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97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40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27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48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6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11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45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87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6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66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06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05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8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73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6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D371-8C1B-4D43-A5C5-D7C75C9A2D16}" type="datetimeFigureOut">
              <a:rPr lang="pl-PL" smtClean="0"/>
              <a:t>16.04.2020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D50E7-A648-422C-A2D8-B20CD2C2A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4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pl-PL" dirty="0"/>
              <a:t>Video </a:t>
            </a:r>
            <a:r>
              <a:rPr lang="pl-PL" dirty="0" err="1"/>
              <a:t>geams</a:t>
            </a:r>
            <a:r>
              <a:rPr lang="pl-PL" dirty="0"/>
              <a:t> </a:t>
            </a:r>
            <a:endParaRPr dirty="0"/>
          </a:p>
        </p:txBody>
      </p:sp>
      <p:sp>
        <p:nvSpPr>
          <p:cNvPr id="1082" name="Shape 108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l-PL" dirty="0"/>
              <a:t>Czyli co rodzic powinien wiedzieć o grach komputerowych?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l-PL" dirty="0"/>
              <a:t>mgr Marta Iwaniuk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F4A4A74-3AEB-4D70-A72B-CA9DEDEF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316" y="2160588"/>
            <a:ext cx="762540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l-PL"/>
              <a:t>Realne zagrożenie wynikające z gier komputerowych:</a:t>
            </a:r>
            <a:endParaRPr/>
          </a:p>
        </p:txBody>
      </p:sp>
      <p:sp>
        <p:nvSpPr>
          <p:cNvPr id="1078" name="Shape 1078"/>
          <p:cNvSpPr txBox="1">
            <a:spLocks noGrp="1"/>
          </p:cNvSpPr>
          <p:nvPr>
            <p:ph type="body" idx="1"/>
          </p:nvPr>
        </p:nvSpPr>
        <p:spPr>
          <a:xfrm>
            <a:off x="472922" y="2467208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pl-PL"/>
              <a:t>Rozmywanie się wartości pomiędzy dobrem a złem -  często bohaterem jest osoba przedstawiana jako atrakcyjna, postępująca jednak niemoralnie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l-PL"/>
              <a:t>Główny bohater pokazywany jest jako ten dobry, wzbudzający zaufanie, sympatię, a następnie stopniowo zaczynają robić rzeczy niemoralne. Zło jest tu bezkarne, bohater zabija, niszczy, kradnie, przeklina, gwałci, nikt go nie rozlicza, policja jest obiektem prześmiewawczym, nie okazywany jest jej szacunek.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l-PL"/>
              <a:t>Prostytucja, oszukiwanie jest czymś normalnym, czymś na początku dziennym.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73405-2169-495C-A23D-7471A460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Realne zagrożenie wynikające z gier komputerowych: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1407FF-09DF-426E-B90E-D2E1A889F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Wysoka wulgarność w zachowaniu i języku postaci w grach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782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C7E57-9CE6-4BCB-8525-720CCE39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Realne zagrożenie wynikające z gier komputerowych: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7DB0BA-7939-4658-928D-85A770844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Ogromny realizm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Celem twórcy gier jest zachowanie jak największej realności gry, poprzez najwierniejsze odwzorowanie rzeczywistości. Prowadzi to destrukcyjnego zachowania gracza z powodu coraz większego zaangażowania w grę, atrakcyjność względem prawdziwego życia, gdyż tam można robić wszystko. Coraz częściej utożsamianie się z życiem gry (szczególnie w grach online).</a:t>
            </a:r>
          </a:p>
          <a:p>
            <a:pPr marL="0" indent="0">
              <a:buNone/>
            </a:pPr>
            <a:r>
              <a:rPr lang="pl-PL" dirty="0"/>
              <a:t>Gry sieciowe pozwalają także na bycie kimś innym. Pozwala to ukryć swoją dotychczasową osobowość i zbudowanie innej, występującą przed innymi graczami. Anonimowość umożliwia graczom swobodną ekspresję i tworzenie postaci zastępujących prawdziwą osobowość jednostki na stworzoną postać przelewa swoje pragnienia, wokół niej koncentrują się przeżywane przez niego złudzeni.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15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6F05D-FB8B-41BA-97A7-D2A8B24F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A06755-6F7B-40E3-BE57-27B06634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/>
          </a:bodyPr>
          <a:lstStyle/>
          <a:p>
            <a:r>
              <a:rPr lang="pl-PL" dirty="0"/>
              <a:t>Gry osłabiają więzi rodzinne – czas spędzony przy grach komputerowych a integracja z rodziną</a:t>
            </a:r>
          </a:p>
          <a:p>
            <a:r>
              <a:rPr lang="pl-PL" dirty="0"/>
              <a:t>Agresywne gry sprzyjają zrachowaniom agresywnym – im dłuższy czas gry w sieci tym częstsze  brutalniejsze reakcje wobec innych osób zwłaszcza ingerujące w czas spędzony w grach</a:t>
            </a:r>
          </a:p>
          <a:p>
            <a:r>
              <a:rPr lang="pl-PL" dirty="0"/>
              <a:t>Gracz sieciowy - sprzyjanie integracji subkulturowej</a:t>
            </a:r>
          </a:p>
          <a:p>
            <a:r>
              <a:rPr lang="pl-PL" dirty="0"/>
              <a:t>Zmniejszenie zainteresowań, w tym nauką, sportem i dbałością o zdrowie</a:t>
            </a:r>
          </a:p>
          <a:p>
            <a:r>
              <a:rPr lang="pl-PL" dirty="0"/>
              <a:t>Obniżają zdolności empatyczne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025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13FB5B-6BC1-4C0D-9139-F46BBBB7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793407-F97A-4ABD-8DDE-58DCF25DB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Zniechęcają do kompromisowości, dialogu, szanowania odmienności i inności</a:t>
            </a:r>
          </a:p>
          <a:p>
            <a:r>
              <a:rPr lang="pl-PL" dirty="0"/>
              <a:t>Utrudniają funkcjonowanie w grupie o dużej różnorodności postaw i zachowań</a:t>
            </a:r>
          </a:p>
          <a:p>
            <a:r>
              <a:rPr lang="pl-PL" dirty="0"/>
              <a:t>Aktywni uczestnicy gier komputerowych sprawiają znacznie więcej trudności wychowawczych zarówno rodzicom jak i nauczycielom</a:t>
            </a:r>
          </a:p>
          <a:p>
            <a:r>
              <a:rPr lang="pl-PL" dirty="0"/>
              <a:t>Osiągają też znacznie niższe wyniki w nauce niż ich rówieśnicy</a:t>
            </a:r>
          </a:p>
          <a:p>
            <a:r>
              <a:rPr lang="pl-PL" dirty="0"/>
              <a:t>Gry utrudniają a niekiedy uniemożliwiają rozumienie takich wartości jak życie, miłość, śmierć, przyjaźń.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340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A192C-617B-40A2-90C3-012FB83D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9" y="344557"/>
            <a:ext cx="8596668" cy="1320800"/>
          </a:xfrm>
        </p:spPr>
        <p:txBody>
          <a:bodyPr/>
          <a:lstStyle/>
          <a:p>
            <a:r>
              <a:rPr lang="pl-PL" dirty="0"/>
              <a:t>Jak rozpoznać uzależnienie od gier?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41250-DA09-43D4-8B9A-E38CDEC6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9" y="1392702"/>
            <a:ext cx="9909929" cy="5465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LISTA WAŻNYCH PYTAŃ</a:t>
            </a:r>
          </a:p>
          <a:p>
            <a:r>
              <a:rPr lang="pl-PL" sz="2400" dirty="0"/>
              <a:t>Czy gry stają się codziennym elementem życia / rozrywki mojego dziecka?</a:t>
            </a:r>
          </a:p>
          <a:p>
            <a:r>
              <a:rPr lang="pl-PL" sz="2400" dirty="0"/>
              <a:t>Czy często gra przez dłuższy czas (ponad 3 godzinny bez przerwy)?</a:t>
            </a:r>
          </a:p>
          <a:p>
            <a:r>
              <a:rPr lang="pl-PL" sz="2400" dirty="0"/>
              <a:t>Czy w przypadku kiedy nie może grać odczuwa niepokój/irytację?</a:t>
            </a:r>
          </a:p>
          <a:p>
            <a:r>
              <a:rPr lang="pl-PL" sz="2400" dirty="0"/>
              <a:t>Czy zaniedbywane są zajęcia sportowe/życie towarzyskie?</a:t>
            </a:r>
          </a:p>
          <a:p>
            <a:r>
              <a:rPr lang="pl-PL" sz="2400" dirty="0"/>
              <a:t>Czy gry powodują zaniedbywanie obowiązków domowych/zawodowych/szkolnych?</a:t>
            </a:r>
          </a:p>
          <a:p>
            <a:r>
              <a:rPr lang="pl-PL" sz="2400" dirty="0"/>
              <a:t>Czy mimo podejmowania prób nie udaje się ograniczyć grania?</a:t>
            </a:r>
          </a:p>
        </p:txBody>
      </p:sp>
    </p:spTree>
    <p:extLst>
      <p:ext uri="{BB962C8B-B14F-4D97-AF65-F5344CB8AC3E}">
        <p14:creationId xmlns:p14="http://schemas.microsoft.com/office/powerpoint/2010/main" val="342596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3A506-4F06-47F2-82BC-78222351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62C1AE-C100-45AA-93E4-97743E441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FE0716A-8B08-454C-BD4D-82B66DBA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40" y="450166"/>
            <a:ext cx="10678902" cy="62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8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D23960-BAF2-4373-A216-62F2A27C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można zrobić? Co rodzic może zrobić?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8230E5-C058-42D7-8E6A-47752197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Znajomość gry/gier w jakie gra dziecko – sprawdzać w jakie gry gra na domowym komputerze, </a:t>
            </a:r>
            <a:r>
              <a:rPr lang="pl-PL" dirty="0" err="1"/>
              <a:t>smartphonie</a:t>
            </a:r>
            <a:r>
              <a:rPr lang="pl-PL" dirty="0"/>
              <a:t>, u swoich kolegów. Podejmując decyzję o kupnie gry zapoznajmy się rzetelnie z informacjami na jej temat. </a:t>
            </a:r>
          </a:p>
          <a:p>
            <a:r>
              <a:rPr lang="pl-PL" dirty="0"/>
              <a:t>Ustalenie zasad, z jakich gier może korzystać, a jakie są niedozwolone i dlaczego. Należy z dziećmi rozmawiać, proponować im gry edukacyjne, logiczne, interaktywne – np. pomocne w nauce języków obcych.</a:t>
            </a:r>
          </a:p>
          <a:p>
            <a:r>
              <a:rPr lang="pl-PL" dirty="0"/>
              <a:t>Korzystanie z gier tylko w czasie obecności rodziców/ dorosłych w domu. Wprowadzić zasadę, by dziecko zawsze pytało o zgodę rodzica na korzystanie z gier.</a:t>
            </a:r>
          </a:p>
          <a:p>
            <a:r>
              <a:rPr lang="pl-PL" dirty="0"/>
              <a:t>Bezwzględne ograniczanie czasu spędzanego na grze do 1-2 godzin odrywając je co pół godziny.</a:t>
            </a:r>
          </a:p>
          <a:p>
            <a:r>
              <a:rPr lang="pl-PL" dirty="0"/>
              <a:t>Konsekwentne stosowanie zasady najpierw obowiązki a następnie przyjemność.</a:t>
            </a:r>
          </a:p>
          <a:p>
            <a:r>
              <a:rPr lang="pl-PL" dirty="0"/>
              <a:t>Częściej zapraszać do domu kolegów i koleżanki dziecka pozwalając im na spędzanie wolnego czasu formie innej niż przy grach komputerowych. Więcej czasu spędzać z dzieckiem.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866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4E4A9-27D7-4A06-9C72-85ADE83A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Korzystanie z PEGI</a:t>
            </a:r>
            <a:br>
              <a:rPr lang="pl-PL" dirty="0"/>
            </a:br>
            <a:r>
              <a:rPr lang="pl-PL" dirty="0"/>
              <a:t>system klasyfikacji gier</a:t>
            </a:r>
          </a:p>
        </p:txBody>
      </p:sp>
      <p:pic>
        <p:nvPicPr>
          <p:cNvPr id="1065" name="Picture 41" descr="320">
            <a:extLst>
              <a:ext uri="{FF2B5EF4-FFF2-40B4-BE49-F238E27FC236}">
                <a16:creationId xmlns:a16="http://schemas.microsoft.com/office/drawing/2014/main" id="{09E92A0B-7952-4524-A1F6-FA2B5692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09" y="1930399"/>
            <a:ext cx="571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www.pegi.info/pl/index/id/369/media/img/321.gif">
            <a:extLst>
              <a:ext uri="{FF2B5EF4-FFF2-40B4-BE49-F238E27FC236}">
                <a16:creationId xmlns:a16="http://schemas.microsoft.com/office/drawing/2014/main" id="{93E27F0B-7E59-42F9-B991-8D4E0793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64" y="1930400"/>
            <a:ext cx="571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egi.info/pl/index/id/369/media/img/322.gif">
            <a:extLst>
              <a:ext uri="{FF2B5EF4-FFF2-40B4-BE49-F238E27FC236}">
                <a16:creationId xmlns:a16="http://schemas.microsoft.com/office/drawing/2014/main" id="{64C31225-A3AB-4DE0-B328-B6F44969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64" y="1930400"/>
            <a:ext cx="571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pegi.info/pl/index/id/369/media/img/323.gif">
            <a:extLst>
              <a:ext uri="{FF2B5EF4-FFF2-40B4-BE49-F238E27FC236}">
                <a16:creationId xmlns:a16="http://schemas.microsoft.com/office/drawing/2014/main" id="{566FDE22-9CEB-43B5-9D68-4966BEBD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64" y="1930400"/>
            <a:ext cx="571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egi.info/pl/index/id/369/media/img/324.gif">
            <a:extLst>
              <a:ext uri="{FF2B5EF4-FFF2-40B4-BE49-F238E27FC236}">
                <a16:creationId xmlns:a16="http://schemas.microsoft.com/office/drawing/2014/main" id="{6AF58CF6-3CA3-476F-8D2F-FE2D9ABC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64" y="1930400"/>
            <a:ext cx="571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egi.info/pl/index/id/369/media/img/323.gif">
            <a:extLst>
              <a:ext uri="{FF2B5EF4-FFF2-40B4-BE49-F238E27FC236}">
                <a16:creationId xmlns:a16="http://schemas.microsoft.com/office/drawing/2014/main" id="{7B6671FF-AFD3-4D2B-BF67-D8E6F070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0399"/>
            <a:ext cx="571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egi.info/pl/index/id/369/media/img/322.gif">
            <a:extLst>
              <a:ext uri="{FF2B5EF4-FFF2-40B4-BE49-F238E27FC236}">
                <a16:creationId xmlns:a16="http://schemas.microsoft.com/office/drawing/2014/main" id="{30FD7373-659A-4D5D-9E68-EB42900C9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4" y="1930399"/>
            <a:ext cx="571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egi.info/pl/index/id/369/media/img/321.gif">
            <a:extLst>
              <a:ext uri="{FF2B5EF4-FFF2-40B4-BE49-F238E27FC236}">
                <a16:creationId xmlns:a16="http://schemas.microsoft.com/office/drawing/2014/main" id="{372A68C6-A290-4A04-BD02-D3F8125E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68" y="1930398"/>
            <a:ext cx="571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www.pegi.info/pl/index/id/369/media/img/308.gif">
            <a:extLst>
              <a:ext uri="{FF2B5EF4-FFF2-40B4-BE49-F238E27FC236}">
                <a16:creationId xmlns:a16="http://schemas.microsoft.com/office/drawing/2014/main" id="{21DC668F-3EBA-48E5-9688-9EDA9B3C0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5596"/>
            <a:ext cx="960551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2">
            <a:extLst>
              <a:ext uri="{FF2B5EF4-FFF2-40B4-BE49-F238E27FC236}">
                <a16:creationId xmlns:a16="http://schemas.microsoft.com/office/drawing/2014/main" id="{D826A9CD-13F7-4F45-8098-E9873D0A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056" y="2823148"/>
            <a:ext cx="6102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6495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Wulgarny język</a:t>
            </a: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 grze jest używany wulgarny język.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35" descr="http://www.pegi.info/pl/index/id/369/media/img/311.gif">
            <a:extLst>
              <a:ext uri="{FF2B5EF4-FFF2-40B4-BE49-F238E27FC236}">
                <a16:creationId xmlns:a16="http://schemas.microsoft.com/office/drawing/2014/main" id="{9BC15430-45ED-446A-87A4-CC789D42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4" y="2875596"/>
            <a:ext cx="960551" cy="6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6">
            <a:extLst>
              <a:ext uri="{FF2B5EF4-FFF2-40B4-BE49-F238E27FC236}">
                <a16:creationId xmlns:a16="http://schemas.microsoft.com/office/drawing/2014/main" id="{867B0982-868D-4435-8722-B8DCD65F6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355" y="2851090"/>
            <a:ext cx="6102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6495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Dyskryminacja</a:t>
            </a: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Gra pokazuje przypadki dyskryminacji lub zawiera materiały, które mogą do niej zachęcać.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1" name="Picture 37" descr="http://www.pegi.info/pl/index/id/369/media/img/313.gif">
            <a:extLst>
              <a:ext uri="{FF2B5EF4-FFF2-40B4-BE49-F238E27FC236}">
                <a16:creationId xmlns:a16="http://schemas.microsoft.com/office/drawing/2014/main" id="{0F264E4D-481D-4757-A224-AC5D8D9E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" y="3963960"/>
            <a:ext cx="914831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8">
            <a:extLst>
              <a:ext uri="{FF2B5EF4-FFF2-40B4-BE49-F238E27FC236}">
                <a16:creationId xmlns:a16="http://schemas.microsoft.com/office/drawing/2014/main" id="{EE0ED759-1D8D-46ED-9F3D-412E0705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056" y="3962679"/>
            <a:ext cx="25539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6495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Narkotyki</a:t>
            </a: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 grze pojawiają się nawiązania do narkotyków lub jest pokazane zażywanie narkotyków.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3" name="Picture 39" descr="http://www.pegi.info/pl/index/id/369/media/img/309.gif">
            <a:extLst>
              <a:ext uri="{FF2B5EF4-FFF2-40B4-BE49-F238E27FC236}">
                <a16:creationId xmlns:a16="http://schemas.microsoft.com/office/drawing/2014/main" id="{B5661EC0-126A-41A8-ABC8-6D57C4B3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3" y="3962680"/>
            <a:ext cx="960551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0">
            <a:extLst>
              <a:ext uri="{FF2B5EF4-FFF2-40B4-BE49-F238E27FC236}">
                <a16:creationId xmlns:a16="http://schemas.microsoft.com/office/drawing/2014/main" id="{7ACE688C-0D12-43FD-A727-86374EAB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348" y="3971835"/>
            <a:ext cx="47963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6495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Strach</a:t>
            </a: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Gra może przestraszyć młodsze dzieci.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41" descr="http://www.pegi.info/pl/index/id/369/media/img/312.gif">
            <a:extLst>
              <a:ext uri="{FF2B5EF4-FFF2-40B4-BE49-F238E27FC236}">
                <a16:creationId xmlns:a16="http://schemas.microsoft.com/office/drawing/2014/main" id="{BF6E463E-C425-4712-8B35-EF37C22B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" y="5095662"/>
            <a:ext cx="914830" cy="6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42">
            <a:extLst>
              <a:ext uri="{FF2B5EF4-FFF2-40B4-BE49-F238E27FC236}">
                <a16:creationId xmlns:a16="http://schemas.microsoft.com/office/drawing/2014/main" id="{B798454A-5ED9-4148-A6D1-FF9B30C2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056" y="5095662"/>
            <a:ext cx="2863402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6495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Gry, które zachęcają do uprawiania hazardu lub go uczą.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7" name="Picture 43" descr="http://www.pegi.info/pl/index/id/369/media/img/310.gif">
            <a:extLst>
              <a:ext uri="{FF2B5EF4-FFF2-40B4-BE49-F238E27FC236}">
                <a16:creationId xmlns:a16="http://schemas.microsoft.com/office/drawing/2014/main" id="{E7CC6049-C714-4FB6-BC2E-18AABBDB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3" y="5095662"/>
            <a:ext cx="960551" cy="6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4">
            <a:extLst>
              <a:ext uri="{FF2B5EF4-FFF2-40B4-BE49-F238E27FC236}">
                <a16:creationId xmlns:a16="http://schemas.microsoft.com/office/drawing/2014/main" id="{C6AF0FC5-9318-4C5C-8F17-E0E4A695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820" y="5130918"/>
            <a:ext cx="573171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6495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Seks</a:t>
            </a: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 grze pojawiają się nagość i/lub zachowania seksualne lub nawiązania do zachowań o charakterze seksualnym.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9" name="Picture 45" descr="http://www.pegi.info/pl/index/id/369/media/img/307.gif">
            <a:extLst>
              <a:ext uri="{FF2B5EF4-FFF2-40B4-BE49-F238E27FC236}">
                <a16:creationId xmlns:a16="http://schemas.microsoft.com/office/drawing/2014/main" id="{602C73E4-86BD-40E5-950A-C9229AC2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6" y="6193011"/>
            <a:ext cx="903063" cy="6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6">
            <a:extLst>
              <a:ext uri="{FF2B5EF4-FFF2-40B4-BE49-F238E27FC236}">
                <a16:creationId xmlns:a16="http://schemas.microsoft.com/office/drawing/2014/main" id="{85C2EFA1-0845-4A82-8CC4-5CD5053F8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056" y="6154495"/>
            <a:ext cx="39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6495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Przemoc</a:t>
            </a:r>
            <a:b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Gra zawiera elementy przemocy.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1" name="Picture 47" descr="http://www.pegi.info/pl/index/id/369/media/img/314.gif">
            <a:extLst>
              <a:ext uri="{FF2B5EF4-FFF2-40B4-BE49-F238E27FC236}">
                <a16:creationId xmlns:a16="http://schemas.microsoft.com/office/drawing/2014/main" id="{A76CACF8-5DAF-4F67-8D3A-71E2A82F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3" y="6193011"/>
            <a:ext cx="960550" cy="6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8">
            <a:extLst>
              <a:ext uri="{FF2B5EF4-FFF2-40B4-BE49-F238E27FC236}">
                <a16:creationId xmlns:a16="http://schemas.microsoft.com/office/drawing/2014/main" id="{F4E3AF6C-AEBF-48E8-A724-05D2CE6D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909" y="6326005"/>
            <a:ext cx="42644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>
                <a:ln>
                  <a:noFill/>
                </a:ln>
                <a:solidFill>
                  <a:srgbClr val="6495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b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gra może grać online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9" name="Picture 15" descr="308">
            <a:extLst>
              <a:ext uri="{FF2B5EF4-FFF2-40B4-BE49-F238E27FC236}">
                <a16:creationId xmlns:a16="http://schemas.microsoft.com/office/drawing/2014/main" id="{64EAAC93-2F89-4F89-B33B-0B7F174A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311">
            <a:extLst>
              <a:ext uri="{FF2B5EF4-FFF2-40B4-BE49-F238E27FC236}">
                <a16:creationId xmlns:a16="http://schemas.microsoft.com/office/drawing/2014/main" id="{6BE4E1FA-A7E8-4D0A-845E-46DBC722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6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B220F-AB0F-4A54-86E8-21D6ABA9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gier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2B0C2A-47D5-4B0E-9EE8-5249372E8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Sportowe</a:t>
            </a:r>
          </a:p>
          <a:p>
            <a:r>
              <a:rPr lang="pl-PL" dirty="0"/>
              <a:t>Bijatyki</a:t>
            </a:r>
          </a:p>
          <a:p>
            <a:r>
              <a:rPr lang="pl-PL" dirty="0"/>
              <a:t>Logiczne</a:t>
            </a:r>
          </a:p>
          <a:p>
            <a:r>
              <a:rPr lang="pl-PL" dirty="0"/>
              <a:t>Edukacyjne</a:t>
            </a:r>
          </a:p>
          <a:p>
            <a:r>
              <a:rPr lang="pl-PL" dirty="0"/>
              <a:t>Strategiczne</a:t>
            </a:r>
          </a:p>
          <a:p>
            <a:r>
              <a:rPr lang="pl-PL" dirty="0"/>
              <a:t>Wyścigowe</a:t>
            </a:r>
          </a:p>
          <a:p>
            <a:r>
              <a:rPr lang="pl-PL" dirty="0"/>
              <a:t>Symulacje</a:t>
            </a:r>
          </a:p>
          <a:p>
            <a:r>
              <a:rPr lang="pl-PL" dirty="0" err="1"/>
              <a:t>Multiplayer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1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71E091-FC97-4AF3-B161-FA225CF9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88" y="257908"/>
            <a:ext cx="8596668" cy="3006472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r>
              <a:rPr lang="pl-PL" altLang="pl-PL" dirty="0"/>
              <a:t>Prezentacja oparta na materiałach dostępnych ogólnie na stronach www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D1E1BC-B399-4CDC-BEA6-E9D2168AA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06" y="3570393"/>
            <a:ext cx="4454032" cy="30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l-PL"/>
              <a:t>Dlaczego dzieci uciekają w gry?</a:t>
            </a:r>
            <a:endParaRPr/>
          </a:p>
        </p:txBody>
      </p:sp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xfrm>
            <a:off x="929086" y="148861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pl-PL"/>
              <a:t>Gdy nie mamy czasu, gonimy i skupiamy się na sprawach komercyjnych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pl-PL"/>
              <a:t>Gdy pojawiają się problemy w domu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pl-PL"/>
              <a:t>Gdy pojawiają się porażki w szkole – porażki w szkole – sukcesy w grze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pl-PL"/>
              <a:t>W stanach depresyjnych, przy lękach i sytuacjach problemowych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pl-PL"/>
              <a:t>Dla zaspokojenia potrzeb psychicznych – przynależność, wolność, nagroda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C60A22-B309-405D-A7B3-74BE1AB4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Realne zagrożenie wynikające z gier komputerowych: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58C87D-442D-41F2-88F3-DB9D9A04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Wysoki poziom brutalności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Zazwyczaj obecna wszelkich rodzajach gier.</a:t>
            </a:r>
          </a:p>
          <a:p>
            <a:pPr marL="0" indent="0">
              <a:buNone/>
            </a:pPr>
            <a:r>
              <a:rPr lang="pl-PL" dirty="0"/>
              <a:t>Ciągłe oglądanie agresji, przemocy osłabia wewnętrzne hamulce i tym samym ułatwia uzewnętrznianie zachowań agresywnych.</a:t>
            </a:r>
          </a:p>
          <a:p>
            <a:pPr marL="0" indent="0">
              <a:buNone/>
            </a:pPr>
            <a:r>
              <a:rPr lang="pl-PL" dirty="0"/>
              <a:t>Teoria uczenia się – obserwowanie negatywnych zachowań, które są nagradzane, zwiększa prawdopodobieństwo przyswojenia i wyuczenia takiego zachowania.</a:t>
            </a:r>
          </a:p>
          <a:p>
            <a:pPr marL="0" indent="0">
              <a:buNone/>
            </a:pPr>
            <a:r>
              <a:rPr lang="pl-PL" dirty="0"/>
              <a:t>Teoria odczulania – wielokrotne doświadczanie bodźców agresywnych w mediach zwiększa tolerancję na agresję i przemoc.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11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11559D4-4345-4B3B-BAEF-F8760D3F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1671">
            <a:off x="4921449" y="561936"/>
            <a:ext cx="6935168" cy="266737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520F462-E008-40F7-95EA-B81B79C3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9" y="3552093"/>
            <a:ext cx="6735115" cy="29436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7341D78-5689-47C1-9563-A745BB24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316">
            <a:off x="793794" y="698422"/>
            <a:ext cx="3899796" cy="28283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A13E18B-D231-4E6A-AD15-71CBFA725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9502">
            <a:off x="5849916" y="3285289"/>
            <a:ext cx="6563641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9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888E08-A73D-41D5-AF54-27BB8FBF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80129E-E42C-4CFE-B432-7EB9CD2B7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56E679-D6C0-45A8-9B0B-20FE2A1A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8" t="8893" r="13224" b="5138"/>
          <a:stretch/>
        </p:blipFill>
        <p:spPr>
          <a:xfrm>
            <a:off x="527039" y="422132"/>
            <a:ext cx="9429761" cy="61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3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E0C453-506D-4F6B-AF27-5C5CE6E6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A6D67A-2EDB-4E92-9A03-F4C4A1C05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21F2CD-479C-46B1-A9AF-5DB8272E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4" y="275606"/>
            <a:ext cx="10705513" cy="63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990D3-E88E-448D-9B8E-455DA65E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Realne zagrożenie wynikające z gier komputerowych: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726967-C812-48CE-922E-A106C9C63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Elementy erotyczne przewijające się w grach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Wysoki poziom wyuzdanego seksu, pełnego brutalności, także nagości.</a:t>
            </a:r>
          </a:p>
          <a:p>
            <a:pPr marL="0" indent="0">
              <a:buNone/>
            </a:pPr>
            <a:r>
              <a:rPr lang="pl-PL" dirty="0"/>
              <a:t>Nieustanny temat w dialogach postaci, przejawiające się w mowie ciała, gestykulacji szczególnie kobiet.</a:t>
            </a:r>
          </a:p>
          <a:p>
            <a:pPr marL="0" indent="0">
              <a:buNone/>
            </a:pPr>
            <a:r>
              <a:rPr lang="pl-PL" dirty="0"/>
              <a:t>Kobieta jest uprzedmiotowiana, jako element do zaspokajania zachcianek i fantazji seksualnych mężczyzny.</a:t>
            </a:r>
          </a:p>
          <a:p>
            <a:pPr marL="0" indent="0">
              <a:buNone/>
            </a:pPr>
            <a:r>
              <a:rPr lang="pl-PL" dirty="0"/>
              <a:t>Często w grach przejawia się prostytucja oraz dyskryminacja kobiet.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94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8D2CD0B-4A90-4E39-8BBC-215E267F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1" y="154626"/>
            <a:ext cx="6139613" cy="30094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F436A50-FA24-4087-B4E0-4380B174B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9388">
            <a:off x="6836676" y="517867"/>
            <a:ext cx="4854045" cy="30781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11F9F99-4D08-4D14-A0E6-80D29A5FE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7161">
            <a:off x="336695" y="3187393"/>
            <a:ext cx="4582629" cy="2802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3CA9388-82D8-41B0-BAA8-2C6FAE831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022" y="3429000"/>
            <a:ext cx="6139613" cy="31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41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911</Words>
  <Application>Microsoft Office PowerPoint</Application>
  <PresentationFormat>Panoramiczny</PresentationFormat>
  <Paragraphs>88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Faseta</vt:lpstr>
      <vt:lpstr>Video geams </vt:lpstr>
      <vt:lpstr>Rodzaje gier</vt:lpstr>
      <vt:lpstr>Dlaczego dzieci uciekają w gry?</vt:lpstr>
      <vt:lpstr>Realne zagrożenie wynikające z gier komputerowych:</vt:lpstr>
      <vt:lpstr>Prezentacja programu PowerPoint</vt:lpstr>
      <vt:lpstr>Prezentacja programu PowerPoint</vt:lpstr>
      <vt:lpstr>Prezentacja programu PowerPoint</vt:lpstr>
      <vt:lpstr>Realne zagrożenie wynikające z gier komputerowych:</vt:lpstr>
      <vt:lpstr>Prezentacja programu PowerPoint</vt:lpstr>
      <vt:lpstr>Prezentacja programu PowerPoint</vt:lpstr>
      <vt:lpstr>Realne zagrożenie wynikające z gier komputerowych:</vt:lpstr>
      <vt:lpstr>Realne zagrożenie wynikające z gier komputerowych:</vt:lpstr>
      <vt:lpstr>Realne zagrożenie wynikające z gier komputerowych:</vt:lpstr>
      <vt:lpstr>Podsumowanie </vt:lpstr>
      <vt:lpstr>Podsumowanie </vt:lpstr>
      <vt:lpstr>Jak rozpoznać uzależnienie od gier?</vt:lpstr>
      <vt:lpstr>Prezentacja programu PowerPoint</vt:lpstr>
      <vt:lpstr>Co można zrobić? Co rodzic może zrobić? </vt:lpstr>
      <vt:lpstr>Korzystanie z PEGI system klasyfikacji gier</vt:lpstr>
      <vt:lpstr>  Prezentacja oparta na materiałach dostępnych ogólnie na stronach www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geams </dc:title>
  <dc:creator>Lenovo</dc:creator>
  <cp:lastModifiedBy>Mart A</cp:lastModifiedBy>
  <cp:revision>4</cp:revision>
  <dcterms:modified xsi:type="dcterms:W3CDTF">2020-04-16T13:18:05Z</dcterms:modified>
</cp:coreProperties>
</file>