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80" r:id="rId4"/>
    <p:sldId id="270" r:id="rId5"/>
    <p:sldId id="281" r:id="rId6"/>
    <p:sldId id="261" r:id="rId7"/>
    <p:sldId id="282" r:id="rId8"/>
    <p:sldId id="272" r:id="rId9"/>
    <p:sldId id="284" r:id="rId10"/>
    <p:sldId id="287" r:id="rId11"/>
    <p:sldId id="279" r:id="rId12"/>
    <p:sldId id="286" r:id="rId13"/>
    <p:sldId id="274" r:id="rId14"/>
    <p:sldId id="288" r:id="rId15"/>
    <p:sldId id="28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A0101-A4B9-4F64-BA09-840497F4C8C7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02385-A3C5-4FAD-8593-F1A4CAC58D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602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26BB6-BC30-4867-9377-D62FEF297646}" type="slidenum">
              <a:rPr lang="sk-SK"/>
              <a:pPr/>
              <a:t>5</a:t>
            </a:fld>
            <a:endParaRPr lang="sk-SK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B3B4E-554B-4E92-A8DA-2347EA62E1C3}" type="slidenum">
              <a:rPr lang="sk-SK"/>
              <a:pPr/>
              <a:t>6</a:t>
            </a:fld>
            <a:endParaRPr lang="sk-SK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1BBF-562A-4842-9483-2B071724CB43}" type="datetimeFigureOut">
              <a:rPr lang="sk-SK" smtClean="0"/>
              <a:t>11.02.2021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E40E-7B6D-489E-967E-030B47C86E6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1470025"/>
          </a:xfrm>
          <a:scene3d>
            <a:camera prst="perspectiveBelow"/>
            <a:lightRig rig="threePt" dir="t"/>
          </a:scene3d>
          <a:sp3d>
            <a:bevelT/>
            <a:bevelB/>
          </a:sp3d>
        </p:spPr>
        <p:txBody>
          <a:bodyPr>
            <a:noAutofit/>
          </a:bodyPr>
          <a:lstStyle/>
          <a:p>
            <a:r>
              <a:rPr lang="sk-SK" sz="11000" b="1" i="1" dirty="0" smtClean="0">
                <a:solidFill>
                  <a:schemeClr val="bg1"/>
                </a:solidFill>
              </a:rPr>
              <a:t>Historické náhľady na teplo</a:t>
            </a:r>
            <a:endParaRPr lang="sk-SK" sz="11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686800" cy="838200"/>
          </a:xfrm>
        </p:spPr>
        <p:txBody>
          <a:bodyPr>
            <a:noAutofit/>
          </a:bodyPr>
          <a:lstStyle/>
          <a:p>
            <a:pPr algn="r"/>
            <a:r>
              <a:rPr lang="sk-SK" sz="3200" b="1" cap="all" dirty="0" smtClean="0">
                <a:solidFill>
                  <a:srgbClr val="FFFF00"/>
                </a:solidFill>
                <a:latin typeface="Comic Sans MS" pitchFamily="66" charset="0"/>
              </a:rPr>
              <a:t>Sir </a:t>
            </a:r>
            <a:r>
              <a:rPr lang="sk-SK" sz="3200" b="1" cap="all" smtClean="0">
                <a:solidFill>
                  <a:srgbClr val="FFFF00"/>
                </a:solidFill>
                <a:latin typeface="Comic Sans MS" pitchFamily="66" charset="0"/>
              </a:rPr>
              <a:t>Humphry Davy</a:t>
            </a: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 smtClean="0"/>
              <a:t/>
            </a:r>
            <a:br>
              <a:rPr lang="sk-SK" sz="2000" b="1" dirty="0" smtClean="0"/>
            </a:br>
            <a:r>
              <a:rPr lang="sk-SK" sz="2000" b="1" dirty="0" smtClean="0"/>
              <a:t/>
            </a:r>
            <a:br>
              <a:rPr lang="sk-SK" sz="2000" b="1" dirty="0" smtClean="0"/>
            </a:br>
            <a:endParaRPr lang="sk-SK" sz="2000" dirty="0"/>
          </a:p>
        </p:txBody>
      </p:sp>
      <p:pic>
        <p:nvPicPr>
          <p:cNvPr id="4" name="Zástupný symbol pro obsah 3" descr="h dav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4688204" cy="6165304"/>
          </a:xfrm>
        </p:spPr>
      </p:pic>
      <p:sp>
        <p:nvSpPr>
          <p:cNvPr id="5" name="Obdélník 4"/>
          <p:cNvSpPr/>
          <p:nvPr/>
        </p:nvSpPr>
        <p:spPr>
          <a:xfrm>
            <a:off x="4932040" y="1556792"/>
            <a:ext cx="371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</a:rPr>
              <a:t>(17</a:t>
            </a:r>
            <a:r>
              <a:rPr lang="sk-SK" sz="3200" smtClean="0">
                <a:solidFill>
                  <a:schemeClr val="bg1"/>
                </a:solidFill>
              </a:rPr>
              <a:t>.d</a:t>
            </a:r>
            <a:r>
              <a:rPr lang="en-US" sz="3200" smtClean="0">
                <a:solidFill>
                  <a:schemeClr val="bg1"/>
                </a:solidFill>
              </a:rPr>
              <a:t>ecember </a:t>
            </a:r>
            <a:r>
              <a:rPr lang="en-US" sz="3200" dirty="0" smtClean="0">
                <a:solidFill>
                  <a:schemeClr val="bg1"/>
                </a:solidFill>
              </a:rPr>
              <a:t>1778 – </a:t>
            </a:r>
            <a:r>
              <a:rPr lang="en-US" sz="3200" smtClean="0">
                <a:solidFill>
                  <a:schemeClr val="bg1"/>
                </a:solidFill>
              </a:rPr>
              <a:t>29 </a:t>
            </a:r>
            <a:r>
              <a:rPr lang="sk-SK" sz="3200" smtClean="0">
                <a:solidFill>
                  <a:schemeClr val="bg1"/>
                </a:solidFill>
              </a:rPr>
              <a:t>.máj</a:t>
            </a:r>
            <a:r>
              <a:rPr lang="en-US" sz="320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1829)</a:t>
            </a:r>
            <a:endParaRPr lang="sk-SK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b="1" cap="all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Davyho</a:t>
            </a:r>
            <a:r>
              <a:rPr lang="cs-CZ" b="1" cap="all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experiment</a:t>
            </a:r>
            <a:endParaRPr lang="cs-CZ" b="1" cap="all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Davy 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trel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 dva kusy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ľadu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pri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udržaní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stálej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 teploty pod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bodom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mrazu.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Podľa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teórie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by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nemalo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byť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dostatok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kalorika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na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roztopenie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ľadu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, ale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ľad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sa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napriek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tomu roztopil. Davy z toho vyvodil, že mechanický pohyb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sa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  <a:latin typeface="Comic Sans MS" pitchFamily="66" charset="0"/>
              </a:rPr>
              <a:t>premenil</a:t>
            </a:r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 na teplo.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b="1" cap="all" dirty="0" smtClean="0">
                <a:solidFill>
                  <a:srgbClr val="FFFF00"/>
                </a:solidFill>
                <a:latin typeface="Comic Sans MS" pitchFamily="66" charset="0"/>
              </a:rPr>
              <a:t>Sir </a:t>
            </a:r>
            <a:r>
              <a:rPr lang="sk-SK" sz="4000" b="1" cap="all" smtClean="0">
                <a:solidFill>
                  <a:srgbClr val="FFFF00"/>
                </a:solidFill>
                <a:latin typeface="Comic Sans MS" pitchFamily="66" charset="0"/>
              </a:rPr>
              <a:t>Humphry Davy</a:t>
            </a:r>
            <a:endParaRPr lang="sk-SK" sz="4000" cap="al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4000" dirty="0" smtClean="0">
                <a:solidFill>
                  <a:schemeClr val="bg1"/>
                </a:solidFill>
                <a:latin typeface="Comic Sans MS" pitchFamily="66" charset="0"/>
              </a:rPr>
              <a:t>Experiment, </a:t>
            </a:r>
            <a:r>
              <a:rPr lang="sk-SK" sz="4000" dirty="0" smtClean="0">
                <a:solidFill>
                  <a:schemeClr val="bg1"/>
                </a:solidFill>
                <a:latin typeface="Comic Sans MS" pitchFamily="66" charset="0"/>
              </a:rPr>
              <a:t>pri ktorom trel o seba dva kusy ľadu</a:t>
            </a:r>
          </a:p>
          <a:p>
            <a:endParaRPr lang="sk-SK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k-SK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k-SK" sz="4000" dirty="0" smtClean="0">
                <a:solidFill>
                  <a:schemeClr val="bg1"/>
                </a:solidFill>
                <a:latin typeface="Comic Sans MS" pitchFamily="66" charset="0"/>
              </a:rPr>
              <a:t>Zistil, </a:t>
            </a:r>
            <a:r>
              <a:rPr lang="sk-SK" sz="4000" dirty="0" smtClean="0">
                <a:solidFill>
                  <a:schemeClr val="bg1"/>
                </a:solidFill>
                <a:latin typeface="Comic Sans MS" pitchFamily="66" charset="0"/>
              </a:rPr>
              <a:t>že teplo sa vyvíja a ľad sa topí </a:t>
            </a:r>
          </a:p>
          <a:p>
            <a:endParaRPr lang="sk-SK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k-SK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k-SK" sz="4000" dirty="0" smtClean="0">
                <a:solidFill>
                  <a:schemeClr val="bg1"/>
                </a:solidFill>
                <a:latin typeface="Comic Sans MS" pitchFamily="66" charset="0"/>
              </a:rPr>
              <a:t>Teplo je druh pohybu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  <a:sp3d>
            <a:bevelT/>
            <a:bevelB/>
          </a:sp3d>
        </p:spPr>
        <p:txBody>
          <a:bodyPr>
            <a:noAutofit/>
          </a:bodyPr>
          <a:lstStyle/>
          <a:p>
            <a:r>
              <a:rPr lang="sk-SK" sz="4800" b="1" cap="all" dirty="0" smtClean="0">
                <a:solidFill>
                  <a:schemeClr val="bg1"/>
                </a:solidFill>
                <a:latin typeface="Comic Sans MS" pitchFamily="66" charset="0"/>
              </a:rPr>
              <a:t>Nepresvedčivá teória</a:t>
            </a:r>
            <a:endParaRPr lang="sk-SK" sz="4800" b="1" cap="all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rgbClr val="FFFF00"/>
                </a:solidFill>
                <a:latin typeface="Comic Sans MS" pitchFamily="66" charset="0"/>
              </a:rPr>
              <a:t>Rumfordove</a:t>
            </a:r>
            <a:r>
              <a:rPr lang="sk-SK" sz="4000" b="1" dirty="0" smtClean="0">
                <a:solidFill>
                  <a:srgbClr val="FFFF00"/>
                </a:solidFill>
                <a:latin typeface="Comic Sans MS" pitchFamily="66" charset="0"/>
              </a:rPr>
              <a:t> a </a:t>
            </a:r>
            <a:r>
              <a:rPr lang="sk-SK" sz="4000" b="1" dirty="0" err="1" smtClean="0">
                <a:solidFill>
                  <a:srgbClr val="FFFF00"/>
                </a:solidFill>
                <a:latin typeface="Comic Sans MS" pitchFamily="66" charset="0"/>
              </a:rPr>
              <a:t>Davyho</a:t>
            </a:r>
            <a:r>
              <a:rPr lang="sk-SK" sz="4000" b="1" dirty="0" smtClean="0">
                <a:solidFill>
                  <a:srgbClr val="FFFF00"/>
                </a:solidFill>
                <a:latin typeface="Comic Sans MS" pitchFamily="66" charset="0"/>
              </a:rPr>
              <a:t> pokusy boli </a:t>
            </a:r>
            <a:r>
              <a:rPr lang="sk-SK" sz="4000" b="1" dirty="0" smtClean="0">
                <a:solidFill>
                  <a:srgbClr val="FFFF00"/>
                </a:solidFill>
                <a:latin typeface="Comic Sans MS" pitchFamily="66" charset="0"/>
              </a:rPr>
              <a:t>zaujímavé, </a:t>
            </a:r>
            <a:r>
              <a:rPr lang="sk-SK" sz="4000" b="1" dirty="0" smtClean="0">
                <a:solidFill>
                  <a:srgbClr val="FFFF00"/>
                </a:solidFill>
                <a:latin typeface="Comic Sans MS" pitchFamily="66" charset="0"/>
              </a:rPr>
              <a:t>no nedala sa na nich vybudovať </a:t>
            </a:r>
            <a:r>
              <a:rPr lang="sk-SK" sz="4000" b="1" dirty="0" smtClean="0">
                <a:solidFill>
                  <a:srgbClr val="FFFF00"/>
                </a:solidFill>
                <a:latin typeface="Comic Sans MS" pitchFamily="66" charset="0"/>
              </a:rPr>
              <a:t>teória,  podľa </a:t>
            </a:r>
            <a:r>
              <a:rPr lang="sk-SK" sz="4000" b="1" dirty="0" smtClean="0">
                <a:solidFill>
                  <a:srgbClr val="FFFF00"/>
                </a:solidFill>
                <a:latin typeface="Comic Sans MS" pitchFamily="66" charset="0"/>
              </a:rPr>
              <a:t>ktorej je teplo pohyb častíc látky. Preto fyzici ešte dlho neopustili teóriu </a:t>
            </a:r>
            <a:r>
              <a:rPr lang="sk-SK" sz="4000" b="1" dirty="0" err="1" smtClean="0">
                <a:solidFill>
                  <a:srgbClr val="FFFF00"/>
                </a:solidFill>
                <a:latin typeface="Comic Sans MS" pitchFamily="66" charset="0"/>
              </a:rPr>
              <a:t>kalorika</a:t>
            </a:r>
            <a:r>
              <a:rPr lang="sk-SK" sz="4000" b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sk-SK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59" y="1857364"/>
            <a:ext cx="9130941" cy="4525963"/>
          </a:xfr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>
                <a:solidFill>
                  <a:schemeClr val="accent6"/>
                </a:solidFill>
                <a:latin typeface="Comic Sans MS" pitchFamily="66" charset="0"/>
              </a:rPr>
              <a:t>Teplo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alebo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  <a:r>
              <a:rPr lang="cs-CZ" sz="4800" b="1" dirty="0" smtClean="0">
                <a:solidFill>
                  <a:schemeClr val="accent6"/>
                </a:solidFill>
                <a:latin typeface="Comic Sans MS" pitchFamily="66" charset="0"/>
              </a:rPr>
              <a:t>tepelná </a:t>
            </a:r>
            <a:r>
              <a:rPr lang="cs-CZ" sz="4800" b="1" dirty="0" err="1" smtClean="0">
                <a:solidFill>
                  <a:schemeClr val="accent6"/>
                </a:solidFill>
                <a:latin typeface="Comic Sans MS" pitchFamily="66" charset="0"/>
              </a:rPr>
              <a:t>energia</a:t>
            </a:r>
            <a:r>
              <a:rPr lang="cs-CZ" sz="4800" b="1" dirty="0" smtClean="0">
                <a:solidFill>
                  <a:schemeClr val="accent6"/>
                </a:solidFill>
                <a:latin typeface="Comic Sans MS" pitchFamily="66" charset="0"/>
              </a:rPr>
              <a:t> </a:t>
            </a:r>
            <a:endParaRPr lang="cs-CZ" sz="48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je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vnútorná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energia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ktorú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teleso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príjme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alebo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ju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odovzdá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pri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tepelnej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výmene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inému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cs-CZ" sz="4800" dirty="0" err="1" smtClean="0">
                <a:solidFill>
                  <a:schemeClr val="bg1"/>
                </a:solidFill>
                <a:latin typeface="Comic Sans MS" pitchFamily="66" charset="0"/>
              </a:rPr>
              <a:t>telesu</a:t>
            </a:r>
            <a:r>
              <a:rPr lang="cs-CZ" sz="48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endParaRPr lang="cs-CZ" sz="4800" dirty="0"/>
          </a:p>
        </p:txBody>
      </p:sp>
      <p:sp>
        <p:nvSpPr>
          <p:cNvPr id="4" name="Obdélník 3"/>
          <p:cNvSpPr/>
          <p:nvPr/>
        </p:nvSpPr>
        <p:spPr>
          <a:xfrm>
            <a:off x="13059" y="500042"/>
            <a:ext cx="8882560" cy="92333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all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Čo vlastne teplo je?</a:t>
            </a:r>
            <a:endParaRPr lang="cs-CZ" sz="5400" b="1" cap="all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13800" b="1" dirty="0" smtClean="0">
                <a:solidFill>
                  <a:schemeClr val="bg1"/>
                </a:solidFill>
                <a:latin typeface="Comic Sans MS" pitchFamily="66" charset="0"/>
              </a:rPr>
              <a:t>KONIEC</a:t>
            </a:r>
            <a:endParaRPr lang="sk-SK" sz="16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  <a:sp3d>
            <a:bevelT/>
            <a:bevelB/>
          </a:sp3d>
        </p:spPr>
        <p:txBody>
          <a:bodyPr>
            <a:noAutofit/>
          </a:bodyPr>
          <a:lstStyle/>
          <a:p>
            <a:r>
              <a:rPr lang="sk-SK" sz="6600" b="1" i="1" cap="all" dirty="0" smtClean="0">
                <a:solidFill>
                  <a:schemeClr val="bg1"/>
                </a:solidFill>
              </a:rPr>
              <a:t>Teplo a Teplota</a:t>
            </a:r>
            <a:endParaRPr lang="sk-SK" sz="6600" b="1" i="1" cap="all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  <a:sp3d>
            <a:bevelT/>
            <a:bevelB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4800" b="1" i="1" dirty="0" smtClean="0"/>
              <a:t>  </a:t>
            </a:r>
            <a:r>
              <a:rPr lang="sk-SK" sz="4400" b="1" dirty="0">
                <a:solidFill>
                  <a:srgbClr val="FFFF00"/>
                </a:solidFill>
                <a:latin typeface="Comic Sans MS" pitchFamily="66" charset="0"/>
              </a:rPr>
              <a:t>Spočiatku</a:t>
            </a:r>
            <a:r>
              <a:rPr lang="sk-SK" sz="4400" b="1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sk-SK" sz="4400" b="1" dirty="0">
                <a:solidFill>
                  <a:srgbClr val="FFFF00"/>
                </a:solidFill>
                <a:latin typeface="Comic Sans MS" pitchFamily="66" charset="0"/>
              </a:rPr>
              <a:t>ľudia nerozlišovali pojmy teplo a teplota. Fyzici, </a:t>
            </a:r>
            <a:r>
              <a:rPr lang="sk-SK" sz="4400" b="1" dirty="0" smtClean="0">
                <a:solidFill>
                  <a:srgbClr val="FFFF00"/>
                </a:solidFill>
                <a:latin typeface="Comic Sans MS" pitchFamily="66" charset="0"/>
              </a:rPr>
              <a:t>ktorí </a:t>
            </a:r>
            <a:r>
              <a:rPr lang="sk-SK" sz="4400" b="1" dirty="0">
                <a:solidFill>
                  <a:srgbClr val="FFFF00"/>
                </a:solidFill>
                <a:latin typeface="Comic Sans MS" pitchFamily="66" charset="0"/>
              </a:rPr>
              <a:t>sa zaoberali skúmaním a meraním tepla si často kládli otázku: „Čo vlastne meria teplomer?“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4714908"/>
          </a:xfr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4300" smtClean="0"/>
              <a:t>  </a:t>
            </a:r>
            <a:r>
              <a:rPr lang="cs-CZ" sz="4000" smtClean="0">
                <a:latin typeface="Comic Sans MS" pitchFamily="66" charset="0"/>
              </a:rPr>
              <a:t>V </a:t>
            </a:r>
            <a:r>
              <a:rPr lang="cs-CZ" sz="4000" dirty="0" smtClean="0">
                <a:latin typeface="Comic Sans MS" pitchFamily="66" charset="0"/>
              </a:rPr>
              <a:t>minulosti si </a:t>
            </a:r>
            <a:r>
              <a:rPr lang="cs-CZ" sz="4000" dirty="0" err="1" smtClean="0">
                <a:latin typeface="Comic Sans MS" pitchFamily="66" charset="0"/>
              </a:rPr>
              <a:t>ľudia</a:t>
            </a:r>
            <a:r>
              <a:rPr lang="cs-CZ" sz="4000" dirty="0" smtClean="0">
                <a:latin typeface="Comic Sans MS" pitchFamily="66" charset="0"/>
              </a:rPr>
              <a:t> mysleli, že </a:t>
            </a:r>
            <a:r>
              <a:rPr lang="cs-CZ" sz="4000" dirty="0" err="1" smtClean="0">
                <a:latin typeface="Comic Sans MS" pitchFamily="66" charset="0"/>
              </a:rPr>
              <a:t>medzi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telesami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prúdi</a:t>
            </a:r>
            <a:r>
              <a:rPr lang="cs-CZ" sz="4000" dirty="0" smtClean="0">
                <a:latin typeface="Comic Sans MS" pitchFamily="66" charset="0"/>
              </a:rPr>
              <a:t> </a:t>
            </a:r>
            <a:r>
              <a:rPr lang="cs-CZ" sz="4400" b="1" dirty="0" err="1" smtClean="0">
                <a:solidFill>
                  <a:srgbClr val="FFFF00"/>
                </a:solidFill>
                <a:latin typeface="Comic Sans MS" pitchFamily="66" charset="0"/>
              </a:rPr>
              <a:t>kalorikum</a:t>
            </a:r>
            <a:r>
              <a:rPr lang="cs-CZ" sz="4400" b="1" dirty="0" smtClean="0">
                <a:solidFill>
                  <a:srgbClr val="FFFF00"/>
                </a:solidFill>
                <a:latin typeface="Comic Sans MS" pitchFamily="66" charset="0"/>
              </a:rPr>
              <a:t>,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akási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neviditeľná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substancia</a:t>
            </a:r>
            <a:r>
              <a:rPr lang="cs-CZ" sz="4000" dirty="0" smtClean="0">
                <a:latin typeface="Comic Sans MS" pitchFamily="66" charset="0"/>
              </a:rPr>
              <a:t>, </a:t>
            </a:r>
            <a:r>
              <a:rPr lang="cs-CZ" sz="4000" dirty="0" err="1" smtClean="0">
                <a:latin typeface="Comic Sans MS" pitchFamily="66" charset="0"/>
              </a:rPr>
              <a:t>ktorej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majú</a:t>
            </a:r>
            <a:r>
              <a:rPr lang="cs-CZ" sz="4000" dirty="0" smtClean="0">
                <a:latin typeface="Comic Sans MS" pitchFamily="66" charset="0"/>
              </a:rPr>
              <a:t> studené </a:t>
            </a:r>
            <a:r>
              <a:rPr lang="cs-CZ" sz="4000" dirty="0" err="1" smtClean="0">
                <a:latin typeface="Comic Sans MS" pitchFamily="66" charset="0"/>
              </a:rPr>
              <a:t>telesá</a:t>
            </a:r>
            <a:r>
              <a:rPr lang="cs-CZ" sz="4000" dirty="0" smtClean="0">
                <a:latin typeface="Comic Sans MS" pitchFamily="66" charset="0"/>
              </a:rPr>
              <a:t> málo a </a:t>
            </a:r>
            <a:r>
              <a:rPr lang="cs-CZ" sz="4000" dirty="0" err="1" smtClean="0">
                <a:latin typeface="Comic Sans MS" pitchFamily="66" charset="0"/>
              </a:rPr>
              <a:t>horúce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veľa</a:t>
            </a:r>
            <a:r>
              <a:rPr lang="cs-CZ" sz="4000" dirty="0" smtClean="0">
                <a:latin typeface="Comic Sans MS" pitchFamily="66" charset="0"/>
              </a:rPr>
              <a:t>. V </a:t>
            </a:r>
            <a:r>
              <a:rPr lang="cs-CZ" sz="4000" dirty="0" err="1" smtClean="0">
                <a:latin typeface="Comic Sans MS" pitchFamily="66" charset="0"/>
              </a:rPr>
              <a:t>skutočnosti</a:t>
            </a:r>
            <a:r>
              <a:rPr lang="cs-CZ" sz="4000" dirty="0" smtClean="0">
                <a:latin typeface="Comic Sans MS" pitchFamily="66" charset="0"/>
              </a:rPr>
              <a:t> je teplo </a:t>
            </a:r>
            <a:r>
              <a:rPr lang="cs-CZ" sz="4000" dirty="0" err="1" smtClean="0">
                <a:latin typeface="Comic Sans MS" pitchFamily="66" charset="0"/>
              </a:rPr>
              <a:t>spôsobom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prenosu</a:t>
            </a:r>
            <a:r>
              <a:rPr lang="cs-CZ" sz="4000" dirty="0" smtClean="0">
                <a:latin typeface="Comic Sans MS" pitchFamily="66" charset="0"/>
              </a:rPr>
              <a:t> energie </a:t>
            </a:r>
            <a:r>
              <a:rPr lang="cs-CZ" sz="4000" dirty="0" err="1" smtClean="0">
                <a:latin typeface="Comic Sans MS" pitchFamily="66" charset="0"/>
              </a:rPr>
              <a:t>medzi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telesami</a:t>
            </a:r>
            <a:r>
              <a:rPr lang="cs-CZ" sz="4000" dirty="0" smtClean="0">
                <a:latin typeface="Comic Sans MS" pitchFamily="66" charset="0"/>
              </a:rPr>
              <a:t>.</a:t>
            </a:r>
            <a:endParaRPr lang="cs-CZ" sz="43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txBody>
          <a:bodyPr>
            <a:noAutofit/>
          </a:bodyPr>
          <a:lstStyle/>
          <a:p>
            <a:r>
              <a:rPr lang="sk-SK" sz="6600" b="1" i="1" cap="all" dirty="0" err="1" smtClean="0">
                <a:solidFill>
                  <a:schemeClr val="bg1"/>
                </a:solidFill>
              </a:rPr>
              <a:t>Kalorikum</a:t>
            </a:r>
            <a:endParaRPr lang="sk-SK" sz="6600" b="1" i="1" cap="all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  <a:sp3d>
            <a:bevelT/>
            <a:bevelB/>
          </a:sp3d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k-SK" sz="3800" b="1" dirty="0" err="1" smtClean="0">
                <a:solidFill>
                  <a:srgbClr val="FFFF00"/>
                </a:solidFill>
                <a:latin typeface="Comic Sans MS" pitchFamily="66" charset="0"/>
              </a:rPr>
              <a:t>Nevážiteľnej</a:t>
            </a:r>
            <a:r>
              <a:rPr lang="sk-SK" sz="3800" b="1" dirty="0" smtClean="0">
                <a:solidFill>
                  <a:srgbClr val="FFFF00"/>
                </a:solidFill>
                <a:latin typeface="Comic Sans MS" pitchFamily="66" charset="0"/>
              </a:rPr>
              <a:t> látke </a:t>
            </a:r>
            <a:r>
              <a:rPr lang="sk-SK" sz="3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kalorikum</a:t>
            </a:r>
            <a:r>
              <a:rPr lang="sk-SK" sz="3800" b="1" dirty="0" smtClean="0">
                <a:solidFill>
                  <a:srgbClr val="FFFF00"/>
                </a:solidFill>
                <a:latin typeface="Comic Sans MS" pitchFamily="66" charset="0"/>
              </a:rPr>
              <a:t> ľudia pripisovali schopnosť prenikať všetkými druhmi látok a udržiavať sa v medzerách medzi </a:t>
            </a:r>
            <a:r>
              <a:rPr lang="sk-SK" sz="3800" b="1" dirty="0" smtClean="0">
                <a:solidFill>
                  <a:srgbClr val="FFFF00"/>
                </a:solidFill>
                <a:latin typeface="Comic Sans MS" pitchFamily="66" charset="0"/>
              </a:rPr>
              <a:t>časticami, </a:t>
            </a:r>
            <a:r>
              <a:rPr lang="sk-SK" sz="3800" b="1" dirty="0" smtClean="0">
                <a:solidFill>
                  <a:srgbClr val="FFFF00"/>
                </a:solidFill>
                <a:latin typeface="Comic Sans MS" pitchFamily="66" charset="0"/>
              </a:rPr>
              <a:t>z ktorých sa látky skladali. Z tohto obdobia pochádza aj jednotka tepla – </a:t>
            </a:r>
            <a:r>
              <a:rPr lang="sk-SK" sz="4400" b="1" dirty="0" smtClean="0">
                <a:solidFill>
                  <a:schemeClr val="bg1"/>
                </a:solidFill>
                <a:latin typeface="Comic Sans MS" pitchFamily="66" charset="0"/>
              </a:rPr>
              <a:t>kalória</a:t>
            </a:r>
            <a:r>
              <a:rPr lang="sk-SK" sz="3800" b="1" i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sk-SK" sz="3800" b="1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cap="all" dirty="0" err="1">
                <a:solidFill>
                  <a:schemeClr val="bg1"/>
                </a:solidFill>
              </a:rPr>
              <a:t>Guillaume</a:t>
            </a:r>
            <a:r>
              <a:rPr lang="sk-SK" b="1" cap="all" dirty="0">
                <a:solidFill>
                  <a:schemeClr val="bg1"/>
                </a:solidFill>
              </a:rPr>
              <a:t> </a:t>
            </a:r>
            <a:r>
              <a:rPr lang="sk-SK" b="1" cap="all" dirty="0" err="1">
                <a:solidFill>
                  <a:schemeClr val="bg1"/>
                </a:solidFill>
              </a:rPr>
              <a:t>Amontons</a:t>
            </a:r>
            <a:r>
              <a:rPr lang="sk-SK" b="1" cap="all" dirty="0">
                <a:solidFill>
                  <a:schemeClr val="bg1"/>
                </a:solidFill>
              </a:rPr>
              <a:t> (1663-1705)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1" y="1600200"/>
            <a:ext cx="5720707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sk-SK" sz="3600" b="1" dirty="0" smtClean="0">
                <a:solidFill>
                  <a:srgbClr val="FFFF00"/>
                </a:solidFill>
                <a:latin typeface="Comic Sans MS" pitchFamily="66" charset="0"/>
              </a:rPr>
              <a:t>-zaoberal sa meraním teploty a </a:t>
            </a:r>
            <a:r>
              <a:rPr lang="sk-SK" sz="3600" b="1" dirty="0">
                <a:solidFill>
                  <a:srgbClr val="FFFF00"/>
                </a:solidFill>
                <a:latin typeface="Comic Sans MS" pitchFamily="66" charset="0"/>
              </a:rPr>
              <a:t>zostrojil jeden </a:t>
            </a:r>
            <a:r>
              <a:rPr lang="sk-SK" sz="3600" b="1" dirty="0" smtClean="0">
                <a:solidFill>
                  <a:srgbClr val="FFFF00"/>
                </a:solidFill>
                <a:latin typeface="Comic Sans MS" pitchFamily="66" charset="0"/>
              </a:rPr>
              <a:t>druh teplomera</a:t>
            </a:r>
            <a:r>
              <a:rPr lang="sk-SK" sz="3600" b="1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sk-SK" sz="3600" b="1" dirty="0">
                <a:solidFill>
                  <a:srgbClr val="FFFF00"/>
                </a:solidFill>
                <a:latin typeface="Comic Sans MS" pitchFamily="66" charset="0"/>
              </a:rPr>
              <a:t>Tvrdil: </a:t>
            </a:r>
            <a:endParaRPr lang="sk-SK" sz="36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sk-SK" sz="3600" b="1" dirty="0" smtClean="0">
                <a:solidFill>
                  <a:srgbClr val="FFFF00"/>
                </a:solidFill>
                <a:latin typeface="Comic Sans MS" pitchFamily="66" charset="0"/>
              </a:rPr>
              <a:t>„</a:t>
            </a:r>
            <a:r>
              <a:rPr lang="sk-SK" sz="3600" i="1" dirty="0">
                <a:solidFill>
                  <a:srgbClr val="FFFF00"/>
                </a:solidFill>
                <a:latin typeface="Comic Sans MS" pitchFamily="66" charset="0"/>
              </a:rPr>
              <a:t>Teplomer </a:t>
            </a:r>
            <a:r>
              <a:rPr lang="sk-SK" sz="3600" i="1" dirty="0" smtClean="0">
                <a:solidFill>
                  <a:srgbClr val="FFFF00"/>
                </a:solidFill>
                <a:latin typeface="Comic Sans MS" pitchFamily="66" charset="0"/>
              </a:rPr>
              <a:t>neudáva množstvo </a:t>
            </a:r>
            <a:r>
              <a:rPr lang="sk-SK" sz="3600" i="1" dirty="0">
                <a:solidFill>
                  <a:srgbClr val="FFFF00"/>
                </a:solidFill>
                <a:latin typeface="Comic Sans MS" pitchFamily="66" charset="0"/>
              </a:rPr>
              <a:t>tepla, ale stupeň </a:t>
            </a:r>
            <a:r>
              <a:rPr lang="sk-SK" sz="3600" i="1" dirty="0" smtClean="0">
                <a:solidFill>
                  <a:srgbClr val="FFFF00"/>
                </a:solidFill>
                <a:latin typeface="Comic Sans MS" pitchFamily="66" charset="0"/>
              </a:rPr>
              <a:t>zohriatia </a:t>
            </a:r>
            <a:r>
              <a:rPr lang="sk-SK" sz="3600" i="1" dirty="0">
                <a:solidFill>
                  <a:srgbClr val="FFFF00"/>
                </a:solidFill>
                <a:latin typeface="Comic Sans MS" pitchFamily="66" charset="0"/>
              </a:rPr>
              <a:t>telesa.“</a:t>
            </a:r>
          </a:p>
          <a:p>
            <a:pPr>
              <a:buFont typeface="Wingdings" pitchFamily="2" charset="2"/>
              <a:buNone/>
            </a:pPr>
            <a:endParaRPr lang="sk-SK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1882" y="3863181"/>
            <a:ext cx="202882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4" cstate="print"/>
          <a:srcRect l="4652" r="11608" b="16045"/>
          <a:stretch/>
        </p:blipFill>
        <p:spPr bwMode="auto">
          <a:xfrm>
            <a:off x="5940151" y="1196753"/>
            <a:ext cx="259228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904682" y="5733256"/>
            <a:ext cx="1385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Teplomer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5297" y="1196752"/>
            <a:ext cx="2719191" cy="3457061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cap="all" dirty="0" err="1">
                <a:solidFill>
                  <a:srgbClr val="FFFF00"/>
                </a:solidFill>
              </a:rPr>
              <a:t>Benjamin</a:t>
            </a:r>
            <a:r>
              <a:rPr lang="sk-SK" sz="3600" b="1" cap="all">
                <a:solidFill>
                  <a:srgbClr val="FFFF00"/>
                </a:solidFill>
              </a:rPr>
              <a:t> Thomson Rumford (1753-1814</a:t>
            </a:r>
            <a:r>
              <a:rPr lang="sk-SK" sz="3400"/>
              <a:t>)</a:t>
            </a:r>
          </a:p>
        </p:txBody>
      </p:sp>
      <p:sp>
        <p:nvSpPr>
          <p:cNvPr id="7" name="Obdélník 4"/>
          <p:cNvSpPr/>
          <p:nvPr/>
        </p:nvSpPr>
        <p:spPr>
          <a:xfrm>
            <a:off x="251520" y="4005064"/>
            <a:ext cx="7164288" cy="2246769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Najväčšou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Thompsonovou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vedeckou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 zásluhou bolo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uskutočnenie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troch </a:t>
            </a:r>
          </a:p>
          <a:p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precíznych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pokusov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ktorými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spochybnil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teóriu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 o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látkovej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povahe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tepla,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t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j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teóriu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r>
              <a:rPr lang="cs-CZ" sz="2800" dirty="0" err="1" smtClean="0">
                <a:solidFill>
                  <a:srgbClr val="FFFF00"/>
                </a:solidFill>
                <a:latin typeface="Comic Sans MS" pitchFamily="66" charset="0"/>
              </a:rPr>
              <a:t>kalorika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79512" y="1196752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Bol </a:t>
            </a:r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anglo-americký </a:t>
            </a:r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fyzik a vynálezca.</a:t>
            </a: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Vymyslel metódu pre meranie merného</a:t>
            </a: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tepla z pevnej látky. </a:t>
            </a: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Pravdepodobne si ako prvý </a:t>
            </a: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uvedomil, že teória </a:t>
            </a:r>
            <a:r>
              <a:rPr lang="sk-SK" sz="2800" dirty="0" err="1" smtClean="0">
                <a:solidFill>
                  <a:schemeClr val="bg1"/>
                </a:solidFill>
                <a:latin typeface="Comic Sans MS" pitchFamily="66" charset="0"/>
              </a:rPr>
              <a:t>kalorika</a:t>
            </a:r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nesprávne vysvetľuje teplo. </a:t>
            </a:r>
            <a:endParaRPr lang="sk-SK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cap="all" dirty="0" smtClean="0">
                <a:solidFill>
                  <a:srgbClr val="FFFF00"/>
                </a:solidFill>
                <a:latin typeface="Comic Sans MS" pitchFamily="66" charset="0"/>
              </a:rPr>
              <a:t>Benjamín T. Rumford </a:t>
            </a:r>
            <a:endParaRPr lang="sk-SK" sz="4000" b="1" cap="al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Teória kalorika nesprávne vysvetľuje teplo </a:t>
            </a:r>
          </a:p>
          <a:p>
            <a:endParaRPr lang="sk-SK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Teplo vzniká pohybom vrtáka (experiment s vŕtaním delovej hlavne ) </a:t>
            </a:r>
          </a:p>
          <a:p>
            <a:endParaRPr lang="sk-SK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Teplo je pohyb a nie látka </a:t>
            </a:r>
          </a:p>
          <a:p>
            <a:endParaRPr lang="sk-SK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Zohrievaním sa hmotnosť telesa nemení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txBody>
          <a:bodyPr>
            <a:noAutofit/>
          </a:bodyPr>
          <a:lstStyle/>
          <a:p>
            <a:r>
              <a:rPr lang="sk-SK" sz="6000" b="1" i="1" cap="all" dirty="0" err="1" smtClean="0">
                <a:solidFill>
                  <a:srgbClr val="FFFF00"/>
                </a:solidFill>
                <a:latin typeface="Comic Sans MS" pitchFamily="66" charset="0"/>
              </a:rPr>
              <a:t>Rumfordov</a:t>
            </a:r>
            <a:r>
              <a:rPr lang="sk-SK" sz="6000" b="1" i="1" cap="all" dirty="0" smtClean="0">
                <a:solidFill>
                  <a:srgbClr val="FFFF00"/>
                </a:solidFill>
                <a:latin typeface="Comic Sans MS" pitchFamily="66" charset="0"/>
              </a:rPr>
              <a:t> pokus</a:t>
            </a:r>
            <a:endParaRPr lang="sk-SK" sz="6000" b="1" i="1" cap="all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700808"/>
            <a:ext cx="8686800" cy="4525963"/>
          </a:xfrm>
          <a:scene3d>
            <a:camera prst="perspectiveBelow"/>
            <a:lightRig rig="threePt" dir="t"/>
          </a:scene3d>
          <a:sp3d>
            <a:bevelT/>
            <a:bevelB/>
          </a:sp3d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sz="4000" b="1" i="1" dirty="0" smtClean="0">
                <a:solidFill>
                  <a:schemeClr val="bg1"/>
                </a:solidFill>
                <a:latin typeface="Comic Sans MS" pitchFamily="66" charset="0"/>
              </a:rPr>
              <a:t>  Rozžeravil červenou žiarou delovú hlaveň a ponoril ju do vody. </a:t>
            </a:r>
            <a:r>
              <a:rPr lang="sk-SK" sz="4000" b="1" i="1" dirty="0" smtClean="0">
                <a:solidFill>
                  <a:schemeClr val="bg1"/>
                </a:solidFill>
                <a:latin typeface="Comic Sans MS" pitchFamily="66" charset="0"/>
              </a:rPr>
              <a:t>Voda, ktorá </a:t>
            </a:r>
            <a:r>
              <a:rPr lang="sk-SK" sz="4000" b="1" i="1" dirty="0" smtClean="0">
                <a:solidFill>
                  <a:schemeClr val="bg1"/>
                </a:solidFill>
                <a:latin typeface="Comic Sans MS" pitchFamily="66" charset="0"/>
              </a:rPr>
              <a:t>ju mala </a:t>
            </a:r>
            <a:r>
              <a:rPr lang="sk-SK" sz="4000" b="1" i="1" dirty="0" smtClean="0">
                <a:solidFill>
                  <a:schemeClr val="bg1"/>
                </a:solidFill>
                <a:latin typeface="Comic Sans MS" pitchFamily="66" charset="0"/>
              </a:rPr>
              <a:t>chladiť, </a:t>
            </a:r>
            <a:r>
              <a:rPr lang="sk-SK" sz="4000" b="1" i="1" dirty="0" smtClean="0">
                <a:solidFill>
                  <a:schemeClr val="bg1"/>
                </a:solidFill>
                <a:latin typeface="Comic Sans MS" pitchFamily="66" charset="0"/>
              </a:rPr>
              <a:t>zovrela. Tento výsledok sa opakovaním nemenil. Pokusom dokázal, že </a:t>
            </a:r>
            <a:r>
              <a:rPr lang="sk-SK" sz="4000" b="1" i="1" dirty="0" err="1" smtClean="0">
                <a:solidFill>
                  <a:schemeClr val="bg1"/>
                </a:solidFill>
                <a:latin typeface="Comic Sans MS" pitchFamily="66" charset="0"/>
              </a:rPr>
              <a:t>kalorikum</a:t>
            </a:r>
            <a:r>
              <a:rPr lang="sk-SK" sz="4000" b="1" i="1" dirty="0" smtClean="0">
                <a:solidFill>
                  <a:schemeClr val="bg1"/>
                </a:solidFill>
                <a:latin typeface="Comic Sans MS" pitchFamily="66" charset="0"/>
              </a:rPr>
              <a:t> nie je správna teória a že hmotnosť telesa sa pri zohrievaní nemení. </a:t>
            </a:r>
            <a:endParaRPr lang="sk-SK" sz="4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https://lh5.googleusercontent.com/gdWJemOHOQDYEOOOSKhuJd3069kzo_-GoXa0Bm3JAfypXx2Q-kj9ZoOZxmtuZ7C4Nv3VvWb3ArNWp7gtHxyt8I_tiD6AFIDIAnAnLj_HmMW0c1DgVZoh3gwB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1008"/>
            <a:ext cx="896448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428596" y="785794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latin typeface="Comic Sans MS" pitchFamily="66" charset="0"/>
              </a:rPr>
              <a:t>Gróf Benjamín Thompson Rumford</a:t>
            </a:r>
            <a:r>
              <a:rPr lang="sk-SK" sz="2800" dirty="0" smtClean="0">
                <a:solidFill>
                  <a:schemeClr val="bg1"/>
                </a:solidFill>
                <a:latin typeface="Comic Sans MS" pitchFamily="66" charset="0"/>
              </a:rPr>
              <a:t> vyslovil názor, že teplo vzniká pri vzájomnom pohybe dvoch telies, pohybom po povrchu, ktorý rozkmitáva častice kovu, a teda teplo nie je fluidum prelievané z telesa na teleso (pohyb vrtáka pri vŕtaní delovej hlavne).</a:t>
            </a:r>
            <a:endParaRPr lang="sk-SK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480</Words>
  <Application>Microsoft Office PowerPoint</Application>
  <PresentationFormat>Prezentácia na obrazovke (4:3)</PresentationFormat>
  <Paragraphs>52</Paragraphs>
  <Slides>15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Wingdings</vt:lpstr>
      <vt:lpstr>Motív Office</vt:lpstr>
      <vt:lpstr>Historické náhľady na teplo</vt:lpstr>
      <vt:lpstr>Teplo a Teplota</vt:lpstr>
      <vt:lpstr>Prezentácia programu PowerPoint</vt:lpstr>
      <vt:lpstr>Kalorikum</vt:lpstr>
      <vt:lpstr>Guillaume Amontons (1663-1705)</vt:lpstr>
      <vt:lpstr>Benjamin Thomson Rumford (1753-1814)</vt:lpstr>
      <vt:lpstr>Benjamín T. Rumford </vt:lpstr>
      <vt:lpstr>Rumfordov pokus</vt:lpstr>
      <vt:lpstr>Prezentácia programu PowerPoint</vt:lpstr>
      <vt:lpstr>Sir Humphry Davy    </vt:lpstr>
      <vt:lpstr>Davyho experiment</vt:lpstr>
      <vt:lpstr>Sir Humphry Davy</vt:lpstr>
      <vt:lpstr>Nepresvedčivá teória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Historické náhľady na teplo</dc:title>
  <dc:subject>fyzika</dc:subject>
  <dc:creator>Mgr.Vladimír Kázik</dc:creator>
  <cp:keywords>ok</cp:keywords>
  <cp:lastModifiedBy>HP</cp:lastModifiedBy>
  <cp:revision>8</cp:revision>
  <dcterms:created xsi:type="dcterms:W3CDTF">2011-02-21T19:15:31Z</dcterms:created>
  <dcterms:modified xsi:type="dcterms:W3CDTF">2021-02-11T14:24:33Z</dcterms:modified>
</cp:coreProperties>
</file>