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17" r:id="rId3"/>
    <p:sldId id="313" r:id="rId4"/>
    <p:sldId id="319" r:id="rId5"/>
    <p:sldId id="321" r:id="rId6"/>
    <p:sldId id="323" r:id="rId7"/>
    <p:sldId id="320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66"/>
    <a:srgbClr val="CC3300"/>
    <a:srgbClr val="FF0000"/>
    <a:srgbClr val="CE08B2"/>
    <a:srgbClr val="F7E037"/>
    <a:srgbClr val="FF6600"/>
    <a:srgbClr val="FF99FF"/>
    <a:srgbClr val="E8AF62"/>
    <a:srgbClr val="8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80" autoAdjust="0"/>
    <p:restoredTop sz="92167" autoAdjust="0"/>
  </p:normalViewPr>
  <p:slideViewPr>
    <p:cSldViewPr>
      <p:cViewPr>
        <p:scale>
          <a:sx n="70" d="100"/>
          <a:sy n="70" d="100"/>
        </p:scale>
        <p:origin x="-127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E016E-2A8F-49DD-B1E9-FB2DAC864960}" type="datetimeFigureOut">
              <a:rPr lang="sk-SK" smtClean="0"/>
              <a:pPr/>
              <a:t>07.06.2020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B53D-FB34-4C39-9C70-598470D9FD1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07.06.2020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/>
              <a:t>Významné chemické prvky a zlúčeniny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17440" y="5445224"/>
            <a:ext cx="732656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sk-SK" sz="2800" dirty="0" err="1" smtClean="0"/>
              <a:t>Redoxné</a:t>
            </a:r>
            <a:r>
              <a:rPr lang="sk-SK" sz="2800" dirty="0" smtClean="0"/>
              <a:t> reakcie</a:t>
            </a:r>
          </a:p>
          <a:p>
            <a:pPr algn="ctr">
              <a:lnSpc>
                <a:spcPct val="170000"/>
              </a:lnSpc>
            </a:pPr>
            <a:endParaRPr lang="sk-SK" sz="2800" dirty="0" smtClean="0"/>
          </a:p>
        </p:txBody>
      </p:sp>
      <p:sp>
        <p:nvSpPr>
          <p:cNvPr id="10248" name="AutoShape 8" descr="Výsledok vyhľadávania obrázkov pre dopyt alkali met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146" name="Picture 2" descr="VÃ½sledok vyhÄ¾adÃ¡vania obrÃ¡zkov pre dopyt redox rea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76872"/>
            <a:ext cx="4104456" cy="3078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ovná spojovacia šípka 10"/>
          <p:cNvCxnSpPr/>
          <p:nvPr/>
        </p:nvCxnSpPr>
        <p:spPr>
          <a:xfrm>
            <a:off x="3779912" y="548680"/>
            <a:ext cx="504056" cy="72008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H="1">
            <a:off x="1979712" y="548680"/>
            <a:ext cx="1224136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562074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Red</a:t>
            </a: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</a:rPr>
              <a:t>ox</a:t>
            </a:r>
            <a:r>
              <a:rPr lang="sk-SK" b="1" dirty="0" err="1" smtClean="0"/>
              <a:t>ná</a:t>
            </a:r>
            <a:r>
              <a:rPr lang="sk-SK" b="1" dirty="0" smtClean="0"/>
              <a:t> reakcia 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964488" cy="6165304"/>
          </a:xfrm>
        </p:spPr>
        <p:txBody>
          <a:bodyPr/>
          <a:lstStyle/>
          <a:p>
            <a:r>
              <a:rPr lang="sk-SK" i="1" dirty="0" smtClean="0"/>
              <a:t>Názov typu chemickej reakcie vznikol z dvoch slov:</a:t>
            </a:r>
          </a:p>
          <a:p>
            <a:endParaRPr lang="sk-SK" i="1" dirty="0" smtClean="0"/>
          </a:p>
          <a:p>
            <a:endParaRPr lang="sk-SK" b="1" dirty="0" smtClean="0"/>
          </a:p>
          <a:p>
            <a:r>
              <a:rPr lang="sk-SK" b="1" dirty="0" err="1" smtClean="0"/>
              <a:t>Redoxná</a:t>
            </a:r>
            <a:r>
              <a:rPr lang="sk-SK" b="1" dirty="0" smtClean="0"/>
              <a:t> reakcia je typ chemickej reakcie, pri ktorej dochádza k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zmene oxidačných čísel</a:t>
            </a:r>
            <a:r>
              <a:rPr lang="sk-SK" b="1" dirty="0" smtClean="0"/>
              <a:t> </a:t>
            </a:r>
            <a:r>
              <a:rPr lang="sk-SK" b="1" dirty="0" err="1" smtClean="0"/>
              <a:t>reaktantov</a:t>
            </a:r>
            <a:r>
              <a:rPr lang="sk-SK" b="1" dirty="0" smtClean="0"/>
              <a:t> a produktov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Redoxná</a:t>
            </a:r>
            <a:r>
              <a:rPr lang="sk-SK" dirty="0" smtClean="0"/>
              <a:t> reakcia sa skladá z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dvoch čiastkových reakcií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Redukcia</a:t>
            </a:r>
            <a:r>
              <a:rPr lang="sk-SK" dirty="0" smtClean="0"/>
              <a:t> je dej, pri ktorom sa </a:t>
            </a:r>
            <a:r>
              <a:rPr lang="sk-SK" dirty="0" smtClean="0">
                <a:solidFill>
                  <a:srgbClr val="FF0000"/>
                </a:solidFill>
              </a:rPr>
              <a:t>zmenšuje </a:t>
            </a:r>
            <a:r>
              <a:rPr lang="sk-SK" dirty="0" smtClean="0"/>
              <a:t>oxidačné číslo atómu.</a:t>
            </a:r>
          </a:p>
          <a:p>
            <a:pPr>
              <a:buNone/>
            </a:pPr>
            <a:r>
              <a:rPr lang="sk-SK" dirty="0" smtClean="0"/>
              <a:t>			Atóm pritom</a:t>
            </a:r>
            <a:r>
              <a:rPr lang="sk-SK" dirty="0" smtClean="0">
                <a:solidFill>
                  <a:srgbClr val="FF0000"/>
                </a:solidFill>
              </a:rPr>
              <a:t> prijme </a:t>
            </a:r>
            <a:r>
              <a:rPr lang="sk-SK" dirty="0" smtClean="0"/>
              <a:t>elektrón alebo elektróny.</a:t>
            </a:r>
          </a:p>
          <a:p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Oxidácia</a:t>
            </a:r>
            <a:r>
              <a:rPr lang="sk-SK" dirty="0" smtClean="0"/>
              <a:t> je dej, pri ktorom sa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zväčšuje</a:t>
            </a:r>
            <a:r>
              <a:rPr lang="sk-SK" dirty="0" smtClean="0"/>
              <a:t> oxidačné číslo atómu.</a:t>
            </a:r>
          </a:p>
          <a:p>
            <a:pPr>
              <a:buNone/>
            </a:pPr>
            <a:r>
              <a:rPr lang="sk-SK" dirty="0" smtClean="0"/>
              <a:t>			Atóm pritom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odovzdá</a:t>
            </a:r>
            <a:r>
              <a:rPr lang="sk-SK" dirty="0" smtClean="0"/>
              <a:t> elektrón alebo elektróny.</a:t>
            </a:r>
          </a:p>
          <a:p>
            <a:endParaRPr lang="sk-SK" dirty="0" smtClean="0"/>
          </a:p>
          <a:p>
            <a:endParaRPr lang="sk-SK" dirty="0" smtClean="0"/>
          </a:p>
          <a:p>
            <a:pPr lvl="1">
              <a:buNone/>
            </a:pPr>
            <a:endParaRPr lang="sk-SK" dirty="0" smtClean="0"/>
          </a:p>
        </p:txBody>
      </p:sp>
      <p:sp>
        <p:nvSpPr>
          <p:cNvPr id="8" name="BlokTextu 7"/>
          <p:cNvSpPr txBox="1"/>
          <p:nvPr/>
        </p:nvSpPr>
        <p:spPr>
          <a:xfrm>
            <a:off x="1403648" y="12687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red</a:t>
            </a:r>
            <a:r>
              <a:rPr lang="sk-SK" sz="2800" b="1" dirty="0" smtClean="0"/>
              <a:t>ukcia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923928" y="12687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</a:rPr>
              <a:t>ox</a:t>
            </a:r>
            <a:r>
              <a:rPr lang="sk-SK" sz="2800" b="1" dirty="0" smtClean="0"/>
              <a:t>idácia</a:t>
            </a:r>
            <a:endParaRPr lang="sk-SK" sz="28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755576" y="37890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redukcie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059832" y="378904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</a:rPr>
              <a:t>oxidácie</a:t>
            </a:r>
            <a:endParaRPr lang="sk-SK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483768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a</a:t>
            </a:r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/>
      <p:bldP spid="9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Horenie horčíka: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496944" cy="5976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Horenie horčíka je </a:t>
            </a:r>
            <a:r>
              <a:rPr lang="sk-SK" dirty="0" err="1" smtClean="0"/>
              <a:t>redoxná</a:t>
            </a:r>
            <a:r>
              <a:rPr lang="sk-SK" dirty="0" smtClean="0"/>
              <a:t> reakcia.</a:t>
            </a:r>
            <a:endParaRPr lang="fr-FR" dirty="0" smtClean="0"/>
          </a:p>
        </p:txBody>
      </p:sp>
      <p:sp>
        <p:nvSpPr>
          <p:cNvPr id="11272" name="AutoShape 8" descr="Výsledok vyhľadávania obrázkov pre dopyt antoine lavoisier sig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2411760" y="3861048"/>
            <a:ext cx="4068960" cy="584775"/>
            <a:chOff x="1658616" y="1700808"/>
            <a:chExt cx="5289648" cy="584775"/>
          </a:xfrm>
          <a:noFill/>
        </p:grpSpPr>
        <p:sp>
          <p:nvSpPr>
            <p:cNvPr id="14" name="BlokTextu 13"/>
            <p:cNvSpPr txBox="1"/>
            <p:nvPr/>
          </p:nvSpPr>
          <p:spPr>
            <a:xfrm>
              <a:off x="1658616" y="1700808"/>
              <a:ext cx="5289648" cy="584775"/>
            </a:xfrm>
            <a:prstGeom prst="rect">
              <a:avLst/>
            </a:prstGeom>
            <a:solidFill>
              <a:schemeClr val="accent5">
                <a:lumMod val="75000"/>
                <a:alpha val="52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Mg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0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– 2 e 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-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   </a:t>
              </a:r>
              <a:r>
                <a:rPr lang="sk-SK" sz="3200" b="1" dirty="0" err="1" smtClean="0">
                  <a:latin typeface="Cambria Math" pitchFamily="18" charset="0"/>
                  <a:ea typeface="Cambria Math" pitchFamily="18" charset="0"/>
                </a:rPr>
                <a:t>Mg</a:t>
              </a:r>
              <a:r>
                <a:rPr lang="sk-SK" sz="3200" b="1" baseline="30000" dirty="0" err="1" smtClean="0">
                  <a:latin typeface="Cambria Math" pitchFamily="18" charset="0"/>
                  <a:ea typeface="Cambria Math" pitchFamily="18" charset="0"/>
                </a:rPr>
                <a:t>II</a:t>
              </a:r>
              <a:endParaRPr lang="sk-SK" sz="3200" b="1" baseline="46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5" name="Rovná spojovacia šípka 14"/>
            <p:cNvCxnSpPr/>
            <p:nvPr/>
          </p:nvCxnSpPr>
          <p:spPr>
            <a:xfrm>
              <a:off x="4466928" y="2060848"/>
              <a:ext cx="9361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Skupina 29"/>
          <p:cNvGrpSpPr/>
          <p:nvPr/>
        </p:nvGrpSpPr>
        <p:grpSpPr>
          <a:xfrm>
            <a:off x="2411760" y="5229200"/>
            <a:ext cx="4104456" cy="584775"/>
            <a:chOff x="1907704" y="3645024"/>
            <a:chExt cx="5904656" cy="584775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8" name="BlokTextu 27"/>
            <p:cNvSpPr txBox="1"/>
            <p:nvPr/>
          </p:nvSpPr>
          <p:spPr>
            <a:xfrm>
              <a:off x="1907704" y="3645024"/>
              <a:ext cx="5904656" cy="584775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O</a:t>
              </a:r>
              <a:r>
                <a:rPr lang="sk-SK" sz="3200" b="1" baseline="44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+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2 e</a:t>
              </a:r>
              <a:r>
                <a:rPr lang="sk-SK" sz="3200" b="1" baseline="44000" dirty="0" smtClean="0">
                  <a:latin typeface="Cambria Math" pitchFamily="18" charset="0"/>
                  <a:ea typeface="Cambria Math" pitchFamily="18" charset="0"/>
                </a:rPr>
                <a:t>-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O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</a:rPr>
                <a:t>-II</a:t>
              </a:r>
              <a:endParaRPr lang="sk-SK" sz="3200" b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9" name="Rovná spojovacia šípka 28"/>
            <p:cNvCxnSpPr/>
            <p:nvPr/>
          </p:nvCxnSpPr>
          <p:spPr>
            <a:xfrm>
              <a:off x="4961836" y="4005064"/>
              <a:ext cx="916240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BlokTextu 30"/>
          <p:cNvSpPr txBox="1"/>
          <p:nvPr/>
        </p:nvSpPr>
        <p:spPr>
          <a:xfrm>
            <a:off x="1331640" y="2276872"/>
            <a:ext cx="108012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2 Mg</a:t>
            </a:r>
            <a:endParaRPr lang="sk-SK" sz="3200" b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2483768" y="227687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+</a:t>
            </a:r>
            <a:endParaRPr lang="sk-SK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915816" y="2276872"/>
            <a:ext cx="93610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sk-SK" sz="32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sk-SK" sz="3200" b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Rovná spojovacia šípka 33"/>
          <p:cNvCxnSpPr/>
          <p:nvPr/>
        </p:nvCxnSpPr>
        <p:spPr>
          <a:xfrm>
            <a:off x="3995936" y="2564904"/>
            <a:ext cx="1008112" cy="0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5148064" y="2276872"/>
            <a:ext cx="172819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sk-SK" sz="3200" b="1" dirty="0" err="1" smtClean="0">
                <a:latin typeface="Cambria Math" pitchFamily="18" charset="0"/>
                <a:ea typeface="Cambria Math" pitchFamily="18" charset="0"/>
              </a:rPr>
              <a:t>MgO</a:t>
            </a:r>
            <a:endParaRPr lang="sk-SK" sz="3200" b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1907704" y="220486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endParaRPr lang="sk-SK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3203848" y="220486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0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868144" y="213285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II</a:t>
            </a:r>
            <a:endParaRPr lang="sk-SK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4" name="BlokTextu 43"/>
          <p:cNvSpPr txBox="1"/>
          <p:nvPr/>
        </p:nvSpPr>
        <p:spPr>
          <a:xfrm>
            <a:off x="6372200" y="213285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- II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0" name="Šípka v tvare U 49"/>
          <p:cNvSpPr/>
          <p:nvPr/>
        </p:nvSpPr>
        <p:spPr>
          <a:xfrm>
            <a:off x="1979712" y="1628800"/>
            <a:ext cx="4248472" cy="648072"/>
          </a:xfrm>
          <a:prstGeom prst="uturnArrow">
            <a:avLst>
              <a:gd name="adj1" fmla="val 20316"/>
              <a:gd name="adj2" fmla="val 21672"/>
              <a:gd name="adj3" fmla="val 22894"/>
              <a:gd name="adj4" fmla="val 19382"/>
              <a:gd name="adj5" fmla="val 7500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1" name="BlokTextu 50"/>
          <p:cNvSpPr txBox="1"/>
          <p:nvPr/>
        </p:nvSpPr>
        <p:spPr>
          <a:xfrm>
            <a:off x="2915816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</a:rPr>
              <a:t>oxidácia</a:t>
            </a:r>
            <a:endParaRPr lang="sk-SK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2" name="Šípka v tvare U 51"/>
          <p:cNvSpPr/>
          <p:nvPr/>
        </p:nvSpPr>
        <p:spPr>
          <a:xfrm flipV="1">
            <a:off x="3275856" y="2780928"/>
            <a:ext cx="3312368" cy="432048"/>
          </a:xfrm>
          <a:prstGeom prst="uturnArrow">
            <a:avLst>
              <a:gd name="adj1" fmla="val 29469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3" name="BlokTextu 52"/>
          <p:cNvSpPr txBox="1"/>
          <p:nvPr/>
        </p:nvSpPr>
        <p:spPr>
          <a:xfrm>
            <a:off x="3923928" y="321297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redukcia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251520" y="39330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</a:rPr>
              <a:t>Oxidácia :</a:t>
            </a:r>
            <a:endParaRPr lang="sk-SK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6" name="BlokTextu 55"/>
          <p:cNvSpPr txBox="1"/>
          <p:nvPr/>
        </p:nvSpPr>
        <p:spPr>
          <a:xfrm>
            <a:off x="323528" y="537321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Redukcia :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57" name="BlokTextu 56"/>
          <p:cNvSpPr txBox="1"/>
          <p:nvPr/>
        </p:nvSpPr>
        <p:spPr>
          <a:xfrm rot="10800000" flipV="1">
            <a:off x="683568" y="458112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Hovoríme, že horčík sa </a:t>
            </a:r>
            <a:r>
              <a:rPr lang="sk-SK" sz="2400" dirty="0" smtClean="0">
                <a:solidFill>
                  <a:schemeClr val="accent5">
                    <a:lumMod val="50000"/>
                  </a:schemeClr>
                </a:solidFill>
              </a:rPr>
              <a:t>oxidoval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sp>
        <p:nvSpPr>
          <p:cNvPr id="58" name="BlokTextu 57"/>
          <p:cNvSpPr txBox="1"/>
          <p:nvPr/>
        </p:nvSpPr>
        <p:spPr>
          <a:xfrm rot="10800000" flipV="1">
            <a:off x="755576" y="587727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Hovoríme, že kyslík sa </a:t>
            </a:r>
            <a:r>
              <a:rPr lang="sk-SK" sz="2400" dirty="0" smtClean="0">
                <a:solidFill>
                  <a:srgbClr val="FF0000"/>
                </a:solidFill>
              </a:rPr>
              <a:t>redukoval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pic>
        <p:nvPicPr>
          <p:cNvPr id="59" name="Obrázok 58" descr="20180301_104829.jpg"/>
          <p:cNvPicPr>
            <a:picLocks noChangeAspect="1"/>
          </p:cNvPicPr>
          <p:nvPr/>
        </p:nvPicPr>
        <p:blipFill>
          <a:blip r:embed="rId2" cstate="print"/>
          <a:srcRect l="18796" t="30727" r="13381" b="27002"/>
          <a:stretch>
            <a:fillRect/>
          </a:stretch>
        </p:blipFill>
        <p:spPr>
          <a:xfrm rot="5400000">
            <a:off x="6419281" y="1149671"/>
            <a:ext cx="264214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3" grpId="0" build="p"/>
      <p:bldP spid="31" grpId="0"/>
      <p:bldP spid="32" grpId="0"/>
      <p:bldP spid="33" grpId="0"/>
      <p:bldP spid="35" grpId="0"/>
      <p:bldP spid="39" grpId="0"/>
      <p:bldP spid="40" grpId="0"/>
      <p:bldP spid="42" grpId="0"/>
      <p:bldP spid="44" grpId="0"/>
      <p:bldP spid="50" grpId="0" animBg="1"/>
      <p:bldP spid="51" grpId="0"/>
      <p:bldP spid="52" grpId="0" animBg="1"/>
      <p:bldP spid="53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 smtClean="0"/>
              <a:t>Redoxné</a:t>
            </a:r>
            <a:r>
              <a:rPr lang="sk-SK" dirty="0" smtClean="0"/>
              <a:t> reakcie v praxi: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68952" cy="5565232"/>
          </a:xfrm>
        </p:spPr>
        <p:txBody>
          <a:bodyPr/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Horenie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je rýchla 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redoxná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reakcia.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Pri horení sa látky oxidujú kyslíkom. Hovoríme, že v tejto reakcii je kyslík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oxidovadlo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(sám sa redukuje).</a:t>
            </a:r>
          </a:p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</a:rPr>
              <a:t>Korózia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 niektorých kovov je pomalá </a:t>
            </a:r>
            <a:r>
              <a:rPr lang="sk-SK" dirty="0" err="1" smtClean="0">
                <a:solidFill>
                  <a:schemeClr val="accent4">
                    <a:lumMod val="75000"/>
                  </a:schemeClr>
                </a:solidFill>
              </a:rPr>
              <a:t>redoxná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 reakcia.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Pri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elektrolýze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</a:rPr>
              <a:t>(prechod elektrického prúdu hlavne kvapalinou)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prebiehajú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redoxné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reakcia. 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</a:rPr>
              <a:t>O elektrolýze viac na budúci rok vo fyzike.</a:t>
            </a:r>
          </a:p>
          <a:p>
            <a:r>
              <a:rPr lang="sk-SK" dirty="0" err="1" smtClean="0">
                <a:solidFill>
                  <a:schemeClr val="bg2">
                    <a:lumMod val="50000"/>
                  </a:schemeClr>
                </a:solidFill>
              </a:rPr>
              <a:t>Redoxné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 reakcie prebiehajú pri činnosti (vybíjaní i nabíjaní) zdrojov elektrického napätia (monočlánky, batérie, akumulátory), </a:t>
            </a:r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opäť viac o rok vo fyzike.</a:t>
            </a:r>
          </a:p>
          <a:p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Redoxnými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reakciami sa vyrábajú mnohé látky:  železo, kovy, kyseliny, hydroxidy.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Usmiata tvár 3"/>
          <p:cNvSpPr/>
          <p:nvPr/>
        </p:nvSpPr>
        <p:spPr>
          <a:xfrm>
            <a:off x="5940152" y="4509120"/>
            <a:ext cx="504056" cy="50405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Železný klinec a modrá skalica</a:t>
            </a:r>
            <a:endParaRPr lang="sk-SK" dirty="0"/>
          </a:p>
        </p:txBody>
      </p:sp>
      <p:sp>
        <p:nvSpPr>
          <p:cNvPr id="10" name="Zástupný symbol obsahu 9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280920" cy="5760640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Železo sa oxidovalo.</a:t>
            </a:r>
          </a:p>
          <a:p>
            <a:endParaRPr lang="sk-SK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Meď sa redukovala.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6" name="Obrázok 15" descr="20180302_090041.jpg"/>
          <p:cNvPicPr>
            <a:picLocks noChangeAspect="1"/>
          </p:cNvPicPr>
          <p:nvPr/>
        </p:nvPicPr>
        <p:blipFill>
          <a:blip r:embed="rId2" cstate="print"/>
          <a:srcRect l="2625" t="19491" r="21241" b="7001"/>
          <a:stretch>
            <a:fillRect/>
          </a:stretch>
        </p:blipFill>
        <p:spPr>
          <a:xfrm rot="5400000">
            <a:off x="796722" y="1227614"/>
            <a:ext cx="178991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ázok 16" descr="20180302_091724.jpg"/>
          <p:cNvPicPr>
            <a:picLocks noChangeAspect="1"/>
          </p:cNvPicPr>
          <p:nvPr/>
        </p:nvPicPr>
        <p:blipFill>
          <a:blip r:embed="rId3" cstate="print"/>
          <a:srcRect l="27003" t="15991" r="12990" b="23849"/>
          <a:stretch>
            <a:fillRect/>
          </a:stretch>
        </p:blipFill>
        <p:spPr>
          <a:xfrm rot="5400000">
            <a:off x="3182300" y="1218300"/>
            <a:ext cx="191530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Obrázok 19" descr="20180302_114043.jpg"/>
          <p:cNvPicPr>
            <a:picLocks noChangeAspect="1"/>
          </p:cNvPicPr>
          <p:nvPr/>
        </p:nvPicPr>
        <p:blipFill>
          <a:blip r:embed="rId4" cstate="print"/>
          <a:srcRect l="26384" t="19991" r="14991" b="23336"/>
          <a:stretch>
            <a:fillRect/>
          </a:stretch>
        </p:blipFill>
        <p:spPr>
          <a:xfrm rot="5400000">
            <a:off x="5716207" y="1348689"/>
            <a:ext cx="1628800" cy="1180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BlokTextu 10"/>
          <p:cNvSpPr txBox="1"/>
          <p:nvPr/>
        </p:nvSpPr>
        <p:spPr>
          <a:xfrm>
            <a:off x="2627784" y="3501008"/>
            <a:ext cx="158417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Cu</a:t>
            </a:r>
            <a:r>
              <a:rPr lang="sk-SK" sz="32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II</a:t>
            </a:r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SO</a:t>
            </a:r>
            <a:r>
              <a:rPr lang="sk-SK" sz="32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endParaRPr lang="sk-SK" sz="3200" b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195736" y="350100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+</a:t>
            </a:r>
            <a:endParaRPr lang="sk-SK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971600" y="3501008"/>
            <a:ext cx="136815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Fe</a:t>
            </a:r>
            <a:r>
              <a:rPr lang="sk-SK" sz="3200" b="1" baseline="30000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endParaRPr lang="sk-SK" sz="3200" b="1" baseline="30000" dirty="0">
              <a:solidFill>
                <a:schemeClr val="accent5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4067944" y="3789040"/>
            <a:ext cx="1008112" cy="0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6948264" y="3501008"/>
            <a:ext cx="129614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Cu</a:t>
            </a:r>
            <a:r>
              <a:rPr lang="sk-SK" sz="32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endParaRPr lang="sk-SK" sz="3200" b="1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660232" y="350100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+</a:t>
            </a:r>
            <a:endParaRPr lang="sk-SK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148064" y="3501009"/>
            <a:ext cx="165618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Fe</a:t>
            </a:r>
            <a:r>
              <a:rPr lang="sk-SK" sz="3200" b="1" baseline="30000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II</a:t>
            </a:r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SO</a:t>
            </a:r>
            <a:r>
              <a:rPr lang="sk-SK" sz="32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endParaRPr lang="sk-SK" sz="3200" b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" name="Zahnutá šípka hore 23"/>
          <p:cNvSpPr/>
          <p:nvPr/>
        </p:nvSpPr>
        <p:spPr>
          <a:xfrm rot="10800000" flipH="1">
            <a:off x="1763688" y="2996952"/>
            <a:ext cx="4032448" cy="57606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2555776" y="29969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</a:rPr>
              <a:t>oxidácia</a:t>
            </a:r>
            <a:endParaRPr lang="sk-SK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Zahnutá šípka hore 25"/>
          <p:cNvSpPr/>
          <p:nvPr/>
        </p:nvSpPr>
        <p:spPr>
          <a:xfrm>
            <a:off x="3203848" y="4005064"/>
            <a:ext cx="4536504" cy="50405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4283968" y="40770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redukcia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3779912" y="4725144"/>
            <a:ext cx="4068960" cy="584775"/>
            <a:chOff x="1658616" y="1700808"/>
            <a:chExt cx="5289648" cy="584775"/>
          </a:xfrm>
          <a:noFill/>
        </p:grpSpPr>
        <p:sp>
          <p:nvSpPr>
            <p:cNvPr id="29" name="BlokTextu 28"/>
            <p:cNvSpPr txBox="1"/>
            <p:nvPr/>
          </p:nvSpPr>
          <p:spPr>
            <a:xfrm>
              <a:off x="1658616" y="1700808"/>
              <a:ext cx="5289648" cy="584775"/>
            </a:xfrm>
            <a:prstGeom prst="rect">
              <a:avLst/>
            </a:prstGeom>
            <a:solidFill>
              <a:schemeClr val="accent5">
                <a:lumMod val="75000"/>
                <a:alpha val="52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Fe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0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– 2 e 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-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   </a:t>
              </a:r>
              <a:r>
                <a:rPr lang="sk-SK" sz="3200" b="1" dirty="0" err="1" smtClean="0">
                  <a:latin typeface="Cambria Math" pitchFamily="18" charset="0"/>
                  <a:ea typeface="Cambria Math" pitchFamily="18" charset="0"/>
                </a:rPr>
                <a:t>Fe</a:t>
              </a:r>
              <a:r>
                <a:rPr lang="sk-SK" sz="3200" b="1" baseline="30000" dirty="0" err="1" smtClean="0">
                  <a:latin typeface="Cambria Math" pitchFamily="18" charset="0"/>
                  <a:ea typeface="Cambria Math" pitchFamily="18" charset="0"/>
                </a:rPr>
                <a:t>II</a:t>
              </a:r>
              <a:endParaRPr lang="sk-SK" sz="3200" b="1" baseline="46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0" name="Rovná spojovacia šípka 29"/>
            <p:cNvCxnSpPr/>
            <p:nvPr/>
          </p:nvCxnSpPr>
          <p:spPr>
            <a:xfrm>
              <a:off x="4466928" y="2060848"/>
              <a:ext cx="9361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3779912" y="5589240"/>
            <a:ext cx="4104456" cy="584775"/>
            <a:chOff x="1907704" y="3645024"/>
            <a:chExt cx="5904656" cy="584775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2" name="BlokTextu 31"/>
            <p:cNvSpPr txBox="1"/>
            <p:nvPr/>
          </p:nvSpPr>
          <p:spPr>
            <a:xfrm>
              <a:off x="1907704" y="3645024"/>
              <a:ext cx="5904656" cy="584775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err="1" smtClean="0">
                  <a:latin typeface="Cambria Math" pitchFamily="18" charset="0"/>
                  <a:ea typeface="Cambria Math" pitchFamily="18" charset="0"/>
                </a:rPr>
                <a:t>Cu</a:t>
              </a:r>
              <a:r>
                <a:rPr lang="sk-SK" sz="3200" b="1" baseline="44000" dirty="0" err="1" smtClean="0">
                  <a:latin typeface="Cambria Math" pitchFamily="18" charset="0"/>
                  <a:ea typeface="Cambria Math" pitchFamily="18" charset="0"/>
                </a:rPr>
                <a:t>II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+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2 e</a:t>
              </a:r>
              <a:r>
                <a:rPr lang="sk-SK" sz="3200" b="1" baseline="44000" dirty="0" smtClean="0">
                  <a:latin typeface="Cambria Math" pitchFamily="18" charset="0"/>
                  <a:ea typeface="Cambria Math" pitchFamily="18" charset="0"/>
                </a:rPr>
                <a:t>-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Cu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endParaRPr lang="sk-SK" sz="3200" b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3" name="Rovná spojovacia šípka 32"/>
            <p:cNvCxnSpPr/>
            <p:nvPr/>
          </p:nvCxnSpPr>
          <p:spPr>
            <a:xfrm>
              <a:off x="4961836" y="4005064"/>
              <a:ext cx="916240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uiExpand="1" build="p"/>
      <p:bldP spid="11" grpId="0"/>
      <p:bldP spid="12" grpId="0"/>
      <p:bldP spid="13" grpId="0"/>
      <p:bldP spid="19" grpId="0"/>
      <p:bldP spid="22" grpId="0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Chemické zlučovanie železa a síry</a:t>
            </a:r>
            <a:endParaRPr lang="sk-SK" dirty="0"/>
          </a:p>
        </p:txBody>
      </p:sp>
      <p:sp>
        <p:nvSpPr>
          <p:cNvPr id="10" name="Zástupný symbol obsahu 9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280920" cy="5760640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Železo sa oxidovalo.</a:t>
            </a:r>
          </a:p>
          <a:p>
            <a:endParaRPr lang="sk-SK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Síra  sa redukovala.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627784" y="3501008"/>
            <a:ext cx="158417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sk-SK" sz="32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endParaRPr lang="sk-SK" sz="3200" b="1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627784" y="350100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+</a:t>
            </a:r>
            <a:endParaRPr lang="sk-SK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547664" y="3501008"/>
            <a:ext cx="122413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Fe</a:t>
            </a:r>
            <a:r>
              <a:rPr lang="sk-SK" sz="3200" b="1" baseline="30000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endParaRPr lang="sk-SK" sz="3200" b="1" baseline="30000" dirty="0">
              <a:solidFill>
                <a:schemeClr val="accent5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4067944" y="3789040"/>
            <a:ext cx="1008112" cy="0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5148064" y="3501009"/>
            <a:ext cx="165618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err="1" smtClean="0">
                <a:latin typeface="Cambria Math" pitchFamily="18" charset="0"/>
                <a:ea typeface="Cambria Math" pitchFamily="18" charset="0"/>
              </a:rPr>
              <a:t>Fe</a:t>
            </a:r>
            <a:r>
              <a:rPr lang="sk-SK" sz="3200" b="1" baseline="30000" dirty="0" err="1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II</a:t>
            </a:r>
            <a:r>
              <a:rPr lang="sk-SK" sz="3200" b="1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sk-SK" sz="3200" b="1" baseline="30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-II</a:t>
            </a:r>
            <a:endParaRPr lang="sk-SK" sz="3200" b="1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" name="Zahnutá šípka hore 23"/>
          <p:cNvSpPr/>
          <p:nvPr/>
        </p:nvSpPr>
        <p:spPr>
          <a:xfrm rot="10800000" flipH="1">
            <a:off x="2051720" y="2996952"/>
            <a:ext cx="3744416" cy="57606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2555776" y="29969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</a:rPr>
              <a:t>oxidácia</a:t>
            </a:r>
            <a:endParaRPr lang="sk-SK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Zahnutá šípka hore 25"/>
          <p:cNvSpPr/>
          <p:nvPr/>
        </p:nvSpPr>
        <p:spPr>
          <a:xfrm>
            <a:off x="3203848" y="4005064"/>
            <a:ext cx="3096344" cy="50405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3563888" y="40050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redukcia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grpSp>
        <p:nvGrpSpPr>
          <p:cNvPr id="3" name="Skupina 27"/>
          <p:cNvGrpSpPr/>
          <p:nvPr/>
        </p:nvGrpSpPr>
        <p:grpSpPr>
          <a:xfrm>
            <a:off x="3779912" y="4725144"/>
            <a:ext cx="4068960" cy="584775"/>
            <a:chOff x="1658616" y="1700808"/>
            <a:chExt cx="5289648" cy="584775"/>
          </a:xfrm>
          <a:noFill/>
        </p:grpSpPr>
        <p:sp>
          <p:nvSpPr>
            <p:cNvPr id="29" name="BlokTextu 28"/>
            <p:cNvSpPr txBox="1"/>
            <p:nvPr/>
          </p:nvSpPr>
          <p:spPr>
            <a:xfrm>
              <a:off x="1658616" y="1700808"/>
              <a:ext cx="5289648" cy="584775"/>
            </a:xfrm>
            <a:prstGeom prst="rect">
              <a:avLst/>
            </a:prstGeom>
            <a:solidFill>
              <a:schemeClr val="accent5">
                <a:lumMod val="75000"/>
                <a:alpha val="52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Fe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0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– 2 e 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-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   </a:t>
              </a:r>
              <a:r>
                <a:rPr lang="sk-SK" sz="3200" b="1" dirty="0" err="1" smtClean="0">
                  <a:latin typeface="Cambria Math" pitchFamily="18" charset="0"/>
                  <a:ea typeface="Cambria Math" pitchFamily="18" charset="0"/>
                </a:rPr>
                <a:t>Fe</a:t>
              </a:r>
              <a:r>
                <a:rPr lang="sk-SK" sz="3200" b="1" baseline="30000" dirty="0" err="1" smtClean="0">
                  <a:latin typeface="Cambria Math" pitchFamily="18" charset="0"/>
                  <a:ea typeface="Cambria Math" pitchFamily="18" charset="0"/>
                </a:rPr>
                <a:t>II</a:t>
              </a:r>
              <a:endParaRPr lang="sk-SK" sz="3200" b="1" baseline="46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0" name="Rovná spojovacia šípka 29"/>
            <p:cNvCxnSpPr/>
            <p:nvPr/>
          </p:nvCxnSpPr>
          <p:spPr>
            <a:xfrm>
              <a:off x="4466928" y="2060848"/>
              <a:ext cx="9361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30"/>
          <p:cNvGrpSpPr/>
          <p:nvPr/>
        </p:nvGrpSpPr>
        <p:grpSpPr>
          <a:xfrm>
            <a:off x="3779912" y="5589240"/>
            <a:ext cx="4104456" cy="584775"/>
            <a:chOff x="1907704" y="3645024"/>
            <a:chExt cx="5904656" cy="584775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2" name="BlokTextu 31"/>
            <p:cNvSpPr txBox="1"/>
            <p:nvPr/>
          </p:nvSpPr>
          <p:spPr>
            <a:xfrm>
              <a:off x="1907704" y="3645024"/>
              <a:ext cx="5904656" cy="584775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S</a:t>
              </a:r>
              <a:r>
                <a:rPr lang="sk-SK" sz="3200" b="1" baseline="44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+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2 e</a:t>
              </a:r>
              <a:r>
                <a:rPr lang="sk-SK" sz="3200" b="1" baseline="44000" dirty="0" smtClean="0">
                  <a:latin typeface="Cambria Math" pitchFamily="18" charset="0"/>
                  <a:ea typeface="Cambria Math" pitchFamily="18" charset="0"/>
                </a:rPr>
                <a:t>-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</a:t>
              </a:r>
              <a:r>
                <a:rPr lang="sk-SK" sz="3200" b="1" dirty="0" smtClean="0">
                  <a:latin typeface="Cambria Math" pitchFamily="18" charset="0"/>
                  <a:ea typeface="Cambria Math" pitchFamily="18" charset="0"/>
                </a:rPr>
                <a:t>S</a:t>
              </a:r>
              <a:r>
                <a:rPr lang="sk-SK" sz="3200" b="1" baseline="30000" dirty="0" smtClean="0">
                  <a:latin typeface="Cambria Math" pitchFamily="18" charset="0"/>
                  <a:ea typeface="Cambria Math" pitchFamily="18" charset="0"/>
                </a:rPr>
                <a:t>-II</a:t>
              </a:r>
              <a:endParaRPr lang="sk-SK" sz="3200" b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3" name="Rovná spojovacia šípka 32"/>
            <p:cNvCxnSpPr/>
            <p:nvPr/>
          </p:nvCxnSpPr>
          <p:spPr>
            <a:xfrm>
              <a:off x="4961836" y="4005064"/>
              <a:ext cx="916240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Obrázok 27" descr="20180319_121427.jpg"/>
          <p:cNvPicPr>
            <a:picLocks noChangeAspect="1"/>
          </p:cNvPicPr>
          <p:nvPr/>
        </p:nvPicPr>
        <p:blipFill>
          <a:blip r:embed="rId2" cstate="print"/>
          <a:srcRect l="32143" t="6250" r="30357"/>
          <a:stretch>
            <a:fillRect/>
          </a:stretch>
        </p:blipFill>
        <p:spPr>
          <a:xfrm rot="5400000">
            <a:off x="1403648" y="332656"/>
            <a:ext cx="1152128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Obrázok 30" descr="20180319_124546.jpg"/>
          <p:cNvPicPr>
            <a:picLocks noChangeAspect="1"/>
          </p:cNvPicPr>
          <p:nvPr/>
        </p:nvPicPr>
        <p:blipFill>
          <a:blip r:embed="rId3" cstate="print"/>
          <a:srcRect l="5213" t="8001" r="42025" b="30050"/>
          <a:stretch>
            <a:fillRect/>
          </a:stretch>
        </p:blipFill>
        <p:spPr>
          <a:xfrm rot="5400000">
            <a:off x="3511225" y="889375"/>
            <a:ext cx="2088231" cy="1838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Obrázok 33" descr="20180319_131856.jpg"/>
          <p:cNvPicPr>
            <a:picLocks noChangeAspect="1"/>
          </p:cNvPicPr>
          <p:nvPr/>
        </p:nvPicPr>
        <p:blipFill>
          <a:blip r:embed="rId4" cstate="print"/>
          <a:srcRect l="24013" t="18500" r="35038" b="26900"/>
          <a:stretch>
            <a:fillRect/>
          </a:stretch>
        </p:blipFill>
        <p:spPr>
          <a:xfrm>
            <a:off x="6084168" y="836712"/>
            <a:ext cx="1656184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1" grpId="0"/>
      <p:bldP spid="12" grpId="0"/>
      <p:bldP spid="13" grpId="0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Ďalšie príklady </a:t>
            </a:r>
            <a:r>
              <a:rPr lang="sk-SK" dirty="0" err="1" smtClean="0"/>
              <a:t>redoxných</a:t>
            </a:r>
            <a:r>
              <a:rPr lang="sk-SK" dirty="0" smtClean="0"/>
              <a:t> reakcií:</a:t>
            </a:r>
            <a:endParaRPr lang="sk-SK" dirty="0"/>
          </a:p>
        </p:txBody>
      </p:sp>
      <p:graphicFrame>
        <p:nvGraphicFramePr>
          <p:cNvPr id="15" name="Zástupný symbol obsahu 14"/>
          <p:cNvGraphicFramePr>
            <a:graphicFrameLocks noGrp="1"/>
          </p:cNvGraphicFramePr>
          <p:nvPr>
            <p:ph sz="quarter" idx="1"/>
          </p:nvPr>
        </p:nvGraphicFramePr>
        <p:xfrm>
          <a:off x="1043608" y="836712"/>
          <a:ext cx="6768752" cy="51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8752"/>
              </a:tblGrid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/>
                        <a:t> 2 Na + Cl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              2 </a:t>
                      </a:r>
                      <a:r>
                        <a:rPr lang="sk-SK" sz="2400" dirty="0" err="1"/>
                        <a:t>NaCl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270510" algn="ctr">
                        <a:spcAft>
                          <a:spcPts val="0"/>
                        </a:spcAft>
                      </a:pPr>
                      <a:r>
                        <a:rPr lang="sk-SK" sz="2400" dirty="0"/>
                        <a:t>2 H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O               2 H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+  O</a:t>
                      </a:r>
                      <a:r>
                        <a:rPr lang="sk-SK" sz="2400" baseline="-25000" dirty="0"/>
                        <a:t>2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270510" algn="ctr">
                        <a:spcAft>
                          <a:spcPts val="0"/>
                        </a:spcAft>
                      </a:pPr>
                      <a:r>
                        <a:rPr lang="sk-SK" sz="2400" dirty="0" smtClean="0"/>
                        <a:t>2 </a:t>
                      </a:r>
                      <a:r>
                        <a:rPr lang="sk-SK" sz="2400" dirty="0"/>
                        <a:t>NH</a:t>
                      </a:r>
                      <a:r>
                        <a:rPr lang="sk-SK" sz="2400" baseline="-25000" dirty="0"/>
                        <a:t>3</a:t>
                      </a:r>
                      <a:r>
                        <a:rPr lang="sk-SK" sz="2400" dirty="0"/>
                        <a:t>                    3 H</a:t>
                      </a:r>
                      <a:r>
                        <a:rPr lang="sk-SK" sz="2400" baseline="-25000" dirty="0"/>
                        <a:t>2  </a:t>
                      </a:r>
                      <a:r>
                        <a:rPr lang="sk-SK" sz="2400" dirty="0"/>
                        <a:t>+  N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 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270510" algn="ctr">
                        <a:spcAft>
                          <a:spcPts val="0"/>
                        </a:spcAft>
                      </a:pPr>
                      <a:r>
                        <a:rPr lang="sk-SK" sz="2400" dirty="0"/>
                        <a:t>Mg +2 </a:t>
                      </a:r>
                      <a:r>
                        <a:rPr lang="sk-SK" sz="2400" dirty="0" err="1"/>
                        <a:t>HCl</a:t>
                      </a:r>
                      <a:r>
                        <a:rPr lang="sk-SK" sz="2400" dirty="0"/>
                        <a:t>                MgCl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+ H</a:t>
                      </a:r>
                      <a:r>
                        <a:rPr lang="sk-SK" sz="2400" baseline="-25000" dirty="0"/>
                        <a:t>2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/>
                        <a:t> </a:t>
                      </a:r>
                      <a:r>
                        <a:rPr lang="sk-SK" sz="2400" dirty="0"/>
                        <a:t>H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+ Cl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                  2 </a:t>
                      </a:r>
                      <a:r>
                        <a:rPr lang="sk-SK" sz="2400" dirty="0" err="1"/>
                        <a:t>HCl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/>
                        <a:t> </a:t>
                      </a:r>
                      <a:r>
                        <a:rPr lang="sk-SK" sz="2400" dirty="0"/>
                        <a:t>CH</a:t>
                      </a:r>
                      <a:r>
                        <a:rPr lang="sk-SK" sz="2400" baseline="-25000" dirty="0"/>
                        <a:t>4</a:t>
                      </a:r>
                      <a:r>
                        <a:rPr lang="sk-SK" sz="2400" dirty="0"/>
                        <a:t> + 2 O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                   CO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+2 H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0  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/>
                        <a:t>4 </a:t>
                      </a:r>
                      <a:r>
                        <a:rPr lang="sk-SK" sz="2400" dirty="0" err="1"/>
                        <a:t>Al</a:t>
                      </a:r>
                      <a:r>
                        <a:rPr lang="sk-SK" sz="2400" dirty="0"/>
                        <a:t> + 3O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            </a:t>
                      </a:r>
                      <a:r>
                        <a:rPr lang="sk-SK" sz="2400" dirty="0" smtClean="0"/>
                        <a:t>  </a:t>
                      </a:r>
                      <a:r>
                        <a:rPr lang="sk-SK" sz="2400" dirty="0"/>
                        <a:t>2 Al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O</a:t>
                      </a:r>
                      <a:r>
                        <a:rPr lang="sk-SK" sz="2400" baseline="-25000" dirty="0"/>
                        <a:t>3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/>
                        <a:t>Zn</a:t>
                      </a:r>
                      <a:r>
                        <a:rPr lang="sk-SK" sz="2400" dirty="0"/>
                        <a:t> +2 </a:t>
                      </a:r>
                      <a:r>
                        <a:rPr lang="sk-SK" sz="2400" dirty="0" err="1"/>
                        <a:t>HCl</a:t>
                      </a:r>
                      <a:r>
                        <a:rPr lang="sk-SK" sz="2400" dirty="0"/>
                        <a:t>        </a:t>
                      </a:r>
                      <a:r>
                        <a:rPr lang="sk-SK" sz="2400" dirty="0" smtClean="0"/>
                        <a:t>         </a:t>
                      </a:r>
                      <a:r>
                        <a:rPr lang="sk-SK" sz="2400" dirty="0"/>
                        <a:t>ZnCl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+ H</a:t>
                      </a:r>
                      <a:r>
                        <a:rPr lang="sk-SK" sz="2400" baseline="-25000" dirty="0"/>
                        <a:t>2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/>
                        <a:t>2 H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O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        </a:t>
                      </a:r>
                      <a:r>
                        <a:rPr lang="sk-SK" sz="2400" dirty="0" smtClean="0"/>
                        <a:t>      </a:t>
                      </a:r>
                      <a:r>
                        <a:rPr lang="sk-SK" sz="2400" dirty="0"/>
                        <a:t>O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 +  2 H</a:t>
                      </a:r>
                      <a:r>
                        <a:rPr lang="sk-SK" sz="2400" baseline="-25000" dirty="0"/>
                        <a:t>2</a:t>
                      </a:r>
                      <a:r>
                        <a:rPr lang="sk-SK" sz="2400" dirty="0"/>
                        <a:t>0</a:t>
                      </a:r>
                      <a:endParaRPr lang="sk-SK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7" name="Rovná spojovacia šípka 16"/>
          <p:cNvCxnSpPr/>
          <p:nvPr/>
        </p:nvCxnSpPr>
        <p:spPr>
          <a:xfrm>
            <a:off x="4067944" y="1124744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3707904" y="1700808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3635896" y="2276872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4067944" y="3501008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851920" y="4077072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>
            <a:off x="4283968" y="4581128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4067944" y="5157192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>
            <a:off x="3779912" y="5733256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>
            <a:off x="3995936" y="2852936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vlastný archív, internet 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Vlastná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05964"/>
      </a:hlink>
      <a:folHlink>
        <a:srgbClr val="85DFD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6601</TotalTime>
  <Words>354</Words>
  <Application>Microsoft Office PowerPoint</Application>
  <PresentationFormat>Prezentácia na obrazovke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Arkáda</vt:lpstr>
      <vt:lpstr>Významné chemické prvky a zlúčeniny</vt:lpstr>
      <vt:lpstr>Redoxná reakcia :</vt:lpstr>
      <vt:lpstr>Horenie horčíka:</vt:lpstr>
      <vt:lpstr>Redoxné reakcie v praxi:</vt:lpstr>
      <vt:lpstr>Železný klinec a modrá skalica</vt:lpstr>
      <vt:lpstr>Chemické zlučovanie železa a síry</vt:lpstr>
      <vt:lpstr>Ďalšie príklady redoxných reakcií: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Majo 95</cp:lastModifiedBy>
  <cp:revision>1179</cp:revision>
  <dcterms:created xsi:type="dcterms:W3CDTF">2017-09-03T06:20:55Z</dcterms:created>
  <dcterms:modified xsi:type="dcterms:W3CDTF">2020-06-07T08:25:26Z</dcterms:modified>
</cp:coreProperties>
</file>