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1B443-0404-48F2-BEC2-A6130CC6CD8B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049FE-0D4D-436C-8110-C8EC1A7C877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049FE-0D4D-436C-8110-C8EC1A7C8778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339975"/>
            <a:ext cx="80772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HALOGÉNDERIVÁTY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DERIVÁTY UHĽOVODÍKOV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DERIVÁTY UHĽOVODÍKOV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>
                <a:latin typeface="Andalus" pitchFamily="18" charset="-78"/>
                <a:cs typeface="Andalus" pitchFamily="18" charset="-78"/>
              </a:rPr>
              <a:t>Zlúčeniny, ktoré sú odvodené od uhľovodíkov nahradením jedného alebo viacerých atómov vodíka iným atómom alebo skupinou atómov – </a:t>
            </a:r>
            <a:r>
              <a:rPr lang="sk-SK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deriváty uhľovodíkov</a:t>
            </a:r>
            <a:r>
              <a:rPr lang="sk-SK" dirty="0">
                <a:latin typeface="Andalus" pitchFamily="18" charset="-78"/>
                <a:cs typeface="Andalus" pitchFamily="18" charset="-78"/>
              </a:rPr>
              <a:t>. </a:t>
            </a:r>
          </a:p>
        </p:txBody>
      </p:sp>
      <p:pic>
        <p:nvPicPr>
          <p:cNvPr id="1026" name="Picture 2" descr="http://www.oskole.sk/userfiles/image/Zofia/Marec/Ch%C3%A9mia/Derivaty%20uhlovodikov%20s%20kyslikom%20-%20hydroxyderivaty_html_2370e51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0"/>
            <a:ext cx="1733550" cy="1537082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f/fd/Acetic-acid-2D-fla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971800"/>
            <a:ext cx="2505488" cy="1676400"/>
          </a:xfrm>
          <a:prstGeom prst="rect">
            <a:avLst/>
          </a:prstGeom>
          <a:noFill/>
        </p:spPr>
      </p:pic>
      <p:pic>
        <p:nvPicPr>
          <p:cNvPr id="6" name="Obrázok 5" descr="halogenderivaty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733800"/>
            <a:ext cx="3567113" cy="2193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DERIVÁTY UHĽOVODÍKOV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Uhľovodíkový zvyšok </a:t>
            </a:r>
            <a:r>
              <a:rPr lang="sk-SK" sz="2800" dirty="0">
                <a:latin typeface="Andalus" pitchFamily="18" charset="-78"/>
                <a:cs typeface="Andalus" pitchFamily="18" charset="-78"/>
              </a:rPr>
              <a:t>– časť molekuly uhľovodíka, ktorá zostane po odtrhnutí atómu vodíka z uhľovodíka. </a:t>
            </a:r>
          </a:p>
          <a:p>
            <a:r>
              <a:rPr lang="sk-SK" sz="2800" dirty="0">
                <a:latin typeface="Andalus" pitchFamily="18" charset="-78"/>
                <a:cs typeface="Andalus" pitchFamily="18" charset="-78"/>
              </a:rPr>
              <a:t>Deriváty uhľovodíkov patria medzi </a:t>
            </a:r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najrozšírenejšie organické zlúčeniny</a:t>
            </a:r>
            <a:r>
              <a:rPr lang="sk-SK" sz="2800" dirty="0">
                <a:latin typeface="Andalus" pitchFamily="18" charset="-78"/>
                <a:cs typeface="Andalus" pitchFamily="18" charset="-78"/>
              </a:rPr>
              <a:t>. </a:t>
            </a:r>
          </a:p>
        </p:txBody>
      </p:sp>
      <p:pic>
        <p:nvPicPr>
          <p:cNvPr id="15362" name="Picture 2" descr="http://ehinger.nu/undervisning/images/stories/kemi-2/organisk-kemi/prop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2209799" cy="1219201"/>
          </a:xfrm>
          <a:prstGeom prst="rect">
            <a:avLst/>
          </a:prstGeom>
          <a:noFill/>
        </p:spPr>
      </p:pic>
      <p:pic>
        <p:nvPicPr>
          <p:cNvPr id="15366" name="Picture 6" descr="http://s3.amazonaws.com/answer-board-image/5a3633a73b86a0cf6aaeff965503b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91000"/>
            <a:ext cx="2074613" cy="1247776"/>
          </a:xfrm>
          <a:prstGeom prst="rect">
            <a:avLst/>
          </a:prstGeom>
          <a:noFill/>
        </p:spPr>
      </p:pic>
      <p:cxnSp>
        <p:nvCxnSpPr>
          <p:cNvPr id="8" name="Rovná spojovacia šípka 7"/>
          <p:cNvCxnSpPr/>
          <p:nvPr/>
        </p:nvCxnSpPr>
        <p:spPr>
          <a:xfrm>
            <a:off x="3276600" y="4800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3505200" y="49530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latin typeface="Andalus" pitchFamily="18" charset="-78"/>
                <a:cs typeface="Andalus" pitchFamily="18" charset="-78"/>
              </a:rPr>
              <a:t>- H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505200" y="434340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>
                <a:latin typeface="Andalus" pitchFamily="18" charset="-78"/>
                <a:cs typeface="Andalus" pitchFamily="18" charset="-78"/>
              </a:rPr>
              <a:t>+ </a:t>
            </a:r>
            <a:r>
              <a:rPr lang="sk-SK" sz="2000" b="1" dirty="0" err="1">
                <a:latin typeface="Andalus" pitchFamily="18" charset="-78"/>
                <a:cs typeface="Andalus" pitchFamily="18" charset="-78"/>
              </a:rPr>
              <a:t>Cl</a:t>
            </a:r>
            <a:endParaRPr lang="sk-SK" sz="20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HALOGÉNDERIVÁTY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dirty="0">
                <a:latin typeface="Andalus" pitchFamily="18" charset="-78"/>
                <a:cs typeface="Andalus" pitchFamily="18" charset="-78"/>
              </a:rPr>
              <a:t>Charakteristickou skupinou </a:t>
            </a:r>
            <a:r>
              <a:rPr lang="sk-SK" sz="2800" dirty="0" err="1">
                <a:latin typeface="Andalus" pitchFamily="18" charset="-78"/>
                <a:cs typeface="Andalus" pitchFamily="18" charset="-78"/>
              </a:rPr>
              <a:t>halogénderivátov</a:t>
            </a:r>
            <a:r>
              <a:rPr lang="sk-SK" sz="2800" dirty="0">
                <a:latin typeface="Andalus" pitchFamily="18" charset="-78"/>
                <a:cs typeface="Andalus" pitchFamily="18" charset="-78"/>
              </a:rPr>
              <a:t>  sú </a:t>
            </a:r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halogény (F, </a:t>
            </a:r>
            <a:r>
              <a:rPr lang="sk-SK" sz="2800" b="1" dirty="0" err="1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Cl</a:t>
            </a:r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, Br, I) </a:t>
            </a:r>
          </a:p>
          <a:p>
            <a:r>
              <a:rPr lang="sk-SK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Názov tvoríme z uhľovodíka, kt. tvorí uhľovodíkový zvyšok a predpony charakteristickej skupiny halogénu. </a:t>
            </a:r>
          </a:p>
        </p:txBody>
      </p:sp>
      <p:pic>
        <p:nvPicPr>
          <p:cNvPr id="4" name="Obrázok 3" descr="chlormeta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429000"/>
            <a:ext cx="2438400" cy="2438400"/>
          </a:xfrm>
          <a:prstGeom prst="rect">
            <a:avLst/>
          </a:prstGeom>
        </p:spPr>
      </p:pic>
      <p:pic>
        <p:nvPicPr>
          <p:cNvPr id="5" name="Obrázok 4" descr="150px-Mol_geom_CHCl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886200"/>
            <a:ext cx="1428750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BlokTextu 5"/>
          <p:cNvSpPr txBox="1"/>
          <p:nvPr/>
        </p:nvSpPr>
        <p:spPr>
          <a:xfrm>
            <a:off x="381000" y="4191000"/>
            <a:ext cx="41761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>
                <a:latin typeface="Andalus" pitchFamily="18" charset="-78"/>
                <a:cs typeface="Andalus" pitchFamily="18" charset="-78"/>
              </a:rPr>
              <a:t>Ak je v molekule viac ako </a:t>
            </a:r>
            <a:br>
              <a:rPr lang="sk-SK" sz="2400" dirty="0">
                <a:latin typeface="Andalus" pitchFamily="18" charset="-78"/>
                <a:cs typeface="Andalus" pitchFamily="18" charset="-78"/>
              </a:rPr>
            </a:br>
            <a:r>
              <a:rPr lang="sk-SK" sz="2400" dirty="0">
                <a:latin typeface="Andalus" pitchFamily="18" charset="-78"/>
                <a:cs typeface="Andalus" pitchFamily="18" charset="-78"/>
              </a:rPr>
              <a:t>1 halogén používame prípony.  </a:t>
            </a:r>
            <a:br>
              <a:rPr lang="sk-SK" sz="2400" dirty="0">
                <a:latin typeface="Andalus" pitchFamily="18" charset="-78"/>
                <a:cs typeface="Andalus" pitchFamily="18" charset="-78"/>
              </a:rPr>
            </a:br>
            <a:r>
              <a:rPr lang="sk-SK" sz="2400" dirty="0">
                <a:latin typeface="Andalus" pitchFamily="18" charset="-78"/>
                <a:cs typeface="Andalus" pitchFamily="18" charset="-78"/>
              </a:rPr>
              <a:t>(2 – </a:t>
            </a:r>
            <a:r>
              <a:rPr lang="sk-SK" sz="2400" dirty="0" err="1">
                <a:latin typeface="Andalus" pitchFamily="18" charset="-78"/>
                <a:cs typeface="Andalus" pitchFamily="18" charset="-78"/>
              </a:rPr>
              <a:t>di</a:t>
            </a:r>
            <a:r>
              <a:rPr lang="sk-SK" sz="2400" dirty="0">
                <a:latin typeface="Andalus" pitchFamily="18" charset="-78"/>
                <a:cs typeface="Andalus" pitchFamily="18" charset="-78"/>
              </a:rPr>
              <a:t>, 3 - tri, 4 - </a:t>
            </a:r>
            <a:r>
              <a:rPr lang="sk-SK" sz="2400" dirty="0" err="1">
                <a:latin typeface="Andalus" pitchFamily="18" charset="-78"/>
                <a:cs typeface="Andalus" pitchFamily="18" charset="-78"/>
              </a:rPr>
              <a:t>tetra</a:t>
            </a:r>
            <a:r>
              <a:rPr lang="sk-SK" sz="2400" dirty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4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HALOGÉNDERIVÁTY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k-SK" sz="2800" b="1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sz="2800" b="1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sz="2800" b="1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sz="2800" b="1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sz="28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Obrázok 3" descr="halogenderivat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828800"/>
            <a:ext cx="2286000" cy="2286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ok 4" descr="10088549_9831804.jpg_110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rcRect r="9434" b="12727"/>
          <a:stretch>
            <a:fillRect/>
          </a:stretch>
        </p:blipFill>
        <p:spPr>
          <a:xfrm>
            <a:off x="2667000" y="4267200"/>
            <a:ext cx="1143000" cy="1143000"/>
          </a:xfrm>
          <a:prstGeom prst="rect">
            <a:avLst/>
          </a:prstGeom>
        </p:spPr>
      </p:pic>
      <p:pic>
        <p:nvPicPr>
          <p:cNvPr id="6" name="Obrázok 5" descr="clormethan deriv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343400"/>
            <a:ext cx="1085850" cy="1057275"/>
          </a:xfrm>
          <a:prstGeom prst="rect">
            <a:avLst/>
          </a:prstGeom>
        </p:spPr>
      </p:pic>
      <p:pic>
        <p:nvPicPr>
          <p:cNvPr id="7" name="Obrázok 6" descr="imag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4267200"/>
            <a:ext cx="1066800" cy="1097573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57200" y="541020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err="1">
                <a:latin typeface="Andalus" pitchFamily="18" charset="-78"/>
                <a:cs typeface="Andalus" pitchFamily="18" charset="-78"/>
              </a:rPr>
              <a:t>Chlórmetán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514600" y="5410200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err="1">
                <a:latin typeface="Andalus" pitchFamily="18" charset="-78"/>
                <a:cs typeface="Andalus" pitchFamily="18" charset="-78"/>
              </a:rPr>
              <a:t>Dichlórmetán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70455" y="5410200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err="1">
                <a:latin typeface="Andalus" pitchFamily="18" charset="-78"/>
                <a:cs typeface="Andalus" pitchFamily="18" charset="-78"/>
              </a:rPr>
              <a:t>Trichlórmetán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484" name="Picture 4" descr="http://sk.swewe.net/upimage/9a/ce/9ace2b515365398d0da082d364f44dd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267202"/>
            <a:ext cx="1219200" cy="1057620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6781800" y="5410200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err="1">
                <a:latin typeface="Andalus" pitchFamily="18" charset="-78"/>
                <a:cs typeface="Andalus" pitchFamily="18" charset="-78"/>
              </a:rPr>
              <a:t>Tetrachlórmetán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HALOGÉNDERIVÁTY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b="1" dirty="0" err="1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Trichlórmetán</a:t>
            </a:r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800" dirty="0">
                <a:latin typeface="Andalus" pitchFamily="18" charset="-78"/>
                <a:cs typeface="Andalus" pitchFamily="18" charset="-78"/>
              </a:rPr>
              <a:t>– nehorľavá, prchavá kvapalina, so sladkastým zápachom, má karcinogénne účinky.</a:t>
            </a:r>
          </a:p>
          <a:p>
            <a:r>
              <a:rPr lang="sk-SK" sz="2800" dirty="0">
                <a:latin typeface="Andalus" pitchFamily="18" charset="-78"/>
                <a:cs typeface="Andalus" pitchFamily="18" charset="-78"/>
              </a:rPr>
              <a:t>Používal sa ako narkóza. </a:t>
            </a:r>
          </a:p>
          <a:p>
            <a:r>
              <a:rPr lang="sk-SK" sz="2800" dirty="0">
                <a:latin typeface="Andalus" pitchFamily="18" charset="-78"/>
                <a:cs typeface="Andalus" pitchFamily="18" charset="-78"/>
              </a:rPr>
              <a:t>Rozpúšťadlo pri výrobe pesticídov. </a:t>
            </a:r>
          </a:p>
          <a:p>
            <a:endParaRPr lang="sk-SK" sz="2800" dirty="0"/>
          </a:p>
        </p:txBody>
      </p:sp>
      <p:pic>
        <p:nvPicPr>
          <p:cNvPr id="4" name="Obrázok 3" descr="82-narkose-24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81400"/>
            <a:ext cx="5086350" cy="239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 descr="150px-Mol_geom_CHCl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2650" y="4676775"/>
            <a:ext cx="1428750" cy="1876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Obrázok 5" descr="zivapotrava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53049">
            <a:off x="6264042" y="2701190"/>
            <a:ext cx="2212374" cy="2093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HALOGÉNDERIVÁTY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dirty="0">
                <a:latin typeface="Andalus" pitchFamily="18" charset="-78"/>
                <a:cs typeface="Andalus" pitchFamily="18" charset="-78"/>
              </a:rPr>
              <a:t>Sú ekologické jedy. Poškodzujú životné prostredie, veľmi ťažko sa rozkladajú. </a:t>
            </a:r>
          </a:p>
          <a:p>
            <a:r>
              <a:rPr lang="sk-SK" sz="28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Freóny</a:t>
            </a:r>
            <a:r>
              <a:rPr lang="sk-SK" sz="2800" dirty="0">
                <a:latin typeface="Andalus" pitchFamily="18" charset="-78"/>
                <a:cs typeface="Andalus" pitchFamily="18" charset="-78"/>
              </a:rPr>
              <a:t> – obsahujú v molekule aspoň 2 halogény, jeden z nich je F. </a:t>
            </a:r>
          </a:p>
        </p:txBody>
      </p:sp>
      <p:pic>
        <p:nvPicPr>
          <p:cNvPr id="4" name="Obrázok 3" descr="13480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05525"/>
            <a:ext cx="4752975" cy="25952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976272" y="3505200"/>
            <a:ext cx="3634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>
                <a:latin typeface="Andalus" pitchFamily="18" charset="-78"/>
                <a:cs typeface="Andalus" pitchFamily="18" charset="-78"/>
              </a:rPr>
              <a:t>Freóny spôsobujú úbytok </a:t>
            </a:r>
            <a:br>
              <a:rPr lang="sk-SK" sz="2400" dirty="0">
                <a:latin typeface="Andalus" pitchFamily="18" charset="-78"/>
                <a:cs typeface="Andalus" pitchFamily="18" charset="-78"/>
              </a:rPr>
            </a:br>
            <a:r>
              <a:rPr lang="sk-SK" sz="2400" dirty="0">
                <a:latin typeface="Andalus" pitchFamily="18" charset="-78"/>
                <a:cs typeface="Andalus" pitchFamily="18" charset="-78"/>
              </a:rPr>
              <a:t>ozónu – porušujú ozónovú </a:t>
            </a:r>
            <a:br>
              <a:rPr lang="sk-SK" sz="2400" dirty="0">
                <a:latin typeface="Andalus" pitchFamily="18" charset="-78"/>
                <a:cs typeface="Andalus" pitchFamily="18" charset="-78"/>
              </a:rPr>
            </a:br>
            <a:r>
              <a:rPr lang="sk-SK" sz="2400" dirty="0">
                <a:latin typeface="Andalus" pitchFamily="18" charset="-78"/>
                <a:cs typeface="Andalus" pitchFamily="18" charset="-78"/>
              </a:rPr>
              <a:t>vrstvu.</a:t>
            </a:r>
          </a:p>
        </p:txBody>
      </p:sp>
      <p:pic>
        <p:nvPicPr>
          <p:cNvPr id="6" name="Obrázok 5" descr="10367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8006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158</Words>
  <Application>Microsoft Office PowerPoint</Application>
  <PresentationFormat>Prezentácia na obrazovke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Algerian</vt:lpstr>
      <vt:lpstr>Andalus</vt:lpstr>
      <vt:lpstr>Arial</vt:lpstr>
      <vt:lpstr>Calibri</vt:lpstr>
      <vt:lpstr>Motív Office</vt:lpstr>
      <vt:lpstr>HALOGÉNDERIVÁTY</vt:lpstr>
      <vt:lpstr>DERIVÁTY UHĽOVODÍKOV</vt:lpstr>
      <vt:lpstr>DERIVÁTY UHĽOVODÍKOV</vt:lpstr>
      <vt:lpstr>HALOGÉNDERIVÁTY</vt:lpstr>
      <vt:lpstr>HALOGÉNDERIVÁTY</vt:lpstr>
      <vt:lpstr>HALOGÉNDERIVÁTY</vt:lpstr>
      <vt:lpstr>HALOGÉNDERIVÁTY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HALOGÉNDERIVÁTY</dc:title>
  <dc:creator>Lukáš Gyepes</dc:creator>
  <cp:lastModifiedBy>ZS_Lehnice_2</cp:lastModifiedBy>
  <cp:revision>5</cp:revision>
  <dcterms:created xsi:type="dcterms:W3CDTF">2016-03-03T15:13:16Z</dcterms:created>
  <dcterms:modified xsi:type="dcterms:W3CDTF">2021-01-15T12:19:28Z</dcterms:modified>
</cp:coreProperties>
</file>