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7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417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74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6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485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037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687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48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5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496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23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E6CD-192A-46FD-A059-E93260D65251}" type="datetimeFigureOut">
              <a:rPr lang="sk-SK" smtClean="0"/>
              <a:t>13.05.2020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8A9C0-0701-4545-8678-B54C49CFC4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10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9.png"/><Relationship Id="rId5" Type="http://schemas.openxmlformats.org/officeDocument/2006/relationships/image" Target="../media/image5.gif"/><Relationship Id="rId10" Type="http://schemas.openxmlformats.org/officeDocument/2006/relationships/hyperlink" Target="http://www.myjava.sk/index2.php?option=com_content&amp;task=emailform&amp;id=1518&amp;itemid=99999999" TargetMode="External"/><Relationship Id="rId4" Type="http://schemas.openxmlformats.org/officeDocument/2006/relationships/image" Target="../media/image4.gif"/><Relationship Id="rId9" Type="http://schemas.openxmlformats.org/officeDocument/2006/relationships/hyperlink" Target="http://www.myjava.sk/index2.php?option=com_content&amp;task=view&amp;id=1518&amp;pop=1&amp;page=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312"/>
            <a:ext cx="8856984" cy="66350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136904" cy="344630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687908" y="836712"/>
            <a:ext cx="569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Vedenie el.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rúdu v plynoch</a:t>
            </a:r>
            <a:endParaRPr lang="cs-CZ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34417">
            <a:off x="7228768" y="4094371"/>
            <a:ext cx="692032" cy="17517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12776"/>
            <a:ext cx="1230357" cy="23153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50330"/>
            <a:ext cx="2448272" cy="44093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234101"/>
            <a:ext cx="1786112" cy="150726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" y="4797152"/>
            <a:ext cx="2444081" cy="183456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2792413" cy="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-333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>Regionálne športové hry v Myjave</a:t>
            </a:r>
            <a:endParaRPr kumimoji="0" lang="sk-SK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  <a:hlinkClick r:id="rId9" tooltip="Tlač"/>
              </a:rPr>
              <a:t>  </a:t>
            </a:r>
            <a:endParaRPr kumimoji="0" lang="sk-SK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  <a:hlinkClick r:id="rId10" tooltip="E-mail"/>
              </a:rPr>
              <a:t>  </a:t>
            </a:r>
            <a:endParaRPr kumimoji="0" lang="sk-SK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6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600" b="1" i="0" u="none" strike="noStrike" cap="none" normalizeH="0" baseline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600" b="1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lač">
            <a:hlinkClick r:id="rId9" tooltip="Tlač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-82550"/>
            <a:ext cx="2667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-mail">
            <a:hlinkClick r:id="rId10" tooltip="E-mail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9688"/>
            <a:ext cx="2667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340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k-SK" sz="2600" dirty="0" smtClean="0"/>
              <a:t>Plyny sú  za normálnych podmienok </a:t>
            </a:r>
            <a:r>
              <a:rPr lang="sk-SK" sz="2600" dirty="0" smtClean="0"/>
              <a:t>nevodičmi.</a:t>
            </a:r>
            <a:r>
              <a:rPr lang="sk-SK" sz="2600" dirty="0" smtClean="0">
                <a:solidFill>
                  <a:srgbClr val="FF0000"/>
                </a:solidFill>
              </a:rPr>
              <a:t> </a:t>
            </a:r>
            <a:r>
              <a:rPr lang="sk-SK" sz="2600" dirty="0" smtClean="0"/>
              <a:t>V dôsledku zvýšenej teploty môže prísť k  </a:t>
            </a:r>
            <a:r>
              <a:rPr lang="sk-SK" sz="2600" b="1" dirty="0" smtClean="0">
                <a:solidFill>
                  <a:srgbClr val="FF0000"/>
                </a:solidFill>
              </a:rPr>
              <a:t>ionizácii plynu</a:t>
            </a:r>
            <a:r>
              <a:rPr lang="sk-SK" sz="2600" dirty="0" smtClean="0"/>
              <a:t>. V takomto plyne vedú elektrický prúd voľné elektróny a ióny. </a:t>
            </a:r>
            <a:r>
              <a:rPr lang="sk-SK" sz="2600" dirty="0"/>
              <a:t>K  ionizácii plynu môže prísť i pôsobením silného elektrického poľa alebo pôsobením rôznych druhov žiarenia </a:t>
            </a:r>
            <a:r>
              <a:rPr lang="sk-SK" sz="2600" dirty="0" smtClean="0"/>
              <a:t>(kozmického, </a:t>
            </a:r>
            <a:r>
              <a:rPr lang="sk-SK" sz="2600" dirty="0" smtClean="0"/>
              <a:t>rádioaktívneho</a:t>
            </a:r>
            <a:r>
              <a:rPr lang="sk-SK" sz="2600" dirty="0" smtClean="0"/>
              <a:t>). </a:t>
            </a:r>
            <a:endParaRPr lang="sk-SK" sz="2600" dirty="0" smtClean="0"/>
          </a:p>
          <a:p>
            <a:pPr marL="0" indent="0">
              <a:buNone/>
            </a:pPr>
            <a:r>
              <a:rPr lang="sk-SK" sz="2600" dirty="0"/>
              <a:t>V ionizovaných plynoch </a:t>
            </a:r>
            <a:r>
              <a:rPr lang="sk-SK" sz="2600" dirty="0" smtClean="0"/>
              <a:t>dochádza </a:t>
            </a:r>
            <a:r>
              <a:rPr lang="sk-SK" sz="2600" dirty="0"/>
              <a:t>k rôznym formám </a:t>
            </a:r>
            <a:r>
              <a:rPr lang="sk-SK" sz="2600" dirty="0" smtClean="0"/>
              <a:t>výbojov:</a:t>
            </a:r>
            <a:endParaRPr lang="sk-SK" sz="2600" dirty="0" smtClean="0"/>
          </a:p>
          <a:p>
            <a:pPr marL="0" indent="0" algn="just">
              <a:buNone/>
            </a:pPr>
            <a:r>
              <a:rPr lang="sk-SK" sz="2600" b="1" dirty="0">
                <a:solidFill>
                  <a:srgbClr val="FF0000"/>
                </a:solidFill>
              </a:rPr>
              <a:t>Iskrový výboj</a:t>
            </a:r>
            <a:r>
              <a:rPr lang="sk-SK" sz="2600" dirty="0"/>
              <a:t> – je samostatný výboj </a:t>
            </a:r>
            <a:r>
              <a:rPr lang="sk-SK" sz="2600" dirty="0" smtClean="0"/>
              <a:t>krátkodobý, </a:t>
            </a:r>
            <a:r>
              <a:rPr lang="sk-SK" sz="2600" dirty="0"/>
              <a:t>ktorý vzniká pri vysokom napätí </a:t>
            </a:r>
            <a:r>
              <a:rPr lang="sk-SK" sz="2600" dirty="0" smtClean="0"/>
              <a:t>(blesk).</a:t>
            </a:r>
            <a:endParaRPr lang="sk-SK" sz="2600" dirty="0"/>
          </a:p>
          <a:p>
            <a:pPr marL="0" indent="0" algn="just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Oblúkový </a:t>
            </a:r>
            <a:r>
              <a:rPr lang="sk-SK" sz="2600" b="1" dirty="0">
                <a:solidFill>
                  <a:srgbClr val="FF0000"/>
                </a:solidFill>
              </a:rPr>
              <a:t>výboj</a:t>
            </a:r>
            <a:r>
              <a:rPr lang="sk-SK" sz="2600" dirty="0"/>
              <a:t> – je to samostatný výboj medzi rozžeravenými elektródami, charakteristický vysokými prúdmi a </a:t>
            </a:r>
            <a:r>
              <a:rPr lang="sk-SK" sz="2600" dirty="0" smtClean="0"/>
              <a:t>teplotami (zváranie).</a:t>
            </a:r>
            <a:endParaRPr lang="sk-SK" sz="2600" dirty="0"/>
          </a:p>
          <a:p>
            <a:pPr marL="0" indent="0" algn="just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Tlecí </a:t>
            </a:r>
            <a:r>
              <a:rPr lang="sk-SK" sz="2600" b="1" dirty="0">
                <a:solidFill>
                  <a:srgbClr val="FF0000"/>
                </a:solidFill>
              </a:rPr>
              <a:t>výboj</a:t>
            </a:r>
            <a:r>
              <a:rPr lang="sk-SK" sz="2600" dirty="0"/>
              <a:t> </a:t>
            </a:r>
            <a:r>
              <a:rPr lang="sk-SK" sz="2600" dirty="0" smtClean="0"/>
              <a:t>– prebieha </a:t>
            </a:r>
            <a:r>
              <a:rPr lang="sk-SK" sz="2600" dirty="0"/>
              <a:t>vo výbojkách, výbojových trubiciach pri zníženom </a:t>
            </a:r>
            <a:r>
              <a:rPr lang="sk-SK" sz="2600" dirty="0" smtClean="0"/>
              <a:t>tlaku </a:t>
            </a:r>
            <a:r>
              <a:rPr lang="sk-SK" sz="2600" dirty="0" smtClean="0"/>
              <a:t>(reklamné </a:t>
            </a:r>
            <a:r>
              <a:rPr lang="sk-SK" sz="2600" dirty="0" smtClean="0"/>
              <a:t>trubice, žiarivky).</a:t>
            </a:r>
            <a:endParaRPr lang="sk-SK" sz="2600" dirty="0" smtClean="0"/>
          </a:p>
          <a:p>
            <a:pPr marL="0" indent="0">
              <a:buNone/>
            </a:pPr>
            <a:r>
              <a:rPr lang="sk-SK" sz="2600" b="1" dirty="0" smtClean="0">
                <a:solidFill>
                  <a:srgbClr val="FF0000"/>
                </a:solidFill>
              </a:rPr>
              <a:t>Koróna</a:t>
            </a:r>
            <a:r>
              <a:rPr lang="sk-SK" sz="2600" dirty="0"/>
              <a:t> – samostatný </a:t>
            </a:r>
            <a:r>
              <a:rPr lang="sk-SK" sz="2600" dirty="0" smtClean="0"/>
              <a:t>výboj, </a:t>
            </a:r>
            <a:r>
              <a:rPr lang="sk-SK" sz="2600" dirty="0" smtClean="0"/>
              <a:t>ktorý </a:t>
            </a:r>
            <a:r>
              <a:rPr lang="sk-SK" sz="2600" dirty="0"/>
              <a:t>vzniká v silnom elektrickom </a:t>
            </a:r>
            <a:r>
              <a:rPr lang="sk-SK" sz="2600" dirty="0" smtClean="0"/>
              <a:t>poli.</a:t>
            </a:r>
            <a:endParaRPr lang="sk-SK" sz="2600" dirty="0"/>
          </a:p>
          <a:p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3563888" y="260648"/>
            <a:ext cx="2053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Zhrnutie</a:t>
            </a:r>
            <a:endParaRPr lang="cs-CZ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8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9734" y="548680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IONIZÁCIA PLYNU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Vzduch  </a:t>
            </a:r>
            <a:r>
              <a:rPr lang="sk-SK" sz="2400" b="1" dirty="0">
                <a:solidFill>
                  <a:srgbClr val="FF0000"/>
                </a:solidFill>
              </a:rPr>
              <a:t>je za </a:t>
            </a:r>
            <a:r>
              <a:rPr lang="sk-SK" sz="2400" b="1" dirty="0" smtClean="0">
                <a:solidFill>
                  <a:srgbClr val="FF0000"/>
                </a:solidFill>
              </a:rPr>
              <a:t>normálnych podmienok </a:t>
            </a:r>
            <a:r>
              <a:rPr lang="sk-SK" sz="2400" b="1" dirty="0" smtClean="0">
                <a:solidFill>
                  <a:srgbClr val="FF0000"/>
                </a:solidFill>
              </a:rPr>
              <a:t>nevodičom, </a:t>
            </a:r>
            <a:r>
              <a:rPr lang="sk-SK" sz="2400" b="1" dirty="0" smtClean="0">
                <a:solidFill>
                  <a:srgbClr val="FF0000"/>
                </a:solidFill>
              </a:rPr>
              <a:t>ale </a:t>
            </a:r>
            <a:r>
              <a:rPr lang="sk-SK" sz="2400" b="1" dirty="0" smtClean="0">
                <a:solidFill>
                  <a:srgbClr val="FF0000"/>
                </a:solidFill>
              </a:rPr>
              <a:t>stačí, </a:t>
            </a:r>
            <a:r>
              <a:rPr lang="sk-SK" sz="2400" b="1" dirty="0" smtClean="0">
                <a:solidFill>
                  <a:srgbClr val="FF0000"/>
                </a:solidFill>
              </a:rPr>
              <a:t>aby sa trocha ohrial a stane sa vodivým</a:t>
            </a:r>
            <a:r>
              <a:rPr lang="sk-SK" sz="2400" dirty="0" smtClean="0">
                <a:solidFill>
                  <a:srgbClr val="FF0000"/>
                </a:solidFill>
              </a:rPr>
              <a:t>. </a:t>
            </a:r>
            <a:r>
              <a:rPr lang="sk-SK" sz="2400" dirty="0" smtClean="0"/>
              <a:t>Táto zmena jeho vlastností súvisí s pohybom molekúl </a:t>
            </a:r>
            <a:r>
              <a:rPr lang="sk-SK" sz="2400" dirty="0" smtClean="0"/>
              <a:t>plynov, </a:t>
            </a:r>
            <a:r>
              <a:rPr lang="sk-SK" sz="2400" dirty="0" smtClean="0"/>
              <a:t>ktoré </a:t>
            </a:r>
            <a:r>
              <a:rPr lang="sk-SK" sz="2400" dirty="0"/>
              <a:t>sú </a:t>
            </a:r>
            <a:r>
              <a:rPr lang="sk-SK" sz="2400" dirty="0" smtClean="0"/>
              <a:t>za </a:t>
            </a:r>
            <a:r>
              <a:rPr lang="sk-SK" sz="2400" dirty="0"/>
              <a:t>bežných podmienok </a:t>
            </a:r>
            <a:r>
              <a:rPr lang="sk-SK" sz="2400" dirty="0" smtClean="0"/>
              <a:t> </a:t>
            </a:r>
            <a:r>
              <a:rPr lang="sk-SK" sz="2400" u="sng" dirty="0" smtClean="0"/>
              <a:t>v</a:t>
            </a:r>
            <a:r>
              <a:rPr lang="sk-SK" sz="2400" u="sng" dirty="0"/>
              <a:t>  neustálom a  </a:t>
            </a:r>
            <a:r>
              <a:rPr lang="sk-SK" sz="2400" u="sng" dirty="0" smtClean="0"/>
              <a:t>neusporiadanom </a:t>
            </a:r>
            <a:r>
              <a:rPr lang="sk-SK" sz="2400" u="sng" dirty="0"/>
              <a:t>pohybe</a:t>
            </a:r>
            <a:r>
              <a:rPr lang="sk-SK" sz="2400" dirty="0" smtClean="0"/>
              <a:t>. </a:t>
            </a:r>
            <a:r>
              <a:rPr lang="sk-SK" sz="2400" dirty="0"/>
              <a:t>Ich </a:t>
            </a:r>
            <a:r>
              <a:rPr lang="sk-SK" sz="2400" dirty="0" smtClean="0"/>
              <a:t>rýchlosť </a:t>
            </a:r>
            <a:r>
              <a:rPr lang="sk-SK" sz="2400" dirty="0"/>
              <a:t>sa </a:t>
            </a:r>
            <a:r>
              <a:rPr lang="sk-SK" sz="2400" dirty="0" smtClean="0"/>
              <a:t>výrazne </a:t>
            </a:r>
            <a:r>
              <a:rPr lang="sk-SK" sz="2400" dirty="0" smtClean="0"/>
              <a:t>zvýši, </a:t>
            </a:r>
            <a:r>
              <a:rPr lang="sk-SK" sz="2400" dirty="0"/>
              <a:t>ak sa zvýši ich teplota</a:t>
            </a:r>
            <a:r>
              <a:rPr lang="sk-SK" sz="2400" dirty="0" smtClean="0"/>
              <a:t>.  Dostatočne veľká rýchlosť  </a:t>
            </a:r>
            <a:r>
              <a:rPr lang="sk-SK" sz="2400" dirty="0"/>
              <a:t>pri zrážke s  </a:t>
            </a:r>
            <a:r>
              <a:rPr lang="sk-SK" sz="2400" dirty="0" smtClean="0"/>
              <a:t>inou</a:t>
            </a:r>
            <a:endParaRPr lang="sk-SK" sz="2400" dirty="0" smtClean="0"/>
          </a:p>
          <a:p>
            <a:r>
              <a:rPr lang="sk-SK" sz="2400" dirty="0" smtClean="0"/>
              <a:t>molekulou </a:t>
            </a:r>
            <a:r>
              <a:rPr lang="sk-SK" sz="2400" dirty="0" smtClean="0"/>
              <a:t>umožní uvoľnenie elektrónu.                             Z</a:t>
            </a:r>
            <a:r>
              <a:rPr lang="sk-SK" sz="2400" dirty="0"/>
              <a:t> </a:t>
            </a:r>
            <a:r>
              <a:rPr lang="sk-SK" sz="2400" dirty="0" smtClean="0"/>
              <a:t>neutrálnej </a:t>
            </a:r>
            <a:r>
              <a:rPr lang="sk-SK" sz="2400" dirty="0"/>
              <a:t>molekuly </a:t>
            </a:r>
            <a:r>
              <a:rPr lang="sk-SK" sz="2400" dirty="0" smtClean="0"/>
              <a:t>vznikne </a:t>
            </a:r>
            <a:r>
              <a:rPr lang="sk-SK" sz="2400" b="1" dirty="0" smtClean="0"/>
              <a:t>kladne                                             nabitý </a:t>
            </a:r>
            <a:r>
              <a:rPr lang="sk-SK" sz="2400" b="1" dirty="0"/>
              <a:t>ión - katión a  voľný </a:t>
            </a:r>
            <a:r>
              <a:rPr lang="sk-SK" sz="2400" b="1" dirty="0" smtClean="0"/>
              <a:t> </a:t>
            </a:r>
            <a:r>
              <a:rPr lang="sk-SK" sz="2400" b="1" dirty="0"/>
              <a:t>elektrón.</a:t>
            </a:r>
            <a:r>
              <a:rPr lang="sk-SK" sz="2400" dirty="0"/>
              <a:t> </a:t>
            </a:r>
            <a:r>
              <a:rPr lang="sk-SK" sz="2400" dirty="0" smtClean="0"/>
              <a:t>                                                   Ak sa tento  </a:t>
            </a:r>
            <a:r>
              <a:rPr lang="sk-SK" sz="2400" dirty="0"/>
              <a:t>elektrón pridá k  inej neutrálnej </a:t>
            </a:r>
            <a:r>
              <a:rPr lang="sk-SK" sz="2400" dirty="0" smtClean="0"/>
              <a:t>                                  molekule</a:t>
            </a:r>
            <a:r>
              <a:rPr lang="sk-SK" sz="2400" dirty="0"/>
              <a:t>, </a:t>
            </a:r>
            <a:r>
              <a:rPr lang="sk-SK" sz="2400" dirty="0" smtClean="0"/>
              <a:t>vznikne </a:t>
            </a:r>
            <a:r>
              <a:rPr lang="sk-SK" sz="2400" b="1" dirty="0"/>
              <a:t>záporný </a:t>
            </a:r>
            <a:r>
              <a:rPr lang="sk-SK" sz="2400" b="1" dirty="0" smtClean="0"/>
              <a:t>ión - anión</a:t>
            </a:r>
            <a:r>
              <a:rPr lang="sk-SK" sz="2400" dirty="0" smtClean="0"/>
              <a:t>. </a:t>
            </a:r>
            <a:r>
              <a:rPr lang="sk-SK" sz="2400" dirty="0"/>
              <a:t>Tento </a:t>
            </a:r>
            <a:r>
              <a:rPr lang="sk-SK" sz="2400" dirty="0" smtClean="0"/>
              <a:t>                                         proces </a:t>
            </a:r>
            <a:r>
              <a:rPr lang="sk-SK" sz="2400" dirty="0"/>
              <a:t>sa nazýva </a:t>
            </a:r>
            <a:r>
              <a:rPr lang="sk-SK" sz="2400" b="1" dirty="0"/>
              <a:t>ionizácia plynu</a:t>
            </a:r>
            <a:r>
              <a:rPr lang="sk-SK" sz="2400" dirty="0"/>
              <a:t>. </a:t>
            </a:r>
            <a:r>
              <a:rPr lang="sk-SK" sz="2400" dirty="0">
                <a:solidFill>
                  <a:srgbClr val="FF0000"/>
                </a:solidFill>
              </a:rPr>
              <a:t>Plyn sa </a:t>
            </a:r>
            <a:r>
              <a:rPr lang="sk-SK" sz="2400" dirty="0" smtClean="0">
                <a:solidFill>
                  <a:srgbClr val="FF0000"/>
                </a:solidFill>
              </a:rPr>
              <a:t>môže stať              vplyvom </a:t>
            </a:r>
            <a:r>
              <a:rPr lang="sk-SK" sz="2400" dirty="0">
                <a:solidFill>
                  <a:srgbClr val="FF0000"/>
                </a:solidFill>
              </a:rPr>
              <a:t>zvýšenia teploty </a:t>
            </a:r>
            <a:r>
              <a:rPr lang="sk-SK" sz="2400" dirty="0" smtClean="0">
                <a:solidFill>
                  <a:srgbClr val="FF0000"/>
                </a:solidFill>
              </a:rPr>
              <a:t>ionizovaným.</a:t>
            </a:r>
            <a:r>
              <a:rPr lang="sk-SK" sz="2400" dirty="0"/>
              <a:t> </a:t>
            </a:r>
            <a:r>
              <a:rPr lang="sk-SK" sz="2400" dirty="0" smtClean="0"/>
              <a:t>Ak sa takýto                    plyn nachádza medzi dvomi nesúhlasne </a:t>
            </a:r>
            <a:r>
              <a:rPr lang="sk-SK" sz="2400" dirty="0"/>
              <a:t>nabitými </a:t>
            </a:r>
            <a:r>
              <a:rPr lang="sk-SK" sz="2400" dirty="0" smtClean="0"/>
              <a:t>elektródami , </a:t>
            </a:r>
            <a:r>
              <a:rPr lang="sk-SK" sz="2400" dirty="0"/>
              <a:t>začnú </a:t>
            </a:r>
            <a:r>
              <a:rPr lang="sk-SK" sz="2400" dirty="0" smtClean="0"/>
              <a:t>sa  katióny a anióny </a:t>
            </a:r>
            <a:r>
              <a:rPr lang="sk-SK" sz="2400" u="sng" dirty="0" smtClean="0"/>
              <a:t>usmernene pohybovať</a:t>
            </a:r>
            <a:r>
              <a:rPr lang="sk-SK" sz="2400" dirty="0" smtClean="0"/>
              <a:t>.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27" y="2717740"/>
            <a:ext cx="2066213" cy="18633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09688"/>
            <a:ext cx="52578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75999"/>
            <a:ext cx="6048672" cy="60486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k-SK" sz="2400" dirty="0">
                <a:solidFill>
                  <a:srgbClr val="FF0000"/>
                </a:solidFill>
              </a:rPr>
              <a:t>K  ionizácii plynu môže prísť i pôsobením silného elektrického poľa alebo pôsobením rôznych druhov žiarenia </a:t>
            </a:r>
            <a:r>
              <a:rPr lang="sk-SK" sz="2400" dirty="0" smtClean="0">
                <a:solidFill>
                  <a:srgbClr val="FF0000"/>
                </a:solidFill>
              </a:rPr>
              <a:t>(kozmického, rádioaktívneho) </a:t>
            </a:r>
            <a:endParaRPr lang="sk-SK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dirty="0" smtClean="0"/>
              <a:t>V ionizovaných plynoch môže dochádzať </a:t>
            </a:r>
            <a:r>
              <a:rPr lang="sk-SK" sz="2400" u="sng" dirty="0" smtClean="0"/>
              <a:t>k rôznym formám </a:t>
            </a:r>
            <a:r>
              <a:rPr lang="sk-SK" sz="2400" u="sng" dirty="0" smtClean="0"/>
              <a:t>výbojov. </a:t>
            </a:r>
            <a:r>
              <a:rPr lang="sk-SK" sz="2400" dirty="0" smtClean="0"/>
              <a:t>V prírode sa môžeme stretnúť s  </a:t>
            </a:r>
            <a:r>
              <a:rPr lang="sk-SK" sz="2400" b="1" dirty="0" smtClean="0">
                <a:solidFill>
                  <a:srgbClr val="FF0000"/>
                </a:solidFill>
              </a:rPr>
              <a:t>ISKROVÝM VÝBOJOM</a:t>
            </a:r>
            <a:r>
              <a:rPr lang="sk-SK" sz="2400" dirty="0" smtClean="0"/>
              <a:t>, </a:t>
            </a:r>
            <a:r>
              <a:rPr lang="sk-SK" sz="2400" dirty="0"/>
              <a:t>ktorého príkladom je </a:t>
            </a:r>
            <a:r>
              <a:rPr lang="sk-SK" sz="2400" b="1" i="1" dirty="0"/>
              <a:t>blesk pri búrke</a:t>
            </a:r>
            <a:r>
              <a:rPr lang="sk-SK" sz="2400" dirty="0"/>
              <a:t>. Blesk je krátko trvajúci </a:t>
            </a:r>
            <a:r>
              <a:rPr lang="sk-SK" sz="2400" dirty="0" smtClean="0"/>
              <a:t>elektrický </a:t>
            </a:r>
            <a:r>
              <a:rPr lang="sk-SK" sz="2400" dirty="0"/>
              <a:t>prúd </a:t>
            </a:r>
            <a:r>
              <a:rPr lang="sk-SK" sz="2400" dirty="0" smtClean="0"/>
              <a:t> </a:t>
            </a:r>
            <a:r>
              <a:rPr lang="sk-SK" sz="2400" dirty="0"/>
              <a:t>medzi mrakom a </a:t>
            </a:r>
            <a:r>
              <a:rPr lang="sk-SK" sz="2400" dirty="0" smtClean="0"/>
              <a:t>zemou (asi 25</a:t>
            </a:r>
            <a:r>
              <a:rPr lang="sk-SK" sz="2400" dirty="0"/>
              <a:t> % </a:t>
            </a:r>
            <a:r>
              <a:rPr lang="sk-SK" sz="2400" dirty="0" smtClean="0"/>
              <a:t>bleskov </a:t>
            </a:r>
            <a:r>
              <a:rPr lang="sk-SK" sz="2400" dirty="0" smtClean="0"/>
              <a:t>), </a:t>
            </a:r>
            <a:r>
              <a:rPr lang="sk-SK" sz="2400" dirty="0"/>
              <a:t>prípadne medzi dvoma mrakmi </a:t>
            </a:r>
            <a:r>
              <a:rPr lang="sk-SK" sz="2400" dirty="0" smtClean="0"/>
              <a:t>( 75</a:t>
            </a:r>
            <a:r>
              <a:rPr lang="sk-SK" sz="2400" dirty="0"/>
              <a:t> % </a:t>
            </a:r>
            <a:r>
              <a:rPr lang="sk-SK" sz="2400" dirty="0" smtClean="0"/>
              <a:t>bleskov ). Aj keď je vzduch </a:t>
            </a:r>
            <a:r>
              <a:rPr lang="sk-SK" sz="2400" dirty="0" smtClean="0"/>
              <a:t>izolant, </a:t>
            </a:r>
            <a:r>
              <a:rPr lang="sk-SK" sz="2400" dirty="0" smtClean="0"/>
              <a:t>ionizáciou </a:t>
            </a:r>
            <a:r>
              <a:rPr lang="sk-SK" sz="2400" dirty="0"/>
              <a:t>vodivosť vzduchu rýchlo stúpa a  v  určitom okamžiku nastane iskrový výboj </a:t>
            </a:r>
            <a:r>
              <a:rPr lang="sk-SK" sz="2400" dirty="0" smtClean="0"/>
              <a:t>– blesk</a:t>
            </a:r>
            <a:r>
              <a:rPr lang="sk-SK" sz="2400" dirty="0"/>
              <a:t> </a:t>
            </a:r>
            <a:r>
              <a:rPr lang="sk-SK" sz="2400" dirty="0" smtClean="0"/>
              <a:t>medzi dvomi nabitými telesami.</a:t>
            </a:r>
            <a:r>
              <a:rPr lang="sk-SK" sz="2400" dirty="0"/>
              <a:t> Blesk môže mať dĺžku </a:t>
            </a:r>
            <a:r>
              <a:rPr lang="sk-SK" sz="2400" dirty="0" smtClean="0"/>
              <a:t>priemere 1 - 3 </a:t>
            </a:r>
            <a:r>
              <a:rPr lang="sk-SK" sz="2400" dirty="0"/>
              <a:t>km a  </a:t>
            </a:r>
            <a:r>
              <a:rPr lang="sk-SK" sz="2400" dirty="0" smtClean="0"/>
              <a:t>prúd , ktorý </a:t>
            </a:r>
            <a:r>
              <a:rPr lang="sk-SK" sz="2400" dirty="0" smtClean="0"/>
              <a:t>vznikne, </a:t>
            </a:r>
            <a:r>
              <a:rPr lang="sk-SK" sz="2400" dirty="0" smtClean="0"/>
              <a:t>môže mať veľkosť až 100 000 A.</a:t>
            </a:r>
          </a:p>
          <a:p>
            <a:pPr marL="0" indent="0">
              <a:buNone/>
            </a:pPr>
            <a:r>
              <a:rPr lang="sk-SK" sz="2400" dirty="0" smtClean="0"/>
              <a:t>V</a:t>
            </a:r>
            <a:r>
              <a:rPr lang="sk-SK" sz="2400" dirty="0"/>
              <a:t>  okolí blesku </a:t>
            </a:r>
            <a:r>
              <a:rPr lang="sk-SK" sz="2400" dirty="0" smtClean="0"/>
              <a:t> sa </a:t>
            </a:r>
            <a:r>
              <a:rPr lang="sk-SK" sz="2400" dirty="0"/>
              <a:t>vzduch </a:t>
            </a:r>
            <a:r>
              <a:rPr lang="sk-SK" sz="2400" dirty="0" smtClean="0"/>
              <a:t> zohrieva   až na</a:t>
            </a:r>
            <a:r>
              <a:rPr lang="sk-SK" sz="2400" dirty="0"/>
              <a:t> </a:t>
            </a:r>
            <a:r>
              <a:rPr lang="sk-SK" sz="2400" dirty="0" smtClean="0"/>
              <a:t> teplotu                                  30 000 </a:t>
            </a:r>
            <a:r>
              <a:rPr lang="sk-SK" sz="2400" dirty="0" smtClean="0">
                <a:latin typeface="Times New Roman"/>
                <a:cs typeface="Times New Roman"/>
              </a:rPr>
              <a:t>°C.</a:t>
            </a:r>
            <a:r>
              <a:rPr lang="sk-SK" sz="2400" dirty="0"/>
              <a:t> </a:t>
            </a:r>
            <a:r>
              <a:rPr lang="sk-SK" sz="2400" dirty="0" smtClean="0"/>
              <a:t>Prudké rozpínanie vzduchu  v</a:t>
            </a:r>
            <a:r>
              <a:rPr lang="sk-SK" sz="2400" dirty="0"/>
              <a:t>  okolí </a:t>
            </a:r>
            <a:r>
              <a:rPr lang="sk-SK" sz="2400" dirty="0" smtClean="0"/>
              <a:t> blesku  spôsobuje  silný zvukový  vnem </a:t>
            </a:r>
            <a:r>
              <a:rPr lang="sk-SK" sz="2400" dirty="0"/>
              <a:t>- </a:t>
            </a:r>
            <a:r>
              <a:rPr lang="sk-SK" sz="2400" b="1" i="1" dirty="0"/>
              <a:t>hrom</a:t>
            </a:r>
            <a:r>
              <a:rPr lang="sk-SK" sz="2400" dirty="0"/>
              <a:t>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67562"/>
            <a:ext cx="2539710" cy="19396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680"/>
            <a:ext cx="210766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275297" y="187071"/>
            <a:ext cx="7272808" cy="6225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2300" dirty="0" smtClean="0"/>
              <a:t>Iskrový výboj môžeme vytvoriť  v laboratórnych  alebo školských podmienkach aj  </a:t>
            </a:r>
            <a:r>
              <a:rPr lang="sk-SK" sz="2300" b="1" i="1" dirty="0" err="1" smtClean="0"/>
              <a:t>Van</a:t>
            </a:r>
            <a:r>
              <a:rPr lang="sk-SK" sz="2300" b="1" i="1" dirty="0" smtClean="0"/>
              <a:t> </a:t>
            </a:r>
            <a:r>
              <a:rPr lang="sk-SK" sz="2300" b="1" i="1" dirty="0" err="1" smtClean="0"/>
              <a:t>de</a:t>
            </a:r>
            <a:r>
              <a:rPr lang="sk-SK" sz="2300" b="1" i="1" dirty="0" smtClean="0"/>
              <a:t> </a:t>
            </a:r>
            <a:r>
              <a:rPr lang="sk-SK" sz="2300" b="1" i="1" dirty="0" err="1" smtClean="0"/>
              <a:t>Graaffovým</a:t>
            </a:r>
            <a:r>
              <a:rPr lang="sk-SK" sz="2300" b="1" i="1" dirty="0" smtClean="0"/>
              <a:t> alebo </a:t>
            </a:r>
            <a:r>
              <a:rPr lang="sk-SK" sz="2300" b="1" i="1" dirty="0" err="1" smtClean="0"/>
              <a:t>Wimshurstovým</a:t>
            </a:r>
            <a:r>
              <a:rPr lang="sk-SK" sz="2300" b="1" i="1" dirty="0"/>
              <a:t> </a:t>
            </a:r>
            <a:r>
              <a:rPr lang="sk-SK" sz="2300" b="1" i="1" dirty="0" smtClean="0"/>
              <a:t> generátorom. </a:t>
            </a:r>
            <a:r>
              <a:rPr lang="sk-SK" sz="2300" dirty="0" smtClean="0"/>
              <a:t>Vzniká </a:t>
            </a:r>
            <a:r>
              <a:rPr lang="sk-SK" sz="2300" dirty="0"/>
              <a:t>aj </a:t>
            </a:r>
            <a:r>
              <a:rPr lang="sk-SK" sz="2300" b="1" i="1" dirty="0"/>
              <a:t>medzi elektródami sviečky v zážihovom motore automobilu.</a:t>
            </a:r>
          </a:p>
          <a:p>
            <a:pPr marL="0" indent="0">
              <a:buNone/>
            </a:pPr>
            <a:endParaRPr lang="sk-SK" sz="2300" dirty="0" smtClean="0"/>
          </a:p>
          <a:p>
            <a:pPr marL="0" indent="0">
              <a:buNone/>
            </a:pPr>
            <a:endParaRPr lang="sk-SK" sz="2300" dirty="0"/>
          </a:p>
          <a:p>
            <a:pPr marL="0" indent="0">
              <a:buNone/>
            </a:pPr>
            <a:endParaRPr lang="sk-SK" sz="2300" dirty="0" smtClean="0"/>
          </a:p>
          <a:p>
            <a:pPr marL="0" indent="0">
              <a:buNone/>
            </a:pPr>
            <a:endParaRPr lang="sk-SK" sz="2300" dirty="0"/>
          </a:p>
          <a:p>
            <a:pPr marL="0" indent="0" algn="just">
              <a:buFont typeface="Arial" pitchFamily="34" charset="0"/>
              <a:buNone/>
            </a:pPr>
            <a:r>
              <a:rPr lang="sk-SK" sz="2300" dirty="0" smtClean="0"/>
              <a:t>V  minulosti sa často </a:t>
            </a:r>
            <a:r>
              <a:rPr lang="sk-SK" sz="2300" dirty="0" smtClean="0"/>
              <a:t>stávalo, </a:t>
            </a:r>
            <a:r>
              <a:rPr lang="sk-SK" sz="2300" dirty="0" smtClean="0"/>
              <a:t>že pri búrkach po zásahu bleskom zhoreli </a:t>
            </a:r>
            <a:r>
              <a:rPr lang="sk-SK" sz="2300" dirty="0" smtClean="0"/>
              <a:t>budovy. </a:t>
            </a:r>
            <a:r>
              <a:rPr lang="sk-SK" sz="2300" dirty="0" smtClean="0"/>
              <a:t>Preto sa ľudia snažili dostať blesk pod </a:t>
            </a:r>
            <a:r>
              <a:rPr lang="sk-SK" sz="2300" dirty="0" smtClean="0"/>
              <a:t>kontrolu, </a:t>
            </a:r>
            <a:r>
              <a:rPr lang="sk-SK" sz="2300" dirty="0" smtClean="0"/>
              <a:t>aby nespôsobil väčšie škody. Nezávisle na sebe sa to podarilo </a:t>
            </a:r>
            <a:r>
              <a:rPr lang="sk-SK" sz="2300" b="1" i="1" dirty="0" smtClean="0">
                <a:solidFill>
                  <a:srgbClr val="0033CC"/>
                </a:solidFill>
              </a:rPr>
              <a:t>českému prírodovedcovi Prokopovi </a:t>
            </a:r>
            <a:r>
              <a:rPr lang="sk-SK" sz="2300" b="1" i="1" dirty="0" err="1" smtClean="0">
                <a:solidFill>
                  <a:srgbClr val="0033CC"/>
                </a:solidFill>
              </a:rPr>
              <a:t>Divišovi</a:t>
            </a:r>
            <a:r>
              <a:rPr lang="sk-SK" sz="2300" b="1" i="1" dirty="0" smtClean="0">
                <a:solidFill>
                  <a:srgbClr val="0033CC"/>
                </a:solidFill>
              </a:rPr>
              <a:t> a  americkému fyzikovi Benjamínovi </a:t>
            </a:r>
            <a:r>
              <a:rPr lang="sk-SK" sz="2300" b="1" i="1" dirty="0" err="1" smtClean="0">
                <a:solidFill>
                  <a:srgbClr val="0033CC"/>
                </a:solidFill>
              </a:rPr>
              <a:t>Franklinovi</a:t>
            </a:r>
            <a:r>
              <a:rPr lang="sk-SK" sz="2300" b="1" i="1" dirty="0" smtClean="0">
                <a:solidFill>
                  <a:srgbClr val="0033CC"/>
                </a:solidFill>
              </a:rPr>
              <a:t>  </a:t>
            </a:r>
            <a:r>
              <a:rPr lang="sk-SK" sz="2300" dirty="0" smtClean="0"/>
              <a:t>v 18. </a:t>
            </a:r>
            <a:r>
              <a:rPr lang="sk-SK" sz="2300" dirty="0" smtClean="0"/>
              <a:t>storočí. </a:t>
            </a:r>
            <a:r>
              <a:rPr lang="sk-SK" sz="2300" dirty="0" smtClean="0"/>
              <a:t>Skúmaním a pokusmi </a:t>
            </a:r>
            <a:r>
              <a:rPr lang="sk-SK" sz="2300" dirty="0" smtClean="0"/>
              <a:t>(niekedy </a:t>
            </a:r>
            <a:r>
              <a:rPr lang="sk-SK" sz="2300" dirty="0" smtClean="0"/>
              <a:t>dosť </a:t>
            </a:r>
            <a:r>
              <a:rPr lang="sk-SK" sz="2300" dirty="0" smtClean="0"/>
              <a:t>nebezpečnými) </a:t>
            </a:r>
            <a:r>
              <a:rPr lang="sk-SK" sz="2300" dirty="0" smtClean="0"/>
              <a:t>zistili , že </a:t>
            </a:r>
            <a:r>
              <a:rPr lang="sk-SK" sz="2300" dirty="0" smtClean="0">
                <a:solidFill>
                  <a:srgbClr val="FF0000"/>
                </a:solidFill>
              </a:rPr>
              <a:t>budovy a vyvýšené objekty možno chrániť </a:t>
            </a:r>
            <a:r>
              <a:rPr lang="sk-SK" sz="2300" b="1" dirty="0" smtClean="0">
                <a:solidFill>
                  <a:srgbClr val="FF0000"/>
                </a:solidFill>
              </a:rPr>
              <a:t>bleskozvodom</a:t>
            </a:r>
            <a:r>
              <a:rPr lang="sk-SK" sz="2300" dirty="0" smtClean="0">
                <a:solidFill>
                  <a:srgbClr val="FF0000"/>
                </a:solidFill>
              </a:rPr>
              <a:t> </a:t>
            </a:r>
            <a:r>
              <a:rPr lang="sk-SK" sz="2300" dirty="0" smtClean="0">
                <a:solidFill>
                  <a:srgbClr val="FF0000"/>
                </a:solidFill>
              </a:rPr>
              <a:t>(často </a:t>
            </a:r>
            <a:r>
              <a:rPr lang="sk-SK" sz="2300" dirty="0" smtClean="0">
                <a:solidFill>
                  <a:srgbClr val="FF0000"/>
                </a:solidFill>
              </a:rPr>
              <a:t>nesprávne nazývaný ako hromozvod </a:t>
            </a:r>
            <a:r>
              <a:rPr lang="sk-SK" sz="2300" dirty="0" smtClean="0">
                <a:solidFill>
                  <a:srgbClr val="FF0000"/>
                </a:solidFill>
              </a:rPr>
              <a:t>!). </a:t>
            </a:r>
            <a:endParaRPr lang="sk-SK" sz="23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3" r="27849"/>
          <a:stretch/>
        </p:blipFill>
        <p:spPr>
          <a:xfrm>
            <a:off x="7407458" y="299684"/>
            <a:ext cx="1248134" cy="19946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23401"/>
            <a:ext cx="2160240" cy="16201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823" y="1623845"/>
            <a:ext cx="2174102" cy="18346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58" y="4651892"/>
            <a:ext cx="1490687" cy="174098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58" y="2405915"/>
            <a:ext cx="1463025" cy="187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10546" y="332656"/>
            <a:ext cx="57016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b="1" dirty="0"/>
              <a:t>Bleskozvod</a:t>
            </a:r>
            <a:r>
              <a:rPr lang="sk-SK" sz="2400" dirty="0"/>
              <a:t> je kovová tyč umiestnená na najvyšších miestach budovy. Tyč je spojená so zemou kovovými vodičmi, ktoré siahajú až pod povrch zeme. Ak sa priblíži k  bleskozvodu mrak s  elektrickými nábojmi, tieto sa pomocou vodičov zvedú do zeme bez škodlivých účinkov.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7" y="3451286"/>
            <a:ext cx="2379104" cy="269538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689650" y="3060040"/>
            <a:ext cx="46266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Z rôznych vynálezov Prokopa </a:t>
            </a:r>
            <a:r>
              <a:rPr lang="sk-SK" sz="2000" dirty="0" err="1"/>
              <a:t>Diviša</a:t>
            </a:r>
            <a:r>
              <a:rPr lang="sk-SK" sz="2000" dirty="0"/>
              <a:t> je najznámejší </a:t>
            </a:r>
            <a:r>
              <a:rPr lang="sk-SK" sz="2000" dirty="0" smtClean="0"/>
              <a:t>bleskozvod, ktorý </a:t>
            </a:r>
            <a:r>
              <a:rPr lang="sk-SK" sz="2000" dirty="0" smtClean="0"/>
              <a:t>vztýčil </a:t>
            </a:r>
            <a:r>
              <a:rPr lang="sk-SK" sz="2000" dirty="0"/>
              <a:t>na farskej záhrade v </a:t>
            </a:r>
            <a:r>
              <a:rPr lang="sk-SK" sz="2000" dirty="0" err="1"/>
              <a:t>Přímětcích</a:t>
            </a:r>
            <a:r>
              <a:rPr lang="sk-SK" sz="2000" dirty="0"/>
              <a:t> 15. júna 1754. Prokop </a:t>
            </a:r>
            <a:r>
              <a:rPr lang="sk-SK" sz="2000" dirty="0" err="1"/>
              <a:t>Diviš</a:t>
            </a:r>
            <a:r>
              <a:rPr lang="sk-SK" sz="2000" dirty="0"/>
              <a:t> </a:t>
            </a:r>
            <a:r>
              <a:rPr lang="sk-SK" sz="2000" dirty="0" smtClean="0"/>
              <a:t>očakával, </a:t>
            </a:r>
            <a:r>
              <a:rPr lang="sk-SK" sz="2000" dirty="0" smtClean="0"/>
              <a:t>že jeho „meteorologický stroj“ bude </a:t>
            </a:r>
            <a:r>
              <a:rPr lang="sk-SK" sz="2000" dirty="0"/>
              <a:t>mať preventívny účinok </a:t>
            </a:r>
            <a:r>
              <a:rPr lang="sk-SK" sz="2000" dirty="0" smtClean="0"/>
              <a:t>a </a:t>
            </a:r>
            <a:r>
              <a:rPr lang="sk-SK" sz="2000" dirty="0"/>
              <a:t>elektrinu z mrakov </a:t>
            </a:r>
            <a:r>
              <a:rPr lang="sk-SK" sz="2000" dirty="0" smtClean="0"/>
              <a:t>bude </a:t>
            </a:r>
            <a:r>
              <a:rPr lang="sk-SK" sz="2000" dirty="0"/>
              <a:t>"vysávať" a tak znemožňovať bleskom vôbec vzniknúť. </a:t>
            </a:r>
            <a:r>
              <a:rPr lang="sk-SK" sz="2000" dirty="0" smtClean="0"/>
              <a:t>Vo svete </a:t>
            </a:r>
            <a:r>
              <a:rPr lang="sk-SK" sz="2000" dirty="0"/>
              <a:t>sa </a:t>
            </a:r>
            <a:r>
              <a:rPr lang="sk-SK" sz="2000" dirty="0" smtClean="0"/>
              <a:t>neskôr presadil </a:t>
            </a:r>
            <a:r>
              <a:rPr lang="sk-SK" sz="2000" dirty="0"/>
              <a:t>jednoduchší </a:t>
            </a:r>
            <a:r>
              <a:rPr lang="sk-SK" sz="2000" dirty="0" err="1" smtClean="0"/>
              <a:t>Franklinov</a:t>
            </a:r>
            <a:r>
              <a:rPr lang="sk-SK" sz="2000" dirty="0" smtClean="0"/>
              <a:t> </a:t>
            </a:r>
            <a:r>
              <a:rPr lang="sk-SK" sz="2000" dirty="0"/>
              <a:t>typ, postavený prvýkrát v roku 1760 na dome kupca </a:t>
            </a:r>
            <a:r>
              <a:rPr lang="sk-SK" sz="2000" dirty="0" err="1"/>
              <a:t>Westa</a:t>
            </a:r>
            <a:r>
              <a:rPr lang="sk-SK" sz="2000" dirty="0"/>
              <a:t> vo Filadelfii.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1919" r="5502"/>
          <a:stretch/>
        </p:blipFill>
        <p:spPr>
          <a:xfrm>
            <a:off x="7351103" y="3284984"/>
            <a:ext cx="1370587" cy="254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2656"/>
            <a:ext cx="26083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648072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 smtClean="0"/>
              <a:t>Dráhu </a:t>
            </a:r>
            <a:r>
              <a:rPr lang="sk-SK" sz="2400" dirty="0"/>
              <a:t>blesku nedokážeme odhadnúť. </a:t>
            </a:r>
            <a:r>
              <a:rPr lang="sk-SK" sz="2400" b="1" dirty="0">
                <a:solidFill>
                  <a:srgbClr val="FF0000"/>
                </a:solidFill>
              </a:rPr>
              <a:t>Blesk si hľadá cestu s najmenším elektrickým odporom, preto najčastejšie zasiahne najvyššie a najvodivejšie objekty</a:t>
            </a:r>
            <a:r>
              <a:rPr lang="sk-SK" sz="2400" b="1" dirty="0"/>
              <a:t>.</a:t>
            </a:r>
            <a:r>
              <a:rPr lang="sk-SK" sz="2400" dirty="0"/>
              <a:t> Vyčnievajúce body nad okolím sú preto za búrky zvlášť nebezpečné a </a:t>
            </a:r>
            <a:r>
              <a:rPr lang="sk-SK" sz="2400" u="sng" dirty="0"/>
              <a:t>nemali by sme byť najvyšším bodom v teréne</a:t>
            </a:r>
            <a:r>
              <a:rPr lang="sk-SK" sz="2400" dirty="0"/>
              <a:t>. Nebezpečné sú predovšetkým vyvýšené objekty</a:t>
            </a:r>
            <a:r>
              <a:rPr lang="sk-SK" sz="2400" dirty="0" smtClean="0"/>
              <a:t>:</a:t>
            </a:r>
            <a:r>
              <a:rPr lang="sk-SK" sz="2400" dirty="0"/>
              <a:t> </a:t>
            </a:r>
            <a:r>
              <a:rPr lang="sk-SK" sz="2400" dirty="0" smtClean="0"/>
              <a:t>vrcholy,</a:t>
            </a:r>
            <a:r>
              <a:rPr lang="sk-SK" sz="2400" dirty="0"/>
              <a:t> horské </a:t>
            </a:r>
            <a:r>
              <a:rPr lang="sk-SK" sz="2400" dirty="0" smtClean="0"/>
              <a:t>hrebene,</a:t>
            </a:r>
            <a:r>
              <a:rPr lang="sk-SK" sz="2400" dirty="0"/>
              <a:t> osamelé </a:t>
            </a:r>
            <a:r>
              <a:rPr lang="sk-SK" sz="2400" dirty="0" smtClean="0"/>
              <a:t>stromy,</a:t>
            </a:r>
            <a:r>
              <a:rPr lang="sk-SK" sz="2400" dirty="0"/>
              <a:t> </a:t>
            </a:r>
            <a:r>
              <a:rPr lang="sk-SK" sz="2400" dirty="0" smtClean="0"/>
              <a:t>stavby </a:t>
            </a:r>
            <a:r>
              <a:rPr lang="sk-SK" sz="2400" dirty="0"/>
              <a:t>bez </a:t>
            </a:r>
            <a:r>
              <a:rPr lang="sk-SK" sz="2400" dirty="0" smtClean="0"/>
              <a:t>bleskozvodu. </a:t>
            </a:r>
            <a:r>
              <a:rPr lang="sk-SK" sz="2400" dirty="0" smtClean="0"/>
              <a:t>Ale </a:t>
            </a:r>
            <a:r>
              <a:rPr lang="sk-SK" sz="2400" dirty="0"/>
              <a:t>aj na rovnom teréne ako napr. lúka, pole, vodná hladina je človek najvyšší bod v teréne a môže pôsobiť ako bleskozvod. Nebezpečný je okraj lesa, bezpečnejšie je vo vnútri lesa. Riedky les s nízkymi stromami je bezpečnejší ako voľný terén</a:t>
            </a:r>
            <a:r>
              <a:rPr lang="sk-SK" sz="2400" dirty="0" smtClean="0"/>
              <a:t>. </a:t>
            </a:r>
            <a:r>
              <a:rPr lang="sk-SK" sz="2400" dirty="0"/>
              <a:t>Voda je dobrý </a:t>
            </a:r>
            <a:r>
              <a:rPr lang="sk-SK" sz="2400" dirty="0" smtClean="0"/>
              <a:t>vodič     a preto </a:t>
            </a:r>
            <a:r>
              <a:rPr lang="sk-SK" sz="2400" dirty="0"/>
              <a:t>sú nebezpečné aj mokré </a:t>
            </a:r>
            <a:r>
              <a:rPr lang="sk-SK" sz="2400" dirty="0" smtClean="0"/>
              <a:t>skaly, žľaby, </a:t>
            </a:r>
            <a:r>
              <a:rPr lang="sk-SK" sz="2400" dirty="0"/>
              <a:t>podmáčaná </a:t>
            </a:r>
            <a:r>
              <a:rPr lang="sk-SK" sz="2400" dirty="0" smtClean="0"/>
              <a:t>pôda, </a:t>
            </a:r>
            <a:r>
              <a:rPr lang="sk-SK" sz="2400" dirty="0" smtClean="0"/>
              <a:t>blízkosť vodných </a:t>
            </a:r>
            <a:r>
              <a:rPr lang="sk-SK" sz="2400" dirty="0"/>
              <a:t>tokov. </a:t>
            </a:r>
            <a:r>
              <a:rPr lang="sk-SK" sz="2400" b="1" dirty="0">
                <a:solidFill>
                  <a:srgbClr val="FF0000"/>
                </a:solidFill>
              </a:rPr>
              <a:t>Počas búrky sa nekúpeme alebo nezdržujeme na </a:t>
            </a:r>
            <a:r>
              <a:rPr lang="sk-SK" sz="2400" b="1" dirty="0" smtClean="0">
                <a:solidFill>
                  <a:srgbClr val="FF0000"/>
                </a:solidFill>
              </a:rPr>
              <a:t>brehu!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6672"/>
            <a:ext cx="2194560" cy="16306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40" y="2420888"/>
            <a:ext cx="2051713" cy="15717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41" y="4725144"/>
            <a:ext cx="216024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064896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Ďalším  </a:t>
            </a:r>
            <a:r>
              <a:rPr lang="sk-SK" sz="2400" dirty="0">
                <a:solidFill>
                  <a:srgbClr val="FF0000"/>
                </a:solidFill>
              </a:rPr>
              <a:t>zo spôsobov vedenia elektrického prúdu vo </a:t>
            </a:r>
            <a:r>
              <a:rPr lang="sk-SK" sz="2400" dirty="0" smtClean="0">
                <a:solidFill>
                  <a:srgbClr val="FF0000"/>
                </a:solidFill>
              </a:rPr>
              <a:t>vzduchu </a:t>
            </a:r>
            <a:r>
              <a:rPr lang="sk-SK" sz="2400" dirty="0">
                <a:solidFill>
                  <a:srgbClr val="FF0000"/>
                </a:solidFill>
              </a:rPr>
              <a:t>je </a:t>
            </a:r>
            <a:r>
              <a:rPr lang="sk-SK" sz="2400" b="1" dirty="0" smtClean="0">
                <a:solidFill>
                  <a:srgbClr val="FF0000"/>
                </a:solidFill>
              </a:rPr>
              <a:t>ELEKTRICKÝ OBLÚK</a:t>
            </a:r>
            <a:r>
              <a:rPr lang="sk-SK" sz="2400" dirty="0" smtClean="0"/>
              <a:t>. </a:t>
            </a:r>
            <a:r>
              <a:rPr lang="sk-SK" sz="2400" dirty="0"/>
              <a:t>Ak sa pri napätí okolo </a:t>
            </a:r>
            <a:r>
              <a:rPr lang="sk-SK" sz="2400" dirty="0" smtClean="0"/>
              <a:t>60 </a:t>
            </a:r>
            <a:r>
              <a:rPr lang="sk-SK" sz="2400" dirty="0"/>
              <a:t>V  navzájom priblížia dve uhlíkové elektródy so </a:t>
            </a:r>
            <a:r>
              <a:rPr lang="sk-SK" sz="2400" dirty="0" smtClean="0"/>
              <a:t>svojimi </a:t>
            </a:r>
            <a:r>
              <a:rPr lang="sk-SK" sz="2400" dirty="0"/>
              <a:t>zahrotenými koncami, čo sa využívalo v  starších </a:t>
            </a:r>
            <a:r>
              <a:rPr lang="sk-SK" sz="2400" dirty="0" smtClean="0"/>
              <a:t>oblúkových </a:t>
            </a:r>
            <a:r>
              <a:rPr lang="sk-SK" sz="2400" dirty="0"/>
              <a:t>lampách, po zohriatí ich koncov sa </a:t>
            </a:r>
            <a:r>
              <a:rPr lang="sk-SK" sz="2400" dirty="0" smtClean="0"/>
              <a:t>elektródy </a:t>
            </a:r>
            <a:r>
              <a:rPr lang="sk-SK" sz="2400" dirty="0"/>
              <a:t>oddialia a  medzi rozžeravenými hrotmi vzniká </a:t>
            </a:r>
            <a:r>
              <a:rPr lang="sk-SK" sz="2400" dirty="0" smtClean="0"/>
              <a:t>elektrický </a:t>
            </a:r>
            <a:r>
              <a:rPr lang="sk-SK" sz="2400" dirty="0"/>
              <a:t>oblúk. </a:t>
            </a:r>
            <a:r>
              <a:rPr lang="sk-SK" sz="2400" dirty="0">
                <a:solidFill>
                  <a:srgbClr val="FF0000"/>
                </a:solidFill>
              </a:rPr>
              <a:t>Oblúk vzniká ako dôsledok </a:t>
            </a:r>
            <a:r>
              <a:rPr lang="sk-SK" sz="2400" dirty="0" smtClean="0">
                <a:solidFill>
                  <a:srgbClr val="FF0000"/>
                </a:solidFill>
              </a:rPr>
              <a:t>vyletovania </a:t>
            </a:r>
            <a:r>
              <a:rPr lang="sk-SK" sz="2400" dirty="0">
                <a:solidFill>
                  <a:srgbClr val="FF0000"/>
                </a:solidFill>
              </a:rPr>
              <a:t>uvoľnených elektrónov zo zápornej elektródy</a:t>
            </a:r>
            <a:r>
              <a:rPr lang="sk-SK" sz="2400" dirty="0"/>
              <a:t>. </a:t>
            </a:r>
            <a:r>
              <a:rPr lang="sk-SK" sz="2400" dirty="0" smtClean="0"/>
              <a:t>Narážanie </a:t>
            </a:r>
            <a:r>
              <a:rPr lang="sk-SK" sz="2400" dirty="0"/>
              <a:t>letiacich elektrónov do neutrálnych molekúl </a:t>
            </a:r>
            <a:r>
              <a:rPr lang="sk-SK" sz="2400" dirty="0" smtClean="0"/>
              <a:t>vzduchu </a:t>
            </a:r>
            <a:r>
              <a:rPr lang="sk-SK" sz="2400" dirty="0"/>
              <a:t>vytvorí prúd ionizovaného </a:t>
            </a:r>
            <a:r>
              <a:rPr lang="sk-SK" sz="2400" dirty="0" smtClean="0"/>
              <a:t>plynu, </a:t>
            </a:r>
            <a:r>
              <a:rPr lang="sk-SK" sz="2400" dirty="0"/>
              <a:t>ktorý </a:t>
            </a:r>
            <a:r>
              <a:rPr lang="sk-SK" sz="2400" u="sng" dirty="0"/>
              <a:t>má </a:t>
            </a:r>
            <a:r>
              <a:rPr lang="sk-SK" sz="2400" u="sng" dirty="0" smtClean="0"/>
              <a:t>vysokú </a:t>
            </a:r>
            <a:r>
              <a:rPr lang="sk-SK" sz="2400" u="sng" dirty="0"/>
              <a:t>teplotu a  jasne svieti. </a:t>
            </a:r>
            <a:r>
              <a:rPr lang="sk-SK" sz="2400" dirty="0" smtClean="0"/>
              <a:t>Zrak </a:t>
            </a:r>
            <a:r>
              <a:rPr lang="sk-SK" sz="2400" dirty="0"/>
              <a:t>bez </a:t>
            </a:r>
            <a:r>
              <a:rPr lang="sk-SK" sz="2400" dirty="0" smtClean="0"/>
              <a:t>ochrany </a:t>
            </a:r>
            <a:r>
              <a:rPr lang="sk-SK" sz="2400" dirty="0"/>
              <a:t>môže </a:t>
            </a:r>
            <a:r>
              <a:rPr lang="sk-SK" sz="2400" dirty="0" smtClean="0"/>
              <a:t>takéto žiarivé </a:t>
            </a:r>
          </a:p>
          <a:p>
            <a:pPr marL="0" indent="0">
              <a:buNone/>
            </a:pPr>
            <a:r>
              <a:rPr lang="sk-SK" sz="2400" dirty="0" smtClean="0"/>
              <a:t>svetlo </a:t>
            </a:r>
            <a:r>
              <a:rPr lang="sk-SK" sz="2400" dirty="0"/>
              <a:t>poškodiť</a:t>
            </a:r>
            <a:r>
              <a:rPr lang="sk-SK" sz="2400" dirty="0" smtClean="0"/>
              <a:t>.</a:t>
            </a:r>
          </a:p>
          <a:p>
            <a:pPr marL="0" indent="0">
              <a:buNone/>
            </a:pPr>
            <a:r>
              <a:rPr lang="sk-SK" sz="2400" b="1" u="sng" dirty="0" smtClean="0">
                <a:solidFill>
                  <a:srgbClr val="FF0000"/>
                </a:solidFill>
              </a:rPr>
              <a:t>Elektrický </a:t>
            </a:r>
            <a:r>
              <a:rPr lang="sk-SK" sz="2400" b="1" u="sng" dirty="0" smtClean="0">
                <a:solidFill>
                  <a:srgbClr val="FF0000"/>
                </a:solidFill>
              </a:rPr>
              <a:t>oblúk </a:t>
            </a:r>
            <a:r>
              <a:rPr lang="sk-SK" sz="2400" b="1" dirty="0">
                <a:solidFill>
                  <a:srgbClr val="FF0000"/>
                </a:solidFill>
              </a:rPr>
              <a:t>sa využíva 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v</a:t>
            </a:r>
            <a:r>
              <a:rPr lang="sk-SK" sz="2400" b="1" dirty="0">
                <a:solidFill>
                  <a:srgbClr val="FF0000"/>
                </a:solidFill>
              </a:rPr>
              <a:t>  </a:t>
            </a:r>
            <a:r>
              <a:rPr lang="sk-SK" sz="2400" b="1" dirty="0" smtClean="0">
                <a:solidFill>
                  <a:srgbClr val="FF0000"/>
                </a:solidFill>
              </a:rPr>
              <a:t>stavebníctve, </a:t>
            </a:r>
            <a:r>
              <a:rPr lang="sk-SK" sz="2400" b="1" dirty="0" smtClean="0">
                <a:solidFill>
                  <a:srgbClr val="FF0000"/>
                </a:solidFill>
              </a:rPr>
              <a:t>hutníctve a </a:t>
            </a:r>
            <a:r>
              <a:rPr lang="sk-SK" sz="2400" b="1" dirty="0" smtClean="0">
                <a:solidFill>
                  <a:srgbClr val="FF0000"/>
                </a:solidFill>
              </a:rPr>
              <a:t>pri </a:t>
            </a:r>
            <a:r>
              <a:rPr lang="sk-SK" sz="2400" b="1" dirty="0">
                <a:solidFill>
                  <a:srgbClr val="FF0000"/>
                </a:solidFill>
              </a:rPr>
              <a:t>zváraní 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400" b="1" dirty="0" smtClean="0">
                <a:solidFill>
                  <a:srgbClr val="FF0000"/>
                </a:solidFill>
              </a:rPr>
              <a:t>rôznych </a:t>
            </a:r>
            <a:r>
              <a:rPr lang="sk-SK" sz="2400" b="1" dirty="0">
                <a:solidFill>
                  <a:srgbClr val="FF0000"/>
                </a:solidFill>
              </a:rPr>
              <a:t>konštrukcií.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77072"/>
            <a:ext cx="2522984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6192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b="1" dirty="0"/>
              <a:t>Elektrický výboj </a:t>
            </a:r>
            <a:r>
              <a:rPr lang="sk-SK" sz="2400" dirty="0"/>
              <a:t>vo </a:t>
            </a:r>
            <a:r>
              <a:rPr lang="sk-SK" sz="2400" dirty="0" smtClean="0"/>
              <a:t>vzduchu </a:t>
            </a:r>
            <a:r>
              <a:rPr lang="sk-SK" sz="2400" dirty="0"/>
              <a:t>elektrickou </a:t>
            </a:r>
            <a:r>
              <a:rPr lang="sk-SK" sz="2400" dirty="0" smtClean="0"/>
              <a:t>iskrou </a:t>
            </a:r>
            <a:r>
              <a:rPr lang="sk-SK" sz="2400" dirty="0"/>
              <a:t>si vyžaduje vysoké hodnoty napätia. Ak však vzduch v  trubici čiastočne vyčerpáme, dosiahneme </a:t>
            </a:r>
            <a:r>
              <a:rPr lang="sk-SK" sz="2400" u="sng" dirty="0"/>
              <a:t>výboj s  omnoho nižšími hodnotami </a:t>
            </a:r>
            <a:r>
              <a:rPr lang="sk-SK" sz="2400" dirty="0"/>
              <a:t>napätia ako za normálneho tlaku. Ide o  </a:t>
            </a:r>
            <a:r>
              <a:rPr lang="sk-SK" sz="2400" dirty="0">
                <a:solidFill>
                  <a:srgbClr val="FF0000"/>
                </a:solidFill>
              </a:rPr>
              <a:t>ďalší spôsob vedenia elektrického prúdu </a:t>
            </a:r>
            <a:r>
              <a:rPr lang="sk-SK" sz="2400" dirty="0" smtClean="0">
                <a:solidFill>
                  <a:srgbClr val="FF0000"/>
                </a:solidFill>
              </a:rPr>
              <a:t>plynoch </a:t>
            </a:r>
            <a:r>
              <a:rPr lang="sk-SK" sz="2400" dirty="0"/>
              <a:t>a  </a:t>
            </a:r>
            <a:r>
              <a:rPr lang="sk-SK" sz="2400" dirty="0">
                <a:solidFill>
                  <a:srgbClr val="FF0000"/>
                </a:solidFill>
              </a:rPr>
              <a:t>nazývame </a:t>
            </a:r>
            <a:r>
              <a:rPr lang="sk-SK" sz="2400" dirty="0"/>
              <a:t>ho </a:t>
            </a:r>
            <a:r>
              <a:rPr lang="sk-SK" sz="2400" dirty="0" smtClean="0"/>
              <a:t>– </a:t>
            </a:r>
            <a:r>
              <a:rPr lang="sk-SK" sz="2400" b="1" dirty="0" smtClean="0">
                <a:solidFill>
                  <a:srgbClr val="FF0000"/>
                </a:solidFill>
              </a:rPr>
              <a:t>TLECÍ VÝBOJ </a:t>
            </a:r>
            <a:r>
              <a:rPr lang="sk-SK" sz="2400" dirty="0" smtClean="0">
                <a:solidFill>
                  <a:srgbClr val="FF0000"/>
                </a:solidFill>
              </a:rPr>
              <a:t>(elektrický </a:t>
            </a:r>
            <a:r>
              <a:rPr lang="sk-SK" sz="2400" dirty="0">
                <a:solidFill>
                  <a:srgbClr val="FF0000"/>
                </a:solidFill>
              </a:rPr>
              <a:t>výboj v  zriedených </a:t>
            </a:r>
            <a:r>
              <a:rPr lang="sk-SK" sz="2400" dirty="0" smtClean="0">
                <a:solidFill>
                  <a:srgbClr val="FF0000"/>
                </a:solidFill>
              </a:rPr>
              <a:t>plynoch)</a:t>
            </a:r>
            <a:r>
              <a:rPr lang="sk-SK" sz="2400" dirty="0" smtClean="0"/>
              <a:t>. </a:t>
            </a: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Zníženie </a:t>
            </a:r>
            <a:r>
              <a:rPr lang="sk-SK" sz="2400" dirty="0"/>
              <a:t>tlaku v  trubici spôsobí, že elektróny a  ióny majú </a:t>
            </a:r>
            <a:r>
              <a:rPr lang="sk-SK" sz="2400" dirty="0" smtClean="0"/>
              <a:t>väčšiu pohybovú </a:t>
            </a:r>
            <a:r>
              <a:rPr lang="sk-SK" sz="2400" dirty="0"/>
              <a:t>energiu potrebnú na ionizáciu nárazom. Trubice bývajú </a:t>
            </a:r>
            <a:r>
              <a:rPr lang="sk-SK" sz="2400" dirty="0" smtClean="0"/>
              <a:t> </a:t>
            </a:r>
            <a:r>
              <a:rPr lang="sk-SK" sz="2400" dirty="0"/>
              <a:t>naplnené </a:t>
            </a:r>
            <a:r>
              <a:rPr lang="sk-SK" sz="2400" dirty="0" smtClean="0"/>
              <a:t>plynmi </a:t>
            </a:r>
            <a:r>
              <a:rPr lang="sk-SK" sz="2400" dirty="0" smtClean="0"/>
              <a:t>(napr</a:t>
            </a:r>
            <a:r>
              <a:rPr lang="sk-SK" sz="2400" dirty="0"/>
              <a:t>. </a:t>
            </a:r>
            <a:r>
              <a:rPr lang="sk-SK" sz="2400" dirty="0" smtClean="0"/>
              <a:t>neónom, sodíkom, </a:t>
            </a:r>
            <a:r>
              <a:rPr lang="sk-SK" sz="2400" dirty="0" smtClean="0"/>
              <a:t>výparmi ortuti atď</a:t>
            </a:r>
            <a:r>
              <a:rPr lang="sk-SK" sz="2400" dirty="0" smtClean="0"/>
              <a:t>.), </a:t>
            </a:r>
            <a:r>
              <a:rPr lang="sk-SK" sz="2400" dirty="0" smtClean="0"/>
              <a:t>ktoré žiaria rôznymi  farbami. </a:t>
            </a:r>
            <a:r>
              <a:rPr lang="sk-SK" sz="2400" dirty="0"/>
              <a:t>Tento jav sa využíva </a:t>
            </a:r>
            <a:r>
              <a:rPr lang="sk-SK" sz="2400" b="1" i="1" dirty="0"/>
              <a:t>v  svetelných </a:t>
            </a:r>
            <a:r>
              <a:rPr lang="sk-SK" sz="2400" b="1" i="1" dirty="0" smtClean="0"/>
              <a:t>reklamách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52332"/>
            <a:ext cx="2867674" cy="21450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73385"/>
            <a:ext cx="5112568" cy="22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7584" y="40466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>
                <a:solidFill>
                  <a:srgbClr val="FF0000"/>
                </a:solidFill>
              </a:rPr>
              <a:t>Tlecí </a:t>
            </a:r>
            <a:r>
              <a:rPr lang="sk-SK" sz="2400" dirty="0">
                <a:solidFill>
                  <a:srgbClr val="FF0000"/>
                </a:solidFill>
              </a:rPr>
              <a:t>výboj </a:t>
            </a:r>
            <a:r>
              <a:rPr lang="sk-SK" sz="2400" dirty="0"/>
              <a:t>v </a:t>
            </a:r>
            <a:r>
              <a:rPr lang="sk-SK" sz="2400" dirty="0" smtClean="0"/>
              <a:t>xenónových, </a:t>
            </a:r>
            <a:r>
              <a:rPr lang="sk-SK" sz="2400" dirty="0"/>
              <a:t>v ortuťových výbojkách </a:t>
            </a:r>
            <a:r>
              <a:rPr lang="sk-SK" sz="2400" dirty="0">
                <a:solidFill>
                  <a:srgbClr val="FF0000"/>
                </a:solidFill>
              </a:rPr>
              <a:t>je úsporným zdrojom svetla. Jeho svetlo je pri rovnakom príkone asi päťkrát intenzívnejšie ako u klasických žiaroviek</a:t>
            </a:r>
            <a:r>
              <a:rPr lang="sk-SK" sz="2400" dirty="0"/>
              <a:t>. </a:t>
            </a:r>
            <a:endParaRPr lang="sk-SK" sz="2400" dirty="0" smtClean="0"/>
          </a:p>
          <a:p>
            <a:pPr algn="just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žiariviek </a:t>
            </a:r>
            <a:r>
              <a:rPr lang="sk-SK" sz="2400" dirty="0"/>
              <a:t>sú vo vysokej </a:t>
            </a:r>
            <a:r>
              <a:rPr lang="sk-SK" sz="2400" dirty="0" smtClean="0"/>
              <a:t>životnosti, </a:t>
            </a:r>
            <a:r>
              <a:rPr lang="sk-SK" sz="2400" dirty="0" smtClean="0"/>
              <a:t>nižšej produkcii </a:t>
            </a:r>
            <a:r>
              <a:rPr lang="sk-SK" sz="2400" dirty="0" smtClean="0"/>
              <a:t>tepla, </a:t>
            </a:r>
            <a:r>
              <a:rPr lang="sk-SK" sz="2400" dirty="0" smtClean="0"/>
              <a:t>vyššej </a:t>
            </a:r>
            <a:r>
              <a:rPr lang="sk-SK" sz="2400" dirty="0"/>
              <a:t>účinnosti a priaznivom sfarbení </a:t>
            </a:r>
            <a:r>
              <a:rPr lang="sk-SK" sz="2400" dirty="0" smtClean="0"/>
              <a:t>svetla. </a:t>
            </a:r>
            <a:r>
              <a:rPr lang="sk-SK" sz="2400" b="1" dirty="0" smtClean="0"/>
              <a:t>Nevýhodou</a:t>
            </a:r>
            <a:r>
              <a:rPr lang="sk-SK" sz="2400" dirty="0" smtClean="0"/>
              <a:t> je vyššia </a:t>
            </a:r>
            <a:r>
              <a:rPr lang="sk-SK" sz="2400" dirty="0" err="1" smtClean="0"/>
              <a:t>cena,ekologická</a:t>
            </a:r>
            <a:r>
              <a:rPr lang="sk-SK" sz="2400" dirty="0" smtClean="0"/>
              <a:t> </a:t>
            </a:r>
            <a:r>
              <a:rPr lang="sk-SK" sz="2400" dirty="0"/>
              <a:t>záťaž (žiarivka obsahuje ortuťové </a:t>
            </a:r>
            <a:r>
              <a:rPr lang="sk-SK" sz="2400" dirty="0" smtClean="0"/>
              <a:t>pary a preto je nebezpečný </a:t>
            </a:r>
            <a:r>
              <a:rPr lang="sk-SK" sz="2400" dirty="0" smtClean="0"/>
              <a:t>odpad), </a:t>
            </a:r>
            <a:r>
              <a:rPr lang="sk-SK" sz="2400" dirty="0" smtClean="0"/>
              <a:t>väčšie </a:t>
            </a:r>
            <a:r>
              <a:rPr lang="sk-SK" sz="2400" dirty="0"/>
              <a:t>rozmery </a:t>
            </a:r>
            <a:r>
              <a:rPr lang="sk-SK" sz="2400" dirty="0" smtClean="0"/>
              <a:t>a výrazné </a:t>
            </a:r>
            <a:r>
              <a:rPr lang="sk-SK" sz="2400" dirty="0"/>
              <a:t>skrátenie životnosti pri používaní žiariviek v chladnom </a:t>
            </a:r>
            <a:r>
              <a:rPr lang="sk-SK" sz="2400" dirty="0" smtClean="0"/>
              <a:t>prostredí.</a:t>
            </a:r>
            <a:endParaRPr lang="sk-SK" sz="2400" dirty="0"/>
          </a:p>
          <a:p>
            <a:pPr algn="just"/>
            <a:r>
              <a:rPr lang="sk-SK" sz="2400" dirty="0" smtClean="0">
                <a:solidFill>
                  <a:srgbClr val="FF0000"/>
                </a:solidFill>
              </a:rPr>
              <a:t>Zvláštnym druhom výboja  je </a:t>
            </a:r>
            <a:r>
              <a:rPr lang="sk-SK" sz="2400" b="1" dirty="0" smtClean="0">
                <a:solidFill>
                  <a:srgbClr val="FF0000"/>
                </a:solidFill>
              </a:rPr>
              <a:t>KORÓNA</a:t>
            </a:r>
            <a:r>
              <a:rPr lang="sk-SK" sz="2400" dirty="0" smtClean="0">
                <a:solidFill>
                  <a:srgbClr val="FF0000"/>
                </a:solidFill>
              </a:rPr>
              <a:t>, </a:t>
            </a:r>
            <a:r>
              <a:rPr lang="sk-SK" sz="2400" dirty="0" smtClean="0">
                <a:solidFill>
                  <a:srgbClr val="FF0000"/>
                </a:solidFill>
              </a:rPr>
              <a:t>ktorá vzniká </a:t>
            </a:r>
            <a:r>
              <a:rPr lang="sk-SK" sz="2400" dirty="0">
                <a:solidFill>
                  <a:srgbClr val="FF0000"/>
                </a:solidFill>
              </a:rPr>
              <a:t>v silnom elektrickom poli </a:t>
            </a:r>
            <a:r>
              <a:rPr lang="sk-SK" sz="2400" dirty="0"/>
              <a:t>v blízkosti drôtov, hrán, hrotov. Tento výboj spôsobuje </a:t>
            </a:r>
            <a:r>
              <a:rPr lang="sk-SK" sz="2400" u="sng" dirty="0"/>
              <a:t>straty na vedení vysokého napätia, ruší rozhlas a televíziu.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97152"/>
            <a:ext cx="1713470" cy="1713470"/>
          </a:xfrm>
          <a:prstGeom prst="rect">
            <a:avLst/>
          </a:prstGeom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70361"/>
            <a:ext cx="2203666" cy="156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1160</Words>
  <Application>Microsoft Office PowerPoint</Application>
  <PresentationFormat>Prezentácia na obrazovke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Motiv systému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tib</dc:creator>
  <cp:lastModifiedBy>HP</cp:lastModifiedBy>
  <cp:revision>62</cp:revision>
  <dcterms:created xsi:type="dcterms:W3CDTF">2013-05-11T18:28:23Z</dcterms:created>
  <dcterms:modified xsi:type="dcterms:W3CDTF">2020-05-13T06:44:55Z</dcterms:modified>
</cp:coreProperties>
</file>