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12"/>
  </p:notesMasterIdLst>
  <p:sldIdLst>
    <p:sldId id="256" r:id="rId2"/>
    <p:sldId id="278" r:id="rId3"/>
    <p:sldId id="280" r:id="rId4"/>
    <p:sldId id="282" r:id="rId5"/>
    <p:sldId id="283" r:id="rId6"/>
    <p:sldId id="284" r:id="rId7"/>
    <p:sldId id="285" r:id="rId8"/>
    <p:sldId id="286" r:id="rId9"/>
    <p:sldId id="287" r:id="rId10"/>
    <p:sldId id="263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F4F8"/>
    <a:srgbClr val="4533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redný štýl 2 - zvýrazneni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redný štýl 4 - zvýrazneni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7CE84F3-28C3-443E-9E96-99CF82512B78}" styleName="Tmavý štýl 1 - zvýrazneni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Stredný štýl 2 - zvýrazneni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94667" autoAdjust="0"/>
  </p:normalViewPr>
  <p:slideViewPr>
    <p:cSldViewPr>
      <p:cViewPr varScale="1">
        <p:scale>
          <a:sx n="41" d="100"/>
          <a:sy n="41" d="100"/>
        </p:scale>
        <p:origin x="114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2C271-06C8-4EB3-8ADD-80026912EC2C}" type="datetimeFigureOut">
              <a:rPr lang="sk-SK" smtClean="0"/>
              <a:pPr/>
              <a:t>19.02.2021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55AC0-C2A6-4CA7-86F7-71796D1D3616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1794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55AC0-C2A6-4CA7-86F7-71796D1D3616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11452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3F189-80E3-46CE-8EFE-8790619D2D73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73838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19.02.2021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43416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19.02.2021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88382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19.02.2021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089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19.02.2021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848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19.02.2021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8336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19.02.2021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07621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19.02.2021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4920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19.02.2021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79198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19.02.2021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8142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19.02.2021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3986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19.02.2021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917385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19.02.2021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500857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19.02.2021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15679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19.02.2021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54746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19.02.2021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6156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19.02.2021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120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A39CA-5D66-46E3-8CF5-2F990151517B}" type="datetimeFigureOut">
              <a:rPr lang="sk-SK" smtClean="0"/>
              <a:pPr/>
              <a:t>19.02.2021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97239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208678" y="548680"/>
            <a:ext cx="6652886" cy="1080120"/>
          </a:xfrm>
        </p:spPr>
        <p:txBody>
          <a:bodyPr>
            <a:normAutofit/>
          </a:bodyPr>
          <a:lstStyle/>
          <a:p>
            <a:pPr algn="ctr"/>
            <a:r>
              <a:rPr lang="sk-SK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Premeny látok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2348880"/>
            <a:ext cx="6678488" cy="792088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Čo sú chemické reakcie ?</a:t>
            </a:r>
            <a:endParaRPr lang="sk-SK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3401938"/>
            <a:ext cx="2438946" cy="3123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187624" y="1196752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sk-SK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Ďakujem za pozornosť!</a:t>
            </a:r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750" y="2626196"/>
            <a:ext cx="3238500" cy="3467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8937" y="620688"/>
            <a:ext cx="7467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/>
              <a:t>Chemická reakcia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24744"/>
            <a:ext cx="8291264" cy="5832648"/>
          </a:xfrm>
        </p:spPr>
        <p:txBody>
          <a:bodyPr/>
          <a:lstStyle/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dej, pri ktorom sa látky menia na iné látky nazývame </a:t>
            </a:r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chemické reakcie.</a:t>
            </a:r>
          </a:p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Látky, ktoré vstupujú do chemickej reakcie A navzájom reagujú nazývame </a:t>
            </a:r>
            <a:r>
              <a:rPr lang="sk-SK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reaktanty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Látky, ktoré vznikajú pri chemickej reakcii nazývame </a:t>
            </a:r>
            <a:r>
              <a:rPr lang="sk-SK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produkty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 chemickej reakcii sa teda reaktanty menia na produkty.</a:t>
            </a:r>
          </a:p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Chemickú reakciu zapisujeme schémou:</a:t>
            </a:r>
          </a:p>
          <a:p>
            <a:endPara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547664" y="4365104"/>
            <a:ext cx="2088232" cy="5232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800" b="1" dirty="0" smtClean="0">
                <a:solidFill>
                  <a:schemeClr val="tx1"/>
                </a:solidFill>
              </a:rPr>
              <a:t>reaktanty</a:t>
            </a:r>
            <a:endParaRPr lang="sk-SK" sz="2800" b="1" dirty="0">
              <a:solidFill>
                <a:schemeClr val="tx1"/>
              </a:solidFill>
            </a:endParaRPr>
          </a:p>
        </p:txBody>
      </p:sp>
      <p:sp>
        <p:nvSpPr>
          <p:cNvPr id="5" name="Šípka doprava 4"/>
          <p:cNvSpPr/>
          <p:nvPr/>
        </p:nvSpPr>
        <p:spPr>
          <a:xfrm>
            <a:off x="3851920" y="4509120"/>
            <a:ext cx="1296144" cy="2880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5436096" y="4365104"/>
            <a:ext cx="2088232" cy="52322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800" b="1" dirty="0" smtClean="0">
                <a:solidFill>
                  <a:schemeClr val="tx1"/>
                </a:solidFill>
              </a:rPr>
              <a:t>produkty</a:t>
            </a:r>
            <a:endParaRPr lang="sk-SK" sz="2800" b="1" dirty="0">
              <a:solidFill>
                <a:schemeClr val="tx1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683568" y="5445224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/>
              <a:t>horčík</a:t>
            </a:r>
            <a:endParaRPr lang="sk-SK" sz="2400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2051720" y="5445224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/>
              <a:t>+</a:t>
            </a:r>
            <a:endParaRPr lang="sk-SK" sz="2400" b="1" dirty="0"/>
          </a:p>
        </p:txBody>
      </p:sp>
      <p:sp>
        <p:nvSpPr>
          <p:cNvPr id="9" name="BlokTextu 8"/>
          <p:cNvSpPr txBox="1"/>
          <p:nvPr/>
        </p:nvSpPr>
        <p:spPr>
          <a:xfrm>
            <a:off x="2483768" y="5445224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/>
              <a:t>kyslík</a:t>
            </a:r>
            <a:endParaRPr lang="sk-SK" sz="2400" b="1" dirty="0"/>
          </a:p>
        </p:txBody>
      </p:sp>
      <p:cxnSp>
        <p:nvCxnSpPr>
          <p:cNvPr id="11" name="Rovná spojovacia šípka 10"/>
          <p:cNvCxnSpPr/>
          <p:nvPr/>
        </p:nvCxnSpPr>
        <p:spPr>
          <a:xfrm>
            <a:off x="3923928" y="5661248"/>
            <a:ext cx="122413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kTextu 11"/>
          <p:cNvSpPr txBox="1"/>
          <p:nvPr/>
        </p:nvSpPr>
        <p:spPr>
          <a:xfrm>
            <a:off x="5220072" y="5445224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/>
              <a:t>oxid horečnatý</a:t>
            </a:r>
            <a:endParaRPr lang="sk-SK" sz="2400" b="1" dirty="0"/>
          </a:p>
        </p:txBody>
      </p:sp>
      <p:sp>
        <p:nvSpPr>
          <p:cNvPr id="10" name="Obdĺžnik 9"/>
          <p:cNvSpPr/>
          <p:nvPr/>
        </p:nvSpPr>
        <p:spPr>
          <a:xfrm>
            <a:off x="338268" y="5950170"/>
            <a:ext cx="21416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/>
              <a:t>Schému čítame:</a:t>
            </a:r>
          </a:p>
        </p:txBody>
      </p:sp>
      <p:sp>
        <p:nvSpPr>
          <p:cNvPr id="13" name="Obdĺžnik 12"/>
          <p:cNvSpPr/>
          <p:nvPr/>
        </p:nvSpPr>
        <p:spPr>
          <a:xfrm>
            <a:off x="2396736" y="5931463"/>
            <a:ext cx="64667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/>
              <a:t>Horčík reaguje s kyslíkom za vzniku oxidu </a:t>
            </a:r>
            <a:r>
              <a:rPr lang="sk-SK" sz="2400" dirty="0" smtClean="0"/>
              <a:t>horečnatého.</a:t>
            </a:r>
            <a:endParaRPr lang="sk-SK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  <p:bldP spid="6" grpId="0" animBg="1"/>
      <p:bldP spid="7" grpId="0"/>
      <p:bldP spid="8" grpId="0"/>
      <p:bldP spid="9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4000" b="1" cap="none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Platí zákon zachovania hmotnosti</a:t>
            </a:r>
            <a:endParaRPr lang="sk-SK" sz="4000" b="1" cap="none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85330" y="1916833"/>
            <a:ext cx="7772870" cy="5040560"/>
          </a:xfrm>
        </p:spPr>
        <p:txBody>
          <a:bodyPr>
            <a:noAutofit/>
          </a:bodyPr>
          <a:lstStyle/>
          <a:p>
            <a:pPr algn="just"/>
            <a:r>
              <a:rPr lang="sk-SK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Hmotnosť všetkých reaktantov sa rovná hmotnosti všetkých produktov.</a:t>
            </a:r>
          </a:p>
          <a:p>
            <a:pPr marL="0" indent="0">
              <a:buNone/>
            </a:pPr>
            <a:endParaRPr lang="sk-SK" sz="9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 </a:t>
            </a:r>
            <a:r>
              <a:rPr lang="sk-SK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chemickej reakcii </a:t>
            </a:r>
            <a:r>
              <a:rPr lang="sk-S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zreagovalo 8</a:t>
            </a:r>
            <a:r>
              <a:rPr lang="sk-SK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 </a:t>
            </a:r>
            <a:r>
              <a:rPr lang="sk-S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vodíka a 6</a:t>
            </a:r>
            <a:r>
              <a:rPr lang="sk-SK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4g </a:t>
            </a:r>
            <a:r>
              <a:rPr lang="sk-S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kyslíka. Koľko gramov vody vzniklo</a:t>
            </a:r>
            <a:r>
              <a:rPr lang="sk-SK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>
              <a:lnSpc>
                <a:spcPct val="90000"/>
              </a:lnSpc>
              <a:buNone/>
            </a:pPr>
            <a:r>
              <a:rPr lang="sk-SK" altLang="sk-SK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sk-SK" altLang="sk-S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vodík + kyslík 	           voda</a:t>
            </a:r>
          </a:p>
          <a:p>
            <a:pPr>
              <a:lnSpc>
                <a:spcPct val="90000"/>
              </a:lnSpc>
              <a:buNone/>
            </a:pPr>
            <a:r>
              <a:rPr lang="sk-SK" altLang="sk-S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sk-SK" altLang="sk-SK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altLang="sk-S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8g   + 64g     =        72g</a:t>
            </a:r>
          </a:p>
          <a:p>
            <a:pPr>
              <a:lnSpc>
                <a:spcPct val="90000"/>
              </a:lnSpc>
              <a:buNone/>
            </a:pPr>
            <a:r>
              <a:rPr lang="sk-SK" altLang="sk-SK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Chemickou </a:t>
            </a:r>
            <a:r>
              <a:rPr lang="sk-SK" altLang="sk-S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reakciou vzniklo </a:t>
            </a:r>
            <a:r>
              <a:rPr lang="sk-SK" altLang="sk-SK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72g vody. </a:t>
            </a:r>
          </a:p>
          <a:p>
            <a:pPr marL="0" indent="0">
              <a:buNone/>
            </a:pPr>
            <a:endParaRPr lang="sk-SK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sk-SK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</a:t>
            </a:r>
            <a:r>
              <a:rPr lang="sk-SK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sk-SK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Rovná spojovacia šípka 7"/>
          <p:cNvCxnSpPr/>
          <p:nvPr/>
        </p:nvCxnSpPr>
        <p:spPr>
          <a:xfrm>
            <a:off x="3635896" y="4797152"/>
            <a:ext cx="7200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122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800" b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Chemické zlučovanie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1981200"/>
            <a:ext cx="8286808" cy="41148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buNone/>
            </a:pPr>
            <a:r>
              <a:rPr lang="pl-P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Chemické 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zlučovanie je chemická reakcia, pri ktorej z </a:t>
            </a:r>
            <a:r>
              <a:rPr lang="pl-PL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dvoch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pl-P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alebo </a:t>
            </a:r>
            <a:r>
              <a:rPr lang="sk-SK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viacerých jednoduchších </a:t>
            </a:r>
            <a:r>
              <a:rPr lang="sk-SK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reaktantov vzniká </a:t>
            </a:r>
            <a:r>
              <a:rPr lang="sk-SK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jeden zložitejší </a:t>
            </a:r>
            <a:r>
              <a:rPr lang="sk-SK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produkt.</a:t>
            </a:r>
            <a:endParaRPr lang="sk-SK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>
              <a:buNone/>
            </a:pPr>
            <a:r>
              <a:rPr lang="sk-SK" b="1" cap="none" dirty="0" smtClean="0">
                <a:ln w="0"/>
                <a:solidFill>
                  <a:srgbClr val="00B0F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 R1            +            R2  + ....                           P</a:t>
            </a:r>
          </a:p>
          <a:p>
            <a:pPr>
              <a:buNone/>
            </a:pPr>
            <a:r>
              <a:rPr lang="sk-SK" b="1" cap="none" dirty="0">
                <a:ln w="0"/>
                <a:solidFill>
                  <a:srgbClr val="00B0F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sk-SK" b="1" cap="none" dirty="0" smtClean="0">
                <a:ln w="0"/>
                <a:solidFill>
                  <a:srgbClr val="00B0F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           reaktanty                                           produkt</a:t>
            </a:r>
            <a:endParaRPr lang="sk-SK" b="1" cap="none" dirty="0">
              <a:ln w="0"/>
              <a:solidFill>
                <a:srgbClr val="00B0F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5" name="Ovál 4"/>
          <p:cNvSpPr/>
          <p:nvPr/>
        </p:nvSpPr>
        <p:spPr>
          <a:xfrm>
            <a:off x="785786" y="4214818"/>
            <a:ext cx="857256" cy="8572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vál 5"/>
          <p:cNvSpPr/>
          <p:nvPr/>
        </p:nvSpPr>
        <p:spPr>
          <a:xfrm>
            <a:off x="3071802" y="4214818"/>
            <a:ext cx="857256" cy="85725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vál 8"/>
          <p:cNvSpPr/>
          <p:nvPr/>
        </p:nvSpPr>
        <p:spPr>
          <a:xfrm>
            <a:off x="5929322" y="4214818"/>
            <a:ext cx="857256" cy="8572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vál 9"/>
          <p:cNvSpPr/>
          <p:nvPr/>
        </p:nvSpPr>
        <p:spPr>
          <a:xfrm>
            <a:off x="6643702" y="4214818"/>
            <a:ext cx="857256" cy="85725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BlokTextu 11"/>
          <p:cNvSpPr txBox="1"/>
          <p:nvPr/>
        </p:nvSpPr>
        <p:spPr>
          <a:xfrm>
            <a:off x="2143108" y="4214818"/>
            <a:ext cx="571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 smtClean="0">
                <a:latin typeface="Impact" pitchFamily="34" charset="0"/>
              </a:rPr>
              <a:t>+</a:t>
            </a:r>
            <a:endParaRPr lang="sk-SK" sz="4400" b="1" dirty="0">
              <a:latin typeface="Impact" pitchFamily="34" charset="0"/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571472" y="5286388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atin typeface="Arial Narrow" pitchFamily="34" charset="0"/>
              </a:rPr>
              <a:t>reaktant</a:t>
            </a:r>
            <a:endParaRPr lang="sk-SK" sz="2800" b="1" dirty="0">
              <a:latin typeface="Arial Narrow" pitchFamily="34" charset="0"/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2857488" y="5286388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atin typeface="Arial Narrow" pitchFamily="34" charset="0"/>
              </a:rPr>
              <a:t>reaktant</a:t>
            </a:r>
            <a:endParaRPr lang="sk-SK" sz="2800" b="1" dirty="0">
              <a:latin typeface="Arial Narrow" pitchFamily="34" charset="0"/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6000760" y="5286388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atin typeface="Arial Narrow" pitchFamily="34" charset="0"/>
              </a:rPr>
              <a:t>produkt</a:t>
            </a:r>
            <a:endParaRPr lang="sk-SK" sz="2800" b="1" dirty="0">
              <a:latin typeface="Arial Narrow" pitchFamily="34" charset="0"/>
            </a:endParaRPr>
          </a:p>
        </p:txBody>
      </p:sp>
      <p:cxnSp>
        <p:nvCxnSpPr>
          <p:cNvPr id="18" name="Rovná spojovacia šípka 17"/>
          <p:cNvCxnSpPr/>
          <p:nvPr/>
        </p:nvCxnSpPr>
        <p:spPr>
          <a:xfrm>
            <a:off x="4357686" y="4643446"/>
            <a:ext cx="121444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ovacia šípka 6"/>
          <p:cNvCxnSpPr/>
          <p:nvPr/>
        </p:nvCxnSpPr>
        <p:spPr>
          <a:xfrm>
            <a:off x="4067944" y="2852936"/>
            <a:ext cx="864096" cy="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814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5400" b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Chemický rozklad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981200"/>
            <a:ext cx="8607330" cy="4616152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buNone/>
            </a:pPr>
            <a:r>
              <a:rPr lang="sk-SK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Chemický </a:t>
            </a:r>
            <a:r>
              <a:rPr lang="sk-SK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rozklad</a:t>
            </a:r>
            <a:r>
              <a:rPr lang="sk-SK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je chemická reakcia, </a:t>
            </a:r>
            <a:r>
              <a:rPr lang="sk-SK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pri ktorej z </a:t>
            </a:r>
            <a:r>
              <a:rPr lang="sk-SK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jedného</a:t>
            </a:r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sk-SK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zložitejšieho reaktantu </a:t>
            </a:r>
            <a:r>
              <a:rPr lang="sk-SK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vznikajú </a:t>
            </a:r>
            <a:r>
              <a:rPr lang="sk-SK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dva </a:t>
            </a:r>
            <a:r>
              <a:rPr lang="sk-SK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alebo viac</a:t>
            </a:r>
            <a:r>
              <a:rPr lang="sk-SK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jednoduchších </a:t>
            </a:r>
            <a:r>
              <a:rPr lang="sk-SK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produktov</a:t>
            </a:r>
            <a:r>
              <a:rPr lang="sk-SK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>
              <a:buNone/>
            </a:pPr>
            <a:r>
              <a:rPr lang="sk-SK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sk-SK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R1                                                                P1   +      P2     +     ..........</a:t>
            </a:r>
          </a:p>
          <a:p>
            <a:pPr>
              <a:buNone/>
            </a:pPr>
            <a:r>
              <a:rPr lang="sk-SK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sk-SK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reaktant                                                        produkty</a:t>
            </a:r>
            <a:endParaRPr lang="sk-SK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Ovál 3"/>
          <p:cNvSpPr/>
          <p:nvPr/>
        </p:nvSpPr>
        <p:spPr>
          <a:xfrm>
            <a:off x="928662" y="4357694"/>
            <a:ext cx="857256" cy="8572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vál 4"/>
          <p:cNvSpPr/>
          <p:nvPr/>
        </p:nvSpPr>
        <p:spPr>
          <a:xfrm>
            <a:off x="5643570" y="4429132"/>
            <a:ext cx="857256" cy="8572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vál 5"/>
          <p:cNvSpPr/>
          <p:nvPr/>
        </p:nvSpPr>
        <p:spPr>
          <a:xfrm>
            <a:off x="1714480" y="4357694"/>
            <a:ext cx="857256" cy="85725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vál 6"/>
          <p:cNvSpPr/>
          <p:nvPr/>
        </p:nvSpPr>
        <p:spPr>
          <a:xfrm>
            <a:off x="7500958" y="4429132"/>
            <a:ext cx="857256" cy="85725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BlokTextu 7"/>
          <p:cNvSpPr txBox="1"/>
          <p:nvPr/>
        </p:nvSpPr>
        <p:spPr>
          <a:xfrm>
            <a:off x="6715140" y="4500570"/>
            <a:ext cx="571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 smtClean="0">
                <a:latin typeface="Impact" pitchFamily="34" charset="0"/>
              </a:rPr>
              <a:t>+</a:t>
            </a:r>
            <a:endParaRPr lang="sk-SK" sz="4400" b="1" dirty="0">
              <a:latin typeface="Impact" pitchFamily="34" charset="0"/>
            </a:endParaRPr>
          </a:p>
        </p:txBody>
      </p:sp>
      <p:cxnSp>
        <p:nvCxnSpPr>
          <p:cNvPr id="9" name="Rovná spojovacia šípka 8"/>
          <p:cNvCxnSpPr/>
          <p:nvPr/>
        </p:nvCxnSpPr>
        <p:spPr>
          <a:xfrm>
            <a:off x="3428992" y="4857760"/>
            <a:ext cx="121444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BlokTextu 9"/>
          <p:cNvSpPr txBox="1"/>
          <p:nvPr/>
        </p:nvSpPr>
        <p:spPr>
          <a:xfrm>
            <a:off x="1071538" y="5572140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atin typeface="Arial Narrow" pitchFamily="34" charset="0"/>
              </a:rPr>
              <a:t>reaktant</a:t>
            </a:r>
            <a:endParaRPr lang="sk-SK" sz="2800" b="1" dirty="0">
              <a:latin typeface="Arial Narrow" pitchFamily="34" charset="0"/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5429256" y="5500702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atin typeface="Arial Narrow" pitchFamily="34" charset="0"/>
              </a:rPr>
              <a:t>produkt</a:t>
            </a:r>
            <a:endParaRPr lang="sk-SK" sz="2800" b="1" dirty="0">
              <a:latin typeface="Arial Narrow" pitchFamily="34" charset="0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7358082" y="5500702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atin typeface="Arial Narrow" pitchFamily="34" charset="0"/>
              </a:rPr>
              <a:t>produkt</a:t>
            </a:r>
            <a:endParaRPr lang="sk-SK" sz="2800" b="1" dirty="0">
              <a:latin typeface="Arial Narrow" pitchFamily="34" charset="0"/>
            </a:endParaRPr>
          </a:p>
        </p:txBody>
      </p:sp>
      <p:cxnSp>
        <p:nvCxnSpPr>
          <p:cNvPr id="14" name="Rovná spojovacia šípka 13"/>
          <p:cNvCxnSpPr/>
          <p:nvPr/>
        </p:nvCxnSpPr>
        <p:spPr>
          <a:xfrm>
            <a:off x="2571736" y="2924944"/>
            <a:ext cx="1377272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160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457200" y="425446"/>
            <a:ext cx="8363272" cy="617190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</a:t>
            </a:r>
          </a:p>
          <a:p>
            <a:pPr marL="0" indent="0">
              <a:buNone/>
            </a:pPr>
            <a:r>
              <a:rPr lang="sk-SK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Chlorid amónny sa pripravuje z amoniaku a </a:t>
            </a:r>
          </a:p>
          <a:p>
            <a:pPr marL="0" indent="0">
              <a:buNone/>
            </a:pP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kyseliny chlorovodíkovej. </a:t>
            </a:r>
          </a:p>
          <a:p>
            <a:pPr marL="0" indent="0">
              <a:buNone/>
            </a:pPr>
            <a:endParaRPr lang="sk-SK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Zápis chemickej reakcie</a:t>
            </a:r>
            <a:r>
              <a:rPr lang="sk-SK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 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sk-SK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slovne</a:t>
            </a:r>
            <a:r>
              <a:rPr lang="sk-SK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Amoniak reaguje s chlorovodíkom a vzniká </a:t>
            </a:r>
            <a:r>
              <a:rPr lang="sk-SK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sk-SK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chlorid </a:t>
            </a:r>
            <a:r>
              <a:rPr lang="sk-SK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amónny</a:t>
            </a:r>
            <a:r>
              <a:rPr lang="sk-SK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schémou:</a:t>
            </a:r>
            <a:r>
              <a:rPr lang="sk-SK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r>
              <a:rPr lang="sk-SK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sk-SK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sk-SK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amoniak + </a:t>
            </a:r>
            <a:r>
              <a:rPr lang="sk-SK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kys</a:t>
            </a:r>
            <a:r>
              <a:rPr lang="sk-SK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chlorovodíková               chlorid amónny</a:t>
            </a:r>
          </a:p>
          <a:p>
            <a:pPr marL="0" indent="0">
              <a:buNone/>
            </a:pPr>
            <a:endParaRPr lang="sk-SK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sk-SK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eaktanty:</a:t>
            </a:r>
            <a:r>
              <a:rPr lang="sk-SK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amoniak, chlorovodík</a:t>
            </a:r>
          </a:p>
          <a:p>
            <a:pPr marL="0" indent="0">
              <a:buNone/>
            </a:pPr>
            <a:r>
              <a:rPr lang="sk-S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sk-SK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produkty:</a:t>
            </a:r>
            <a:r>
              <a:rPr lang="sk-SK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chlorid amónny</a:t>
            </a:r>
          </a:p>
          <a:p>
            <a:pPr marL="0" indent="0">
              <a:buNone/>
            </a:pPr>
            <a:endParaRPr lang="sk-SK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 o :</a:t>
            </a:r>
            <a:r>
              <a:rPr lang="sk-SK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chemické zlučovanie</a:t>
            </a:r>
            <a:endParaRPr lang="sk-SK" sz="24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Rovná spojovacia šípka 4"/>
          <p:cNvCxnSpPr/>
          <p:nvPr/>
        </p:nvCxnSpPr>
        <p:spPr>
          <a:xfrm>
            <a:off x="5292080" y="3645024"/>
            <a:ext cx="864096" cy="0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877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7238" y="-891480"/>
            <a:ext cx="7467600" cy="1143000"/>
          </a:xfrm>
        </p:spPr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477238" y="286156"/>
            <a:ext cx="7467600" cy="63111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000" b="1" dirty="0" smtClean="0"/>
              <a:t>             </a:t>
            </a:r>
          </a:p>
          <a:p>
            <a:pPr marL="0" indent="0">
              <a:buNone/>
            </a:pPr>
            <a:r>
              <a:rPr lang="sk-SK" sz="2000" b="1" dirty="0"/>
              <a:t> </a:t>
            </a:r>
            <a:r>
              <a:rPr lang="sk-SK" sz="2000" b="1" dirty="0" smtClean="0"/>
              <a:t>           </a:t>
            </a:r>
            <a:r>
              <a:rPr lang="sk-SK" sz="2400" b="1" dirty="0" smtClean="0"/>
              <a:t>Kyslík pripravíme rozkladom peroxidu   </a:t>
            </a:r>
          </a:p>
          <a:p>
            <a:pPr marL="0" indent="0">
              <a:buNone/>
            </a:pPr>
            <a:r>
              <a:rPr lang="sk-SK" sz="2400" b="1" dirty="0"/>
              <a:t> </a:t>
            </a:r>
            <a:r>
              <a:rPr lang="sk-SK" sz="2400" b="1" dirty="0" smtClean="0"/>
              <a:t>         vodíka. Okrem kyslíka vzniká aj voda.</a:t>
            </a:r>
          </a:p>
          <a:p>
            <a:pPr marL="0" indent="0">
              <a:buNone/>
            </a:pPr>
            <a:endParaRPr lang="sk-SK" sz="2400" b="1" dirty="0" smtClean="0"/>
          </a:p>
          <a:p>
            <a:r>
              <a:rPr lang="sk-SK" sz="2400" b="1" i="1" dirty="0" smtClean="0"/>
              <a:t>Zápis chemickej reakcie: 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2400" dirty="0" smtClean="0"/>
              <a:t> </a:t>
            </a:r>
            <a:r>
              <a:rPr lang="sk-SK" sz="2400" u="sng" dirty="0"/>
              <a:t>slovne</a:t>
            </a:r>
            <a:r>
              <a:rPr lang="sk-SK" sz="2400" dirty="0"/>
              <a:t>: </a:t>
            </a:r>
            <a:r>
              <a:rPr lang="sk-SK" sz="2400" dirty="0" smtClean="0"/>
              <a:t>Z peroxidu vodíka vzniká kyslík a voda.</a:t>
            </a:r>
            <a:endParaRPr lang="sk-SK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sk-SK" sz="2400" u="sng" dirty="0" smtClean="0"/>
              <a:t>schémou</a:t>
            </a:r>
            <a:r>
              <a:rPr lang="sk-SK" sz="2400" u="sng" dirty="0"/>
              <a:t>:</a:t>
            </a:r>
            <a:r>
              <a:rPr lang="sk-SK" sz="2400" dirty="0"/>
              <a:t> </a:t>
            </a:r>
            <a:r>
              <a:rPr lang="sk-SK" sz="2400" dirty="0" smtClean="0"/>
              <a:t>peroxid vodíka               kyslík + voda</a:t>
            </a:r>
          </a:p>
          <a:p>
            <a:pPr marL="0" indent="0">
              <a:buNone/>
            </a:pPr>
            <a:endParaRPr lang="sk-SK" sz="2400" dirty="0"/>
          </a:p>
          <a:p>
            <a:r>
              <a:rPr lang="sk-SK" sz="2400" u="sng" dirty="0"/>
              <a:t>reaktanty:</a:t>
            </a:r>
            <a:r>
              <a:rPr lang="sk-SK" sz="2400" dirty="0"/>
              <a:t> </a:t>
            </a:r>
            <a:r>
              <a:rPr lang="sk-SK" sz="2400" dirty="0" smtClean="0"/>
              <a:t>peroxid vodíka</a:t>
            </a:r>
            <a:endParaRPr lang="sk-SK" sz="2400" dirty="0"/>
          </a:p>
          <a:p>
            <a:pPr marL="0" indent="0">
              <a:buNone/>
            </a:pPr>
            <a:r>
              <a:rPr lang="sk-SK" sz="2400" dirty="0"/>
              <a:t>  </a:t>
            </a:r>
            <a:r>
              <a:rPr lang="sk-SK" sz="2400" dirty="0" smtClean="0"/>
              <a:t>  </a:t>
            </a:r>
            <a:r>
              <a:rPr lang="sk-SK" sz="2400" u="sng" dirty="0"/>
              <a:t>produkty:</a:t>
            </a:r>
            <a:r>
              <a:rPr lang="sk-SK" sz="2400" dirty="0"/>
              <a:t> </a:t>
            </a:r>
            <a:r>
              <a:rPr lang="sk-SK" sz="2400" dirty="0" smtClean="0"/>
              <a:t>kyslík, voda</a:t>
            </a:r>
          </a:p>
          <a:p>
            <a:pPr marL="0" indent="0">
              <a:buNone/>
            </a:pPr>
            <a:endParaRPr lang="sk-SK" sz="2400" dirty="0" smtClean="0"/>
          </a:p>
          <a:p>
            <a:r>
              <a:rPr lang="sk-SK" sz="2400" u="sng" dirty="0" smtClean="0"/>
              <a:t>Ide </a:t>
            </a:r>
            <a:r>
              <a:rPr lang="sk-SK" sz="2400" u="sng" dirty="0"/>
              <a:t>o :</a:t>
            </a:r>
            <a:r>
              <a:rPr lang="sk-SK" sz="2400" dirty="0"/>
              <a:t> </a:t>
            </a:r>
            <a:r>
              <a:rPr lang="sk-SK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chemický rozklad</a:t>
            </a:r>
            <a:endParaRPr lang="sk-SK" sz="24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sk-SK" sz="2000" dirty="0"/>
              <a:t>  </a:t>
            </a:r>
          </a:p>
          <a:p>
            <a:pPr marL="0" indent="0">
              <a:buNone/>
            </a:pPr>
            <a:endParaRPr lang="sk-SK" dirty="0"/>
          </a:p>
        </p:txBody>
      </p:sp>
      <p:cxnSp>
        <p:nvCxnSpPr>
          <p:cNvPr id="5" name="Rovná spojovacia šípka 4"/>
          <p:cNvCxnSpPr/>
          <p:nvPr/>
        </p:nvCxnSpPr>
        <p:spPr>
          <a:xfrm>
            <a:off x="4788024" y="3429000"/>
            <a:ext cx="864096" cy="0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220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85800" y="188640"/>
            <a:ext cx="7772870" cy="6768752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endParaRPr lang="sk-SK" sz="2400" b="1" dirty="0" smtClean="0"/>
          </a:p>
          <a:p>
            <a:pPr marL="0" lvl="0" indent="0">
              <a:buNone/>
            </a:pPr>
            <a:r>
              <a:rPr lang="sk-SK" sz="2400" b="1" dirty="0"/>
              <a:t> </a:t>
            </a:r>
            <a:r>
              <a:rPr lang="sk-SK" sz="2400" b="1" dirty="0" smtClean="0"/>
              <a:t>       Pri </a:t>
            </a:r>
            <a:r>
              <a:rPr lang="sk-SK" sz="2400" b="1" dirty="0"/>
              <a:t>zahrievaní hydrogénsíranu </a:t>
            </a:r>
            <a:r>
              <a:rPr lang="sk-SK" sz="2400" b="1" dirty="0" smtClean="0"/>
              <a:t>draselného</a:t>
            </a:r>
          </a:p>
          <a:p>
            <a:pPr marL="0" lvl="0" indent="0">
              <a:buNone/>
            </a:pPr>
            <a:r>
              <a:rPr lang="sk-SK" sz="2400" b="1" dirty="0"/>
              <a:t> </a:t>
            </a:r>
            <a:r>
              <a:rPr lang="sk-SK" sz="2400" b="1" dirty="0" smtClean="0"/>
              <a:t>       malým </a:t>
            </a:r>
            <a:r>
              <a:rPr lang="sk-SK" sz="2400" b="1" dirty="0"/>
              <a:t>plameňom uniká voda a vzniká </a:t>
            </a:r>
            <a:r>
              <a:rPr lang="sk-SK" sz="2400" b="1" dirty="0" err="1" smtClean="0"/>
              <a:t>disíran</a:t>
            </a:r>
            <a:endParaRPr lang="sk-SK" sz="2400" b="1" dirty="0" smtClean="0"/>
          </a:p>
          <a:p>
            <a:pPr marL="0" lvl="0" indent="0">
              <a:buNone/>
            </a:pPr>
            <a:r>
              <a:rPr lang="sk-SK" sz="2400" b="1" dirty="0"/>
              <a:t> </a:t>
            </a:r>
            <a:r>
              <a:rPr lang="sk-SK" sz="2400" b="1" dirty="0" smtClean="0"/>
              <a:t>       draselný.</a:t>
            </a:r>
          </a:p>
          <a:p>
            <a:pPr marL="0" lvl="0" indent="0">
              <a:buNone/>
            </a:pPr>
            <a:endParaRPr lang="sk-SK" b="1" dirty="0"/>
          </a:p>
          <a:p>
            <a:pPr lvl="0">
              <a:buClr>
                <a:prstClr val="black"/>
              </a:buClr>
            </a:pPr>
            <a:r>
              <a:rPr lang="sk-SK" sz="2200" b="1" i="1" dirty="0">
                <a:solidFill>
                  <a:prstClr val="black"/>
                </a:solidFill>
              </a:rPr>
              <a:t>Zápis chemickej reakcie:   </a:t>
            </a:r>
          </a:p>
          <a:p>
            <a:pPr lvl="0"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sk-SK" sz="2200" u="sng" dirty="0" smtClean="0">
                <a:solidFill>
                  <a:prstClr val="black"/>
                </a:solidFill>
              </a:rPr>
              <a:t>slovne</a:t>
            </a:r>
            <a:r>
              <a:rPr lang="sk-SK" sz="2200" dirty="0">
                <a:solidFill>
                  <a:prstClr val="black"/>
                </a:solidFill>
              </a:rPr>
              <a:t>: Z </a:t>
            </a:r>
            <a:r>
              <a:rPr lang="sk-SK" sz="2200" dirty="0" err="1" smtClean="0">
                <a:solidFill>
                  <a:prstClr val="black"/>
                </a:solidFill>
              </a:rPr>
              <a:t>hydrogénsíranu</a:t>
            </a:r>
            <a:r>
              <a:rPr lang="sk-SK" sz="2200" dirty="0" smtClean="0">
                <a:solidFill>
                  <a:prstClr val="black"/>
                </a:solidFill>
              </a:rPr>
              <a:t> </a:t>
            </a:r>
            <a:r>
              <a:rPr lang="sk-SK" sz="2200" dirty="0" smtClean="0">
                <a:solidFill>
                  <a:prstClr val="black"/>
                </a:solidFill>
              </a:rPr>
              <a:t>draselného vzniká disíran draselný </a:t>
            </a:r>
            <a:r>
              <a:rPr lang="sk-SK" sz="2200" dirty="0">
                <a:solidFill>
                  <a:prstClr val="black"/>
                </a:solidFill>
              </a:rPr>
              <a:t>a </a:t>
            </a:r>
            <a:r>
              <a:rPr lang="sk-SK" sz="2200" dirty="0" smtClean="0">
                <a:solidFill>
                  <a:prstClr val="black"/>
                </a:solidFill>
              </a:rPr>
              <a:t>voda.</a:t>
            </a:r>
            <a:endParaRPr lang="sk-SK" sz="2200" dirty="0">
              <a:solidFill>
                <a:prstClr val="black"/>
              </a:solidFill>
            </a:endParaRPr>
          </a:p>
          <a:p>
            <a:pPr lvl="0"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sk-SK" sz="2200" u="sng" dirty="0">
                <a:solidFill>
                  <a:prstClr val="black"/>
                </a:solidFill>
              </a:rPr>
              <a:t>schémou</a:t>
            </a:r>
            <a:r>
              <a:rPr lang="sk-SK" sz="2200" u="sng" dirty="0" smtClean="0">
                <a:solidFill>
                  <a:prstClr val="black"/>
                </a:solidFill>
              </a:rPr>
              <a:t>:</a:t>
            </a:r>
          </a:p>
          <a:p>
            <a:pPr marL="0" indent="0">
              <a:buClr>
                <a:prstClr val="black"/>
              </a:buClr>
              <a:buNone/>
            </a:pPr>
            <a:r>
              <a:rPr lang="sk-SK" sz="2200" dirty="0" smtClean="0">
                <a:solidFill>
                  <a:prstClr val="black"/>
                </a:solidFill>
              </a:rPr>
              <a:t> Hydrogénsíran draselný             disíran draselný+ </a:t>
            </a:r>
            <a:r>
              <a:rPr lang="sk-SK" sz="2200" dirty="0">
                <a:solidFill>
                  <a:prstClr val="black"/>
                </a:solidFill>
              </a:rPr>
              <a:t>voda</a:t>
            </a:r>
          </a:p>
          <a:p>
            <a:pPr>
              <a:buClr>
                <a:prstClr val="black"/>
              </a:buClr>
            </a:pPr>
            <a:endParaRPr lang="sk-SK" sz="2200" dirty="0">
              <a:solidFill>
                <a:prstClr val="black"/>
              </a:solidFill>
            </a:endParaRPr>
          </a:p>
          <a:p>
            <a:pPr lvl="0">
              <a:buClr>
                <a:prstClr val="black"/>
              </a:buClr>
            </a:pPr>
            <a:r>
              <a:rPr lang="sk-SK" sz="2200" u="sng" dirty="0">
                <a:solidFill>
                  <a:prstClr val="black"/>
                </a:solidFill>
              </a:rPr>
              <a:t>reaktanty:</a:t>
            </a:r>
            <a:r>
              <a:rPr lang="sk-SK" sz="2200" dirty="0">
                <a:solidFill>
                  <a:prstClr val="black"/>
                </a:solidFill>
              </a:rPr>
              <a:t> </a:t>
            </a:r>
            <a:r>
              <a:rPr lang="sk-SK" sz="2200" dirty="0" smtClean="0">
                <a:solidFill>
                  <a:prstClr val="black"/>
                </a:solidFill>
              </a:rPr>
              <a:t>hydrogénsíran draselný</a:t>
            </a:r>
          </a:p>
          <a:p>
            <a:pPr marL="0" lvl="0" indent="0">
              <a:buClr>
                <a:prstClr val="black"/>
              </a:buClr>
              <a:buNone/>
            </a:pPr>
            <a:r>
              <a:rPr lang="sk-SK" sz="2200" dirty="0">
                <a:solidFill>
                  <a:prstClr val="black"/>
                </a:solidFill>
              </a:rPr>
              <a:t> </a:t>
            </a:r>
            <a:r>
              <a:rPr lang="sk-SK" sz="2200" dirty="0" smtClean="0">
                <a:solidFill>
                  <a:prstClr val="black"/>
                </a:solidFill>
              </a:rPr>
              <a:t>   </a:t>
            </a:r>
            <a:r>
              <a:rPr lang="sk-SK" sz="2200" u="sng" dirty="0" smtClean="0">
                <a:solidFill>
                  <a:prstClr val="black"/>
                </a:solidFill>
              </a:rPr>
              <a:t>produkty</a:t>
            </a:r>
            <a:r>
              <a:rPr lang="sk-SK" sz="2200" u="sng" dirty="0">
                <a:solidFill>
                  <a:prstClr val="black"/>
                </a:solidFill>
              </a:rPr>
              <a:t>:</a:t>
            </a:r>
            <a:r>
              <a:rPr lang="sk-SK" sz="2200" dirty="0">
                <a:solidFill>
                  <a:prstClr val="black"/>
                </a:solidFill>
              </a:rPr>
              <a:t> </a:t>
            </a:r>
            <a:r>
              <a:rPr lang="sk-SK" sz="2200" dirty="0" smtClean="0">
                <a:solidFill>
                  <a:prstClr val="black"/>
                </a:solidFill>
              </a:rPr>
              <a:t>disíran draselný, </a:t>
            </a:r>
            <a:r>
              <a:rPr lang="sk-SK" sz="2200" dirty="0">
                <a:solidFill>
                  <a:prstClr val="black"/>
                </a:solidFill>
              </a:rPr>
              <a:t>voda</a:t>
            </a:r>
          </a:p>
          <a:p>
            <a:pPr>
              <a:buClr>
                <a:prstClr val="black"/>
              </a:buClr>
            </a:pPr>
            <a:endParaRPr lang="sk-SK" sz="2200" dirty="0">
              <a:solidFill>
                <a:prstClr val="black"/>
              </a:solidFill>
            </a:endParaRPr>
          </a:p>
          <a:p>
            <a:pPr lvl="0">
              <a:buClr>
                <a:prstClr val="black"/>
              </a:buClr>
            </a:pPr>
            <a:r>
              <a:rPr lang="sk-SK" sz="2200" u="sng" dirty="0">
                <a:solidFill>
                  <a:prstClr val="black"/>
                </a:solidFill>
              </a:rPr>
              <a:t>Ide o :</a:t>
            </a:r>
            <a:r>
              <a:rPr lang="sk-SK" sz="2200" dirty="0">
                <a:solidFill>
                  <a:prstClr val="black"/>
                </a:solidFill>
              </a:rPr>
              <a:t> </a:t>
            </a:r>
            <a:r>
              <a:rPr lang="sk-SK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chemický rozklad</a:t>
            </a:r>
            <a:endParaRPr lang="sk-SK" sz="22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Clr>
                <a:prstClr val="black"/>
              </a:buClr>
              <a:buNone/>
            </a:pPr>
            <a:r>
              <a:rPr lang="sk-SK" sz="2200" dirty="0">
                <a:solidFill>
                  <a:prstClr val="black"/>
                </a:solidFill>
              </a:rPr>
              <a:t>  </a:t>
            </a:r>
          </a:p>
          <a:p>
            <a:pPr marL="0" indent="0">
              <a:buNone/>
            </a:pPr>
            <a:endParaRPr lang="sk-SK" b="1" dirty="0"/>
          </a:p>
        </p:txBody>
      </p:sp>
      <p:cxnSp>
        <p:nvCxnSpPr>
          <p:cNvPr id="9" name="Rovná spojovacia šípka 8"/>
          <p:cNvCxnSpPr/>
          <p:nvPr/>
        </p:nvCxnSpPr>
        <p:spPr>
          <a:xfrm>
            <a:off x="4211960" y="4149080"/>
            <a:ext cx="5760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656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702568" y="332656"/>
            <a:ext cx="7772870" cy="6120680"/>
          </a:xfrm>
        </p:spPr>
        <p:txBody>
          <a:bodyPr/>
          <a:lstStyle/>
          <a:p>
            <a:pPr marL="0" indent="0">
              <a:buNone/>
            </a:pPr>
            <a:endParaRPr lang="sk-SK" b="1" dirty="0" smtClean="0"/>
          </a:p>
          <a:p>
            <a:pPr marL="0" indent="0">
              <a:buNone/>
            </a:pPr>
            <a:r>
              <a:rPr lang="sk-SK" b="1" dirty="0"/>
              <a:t> </a:t>
            </a:r>
            <a:r>
              <a:rPr lang="sk-SK" b="1" dirty="0" smtClean="0"/>
              <a:t>           </a:t>
            </a:r>
            <a:r>
              <a:rPr lang="sk-SK" sz="2800" b="1" dirty="0" smtClean="0"/>
              <a:t>Voda vzniká reakciou kyslíka a vodíka.</a:t>
            </a:r>
          </a:p>
          <a:p>
            <a:pPr marL="0" indent="0">
              <a:buNone/>
            </a:pPr>
            <a:endParaRPr lang="sk-SK" b="1" dirty="0" smtClean="0"/>
          </a:p>
          <a:p>
            <a:pPr lvl="0">
              <a:buClr>
                <a:prstClr val="black"/>
              </a:buClr>
            </a:pPr>
            <a:r>
              <a:rPr lang="sk-SK" sz="2400" b="1" i="1" dirty="0">
                <a:solidFill>
                  <a:prstClr val="black"/>
                </a:solidFill>
              </a:rPr>
              <a:t>Zápis chemickej reakcie:   </a:t>
            </a:r>
          </a:p>
          <a:p>
            <a:pPr lvl="0"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sk-SK" sz="2400" u="sng" dirty="0" smtClean="0">
                <a:solidFill>
                  <a:prstClr val="black"/>
                </a:solidFill>
              </a:rPr>
              <a:t>slovne</a:t>
            </a:r>
            <a:r>
              <a:rPr lang="sk-SK" sz="2400" dirty="0">
                <a:solidFill>
                  <a:prstClr val="black"/>
                </a:solidFill>
              </a:rPr>
              <a:t>: V</a:t>
            </a:r>
            <a:r>
              <a:rPr lang="sk-SK" sz="2400" dirty="0" smtClean="0">
                <a:solidFill>
                  <a:prstClr val="black"/>
                </a:solidFill>
              </a:rPr>
              <a:t>odík reaguje s kyslíkom a vzniká voda.</a:t>
            </a:r>
            <a:endParaRPr lang="sk-SK" sz="2400" dirty="0">
              <a:solidFill>
                <a:prstClr val="black"/>
              </a:solidFill>
            </a:endParaRPr>
          </a:p>
          <a:p>
            <a:pPr lvl="0"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sk-SK" sz="2400" u="sng" dirty="0" smtClean="0">
                <a:solidFill>
                  <a:prstClr val="black"/>
                </a:solidFill>
              </a:rPr>
              <a:t>schémou</a:t>
            </a:r>
            <a:r>
              <a:rPr lang="sk-SK" sz="2400" dirty="0" smtClean="0">
                <a:solidFill>
                  <a:prstClr val="black"/>
                </a:solidFill>
              </a:rPr>
              <a:t>: vodík + kyslík                 voda</a:t>
            </a:r>
            <a:endParaRPr lang="sk-SK" sz="2400" u="sng" dirty="0">
              <a:solidFill>
                <a:prstClr val="black"/>
              </a:solidFill>
            </a:endParaRPr>
          </a:p>
          <a:p>
            <a:pPr marL="0" lvl="0" indent="0">
              <a:buClr>
                <a:prstClr val="black"/>
              </a:buClr>
              <a:buNone/>
            </a:pPr>
            <a:endParaRPr lang="sk-SK" sz="2400" dirty="0">
              <a:solidFill>
                <a:prstClr val="black"/>
              </a:solidFill>
            </a:endParaRPr>
          </a:p>
          <a:p>
            <a:pPr lvl="0">
              <a:buClr>
                <a:prstClr val="black"/>
              </a:buClr>
            </a:pPr>
            <a:r>
              <a:rPr lang="sk-SK" sz="2400" u="sng" dirty="0">
                <a:solidFill>
                  <a:prstClr val="black"/>
                </a:solidFill>
              </a:rPr>
              <a:t>reaktanty:</a:t>
            </a:r>
            <a:r>
              <a:rPr lang="sk-SK" sz="2400" dirty="0">
                <a:solidFill>
                  <a:prstClr val="black"/>
                </a:solidFill>
              </a:rPr>
              <a:t> </a:t>
            </a:r>
            <a:r>
              <a:rPr lang="sk-SK" sz="2400" dirty="0" smtClean="0">
                <a:solidFill>
                  <a:prstClr val="black"/>
                </a:solidFill>
              </a:rPr>
              <a:t>kyslík, vodík</a:t>
            </a:r>
            <a:endParaRPr lang="sk-SK" sz="2400" dirty="0">
              <a:solidFill>
                <a:prstClr val="black"/>
              </a:solidFill>
            </a:endParaRPr>
          </a:p>
          <a:p>
            <a:pPr marL="0" lvl="0" indent="0">
              <a:buClr>
                <a:prstClr val="black"/>
              </a:buClr>
              <a:buNone/>
            </a:pPr>
            <a:r>
              <a:rPr lang="sk-SK" sz="2400" dirty="0" smtClean="0">
                <a:solidFill>
                  <a:prstClr val="black"/>
                </a:solidFill>
              </a:rPr>
              <a:t>    </a:t>
            </a:r>
            <a:r>
              <a:rPr lang="sk-SK" sz="2400" u="sng" dirty="0">
                <a:solidFill>
                  <a:prstClr val="black"/>
                </a:solidFill>
              </a:rPr>
              <a:t>produkty:</a:t>
            </a:r>
            <a:r>
              <a:rPr lang="sk-SK" sz="2400" dirty="0">
                <a:solidFill>
                  <a:prstClr val="black"/>
                </a:solidFill>
              </a:rPr>
              <a:t> </a:t>
            </a:r>
            <a:r>
              <a:rPr lang="sk-SK" sz="2400" dirty="0" smtClean="0">
                <a:solidFill>
                  <a:prstClr val="black"/>
                </a:solidFill>
              </a:rPr>
              <a:t>voda</a:t>
            </a:r>
            <a:endParaRPr lang="sk-SK" sz="2400" dirty="0">
              <a:solidFill>
                <a:prstClr val="black"/>
              </a:solidFill>
            </a:endParaRPr>
          </a:p>
          <a:p>
            <a:pPr lvl="0">
              <a:buClr>
                <a:prstClr val="black"/>
              </a:buClr>
            </a:pPr>
            <a:endParaRPr lang="sk-SK" sz="2400" dirty="0">
              <a:solidFill>
                <a:prstClr val="black"/>
              </a:solidFill>
            </a:endParaRPr>
          </a:p>
          <a:p>
            <a:pPr lvl="0">
              <a:buClr>
                <a:prstClr val="black"/>
              </a:buClr>
            </a:pPr>
            <a:r>
              <a:rPr lang="sk-SK" sz="2400" u="sng" dirty="0">
                <a:solidFill>
                  <a:prstClr val="black"/>
                </a:solidFill>
              </a:rPr>
              <a:t>Ide o :</a:t>
            </a:r>
            <a:r>
              <a:rPr lang="sk-SK" sz="2400" dirty="0">
                <a:solidFill>
                  <a:prstClr val="black"/>
                </a:solidFill>
              </a:rPr>
              <a:t> </a:t>
            </a:r>
            <a:r>
              <a:rPr lang="sk-SK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chemické  zlučovanie</a:t>
            </a:r>
            <a:endParaRPr lang="sk-SK" sz="24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sk-SK" sz="2400" b="1" dirty="0"/>
          </a:p>
        </p:txBody>
      </p:sp>
      <p:cxnSp>
        <p:nvCxnSpPr>
          <p:cNvPr id="5" name="Rovná spojovacia šípka 4"/>
          <p:cNvCxnSpPr/>
          <p:nvPr/>
        </p:nvCxnSpPr>
        <p:spPr>
          <a:xfrm>
            <a:off x="4788024" y="2924944"/>
            <a:ext cx="792088" cy="0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384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ym">
  <a:themeElements>
    <a:clrScheme name="Dym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ym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2823</TotalTime>
  <Words>416</Words>
  <Application>Microsoft Office PowerPoint</Application>
  <PresentationFormat>Prezentácia na obrazovke (4:3)</PresentationFormat>
  <Paragraphs>97</Paragraphs>
  <Slides>10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8" baseType="lpstr">
      <vt:lpstr>Arial</vt:lpstr>
      <vt:lpstr>Arial Narrow</vt:lpstr>
      <vt:lpstr>Calibri</vt:lpstr>
      <vt:lpstr>Century Gothic</vt:lpstr>
      <vt:lpstr>Impact</vt:lpstr>
      <vt:lpstr>Wingdings</vt:lpstr>
      <vt:lpstr>Wingdings 3</vt:lpstr>
      <vt:lpstr>Dym</vt:lpstr>
      <vt:lpstr>Premeny látok</vt:lpstr>
      <vt:lpstr>Chemická reakcia</vt:lpstr>
      <vt:lpstr>Platí zákon zachovania hmotnosti</vt:lpstr>
      <vt:lpstr>Chemické zlučovanie</vt:lpstr>
      <vt:lpstr>Chemický rozklad</vt:lpstr>
      <vt:lpstr>Prezentácia programu PowerPoint</vt:lpstr>
      <vt:lpstr>Prezentácia programu PowerPoint</vt:lpstr>
      <vt:lpstr>Prezentácia programu PowerPoint</vt:lpstr>
      <vt:lpstr>Prezentácia programu PowerPoint</vt:lpstr>
      <vt:lpstr>Ďakujem za pozornosť!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Látky a ich vlastnosti</dc:title>
  <dc:creator>user</dc:creator>
  <cp:lastModifiedBy>HP</cp:lastModifiedBy>
  <cp:revision>473</cp:revision>
  <dcterms:created xsi:type="dcterms:W3CDTF">2017-09-03T06:20:55Z</dcterms:created>
  <dcterms:modified xsi:type="dcterms:W3CDTF">2021-02-19T12:27:09Z</dcterms:modified>
</cp:coreProperties>
</file>