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4CD45F-E0F3-4ED4-9699-70DA7D65006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53FCFD5-EAB6-47D7-A7AA-0207BD088036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4833" y="2967335"/>
            <a:ext cx="7914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ZLATÉ </a:t>
            </a:r>
            <a:r>
              <a:rPr lang="sk-SK" sz="54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DVADSIATE</a:t>
            </a:r>
            <a:r>
              <a:rPr lang="sk-SK" sz="54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ROKY</a:t>
            </a:r>
            <a:endParaRPr lang="sk-SK" sz="5400" b="1" cap="none" spc="0" dirty="0">
              <a:ln/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hag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545302" cy="3240360"/>
          </a:xfrm>
        </p:spPr>
      </p:pic>
      <p:pic>
        <p:nvPicPr>
          <p:cNvPr id="5" name="Obrázok 4" descr="chagal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428" y="0"/>
            <a:ext cx="2829708" cy="3933056"/>
          </a:xfrm>
          <a:prstGeom prst="rect">
            <a:avLst/>
          </a:prstGeom>
        </p:spPr>
      </p:pic>
      <p:pic>
        <p:nvPicPr>
          <p:cNvPr id="6" name="Obrázok 5" descr="chaga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0242"/>
            <a:ext cx="2736304" cy="3029118"/>
          </a:xfrm>
          <a:prstGeom prst="rect">
            <a:avLst/>
          </a:prstGeom>
        </p:spPr>
      </p:pic>
      <p:pic>
        <p:nvPicPr>
          <p:cNvPr id="7" name="Obrázok 6" descr="chagal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1825" y="764704"/>
            <a:ext cx="3182663" cy="439248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372200" y="5733256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</a:rPr>
              <a:t>Marc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Chagal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" name="Obrázok 9" descr="Shagal_Choumo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976494"/>
            <a:ext cx="2047811" cy="2665481"/>
          </a:xfrm>
          <a:prstGeom prst="rect">
            <a:avLst/>
          </a:prstGeom>
        </p:spPr>
      </p:pic>
      <p:sp>
        <p:nvSpPr>
          <p:cNvPr id="11" name="Šípka doľava 10"/>
          <p:cNvSpPr/>
          <p:nvPr/>
        </p:nvSpPr>
        <p:spPr>
          <a:xfrm>
            <a:off x="5508104" y="5805264"/>
            <a:ext cx="762384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Joan_Miró,_1920,_Horse,_Pipe_and_Red_Flower,_oil_on_canvas,_82.6_x_74.9_cm,_Philadelphia_Museum_of_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8418"/>
            <a:ext cx="3888432" cy="4244681"/>
          </a:xfrm>
        </p:spPr>
      </p:pic>
      <p:pic>
        <p:nvPicPr>
          <p:cNvPr id="5" name="Obrázok 4" descr="Mi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2808312" cy="3532857"/>
          </a:xfrm>
          <a:prstGeom prst="rect">
            <a:avLst/>
          </a:prstGeom>
        </p:spPr>
      </p:pic>
      <p:pic>
        <p:nvPicPr>
          <p:cNvPr id="6" name="Obrázok 5" descr="mir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60714"/>
            <a:ext cx="2471539" cy="3142208"/>
          </a:xfrm>
          <a:prstGeom prst="rect">
            <a:avLst/>
          </a:prstGeom>
        </p:spPr>
      </p:pic>
      <p:pic>
        <p:nvPicPr>
          <p:cNvPr id="7" name="Obrázok 6" descr="miró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466504"/>
            <a:ext cx="2376264" cy="325498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99592" y="501317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Miró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611330"/>
          </a:xfrm>
        </p:spPr>
        <p:txBody>
          <a:bodyPr>
            <a:normAutofit fontScale="90000"/>
          </a:bodyPr>
          <a:lstStyle/>
          <a:p>
            <a:r>
              <a:rPr lang="sk-SK" sz="2400" b="1" dirty="0" smtClean="0">
                <a:solidFill>
                  <a:srgbClr val="FFFF00"/>
                </a:solidFill>
              </a:rPr>
              <a:t>ARCHITEKTÚRA</a:t>
            </a:r>
            <a:br>
              <a:rPr lang="sk-SK" sz="2400" b="1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V 19.st. prevládal historizujúci sloh- napodobňovanie románskeho, gotického, klasicizmu...  Secesia pripravila cestu modernej architektúre- </a:t>
            </a:r>
            <a:r>
              <a:rPr lang="sk-SK" sz="2400" b="1" dirty="0" err="1" smtClean="0">
                <a:solidFill>
                  <a:srgbClr val="FFFF00"/>
                </a:solidFill>
              </a:rPr>
              <a:t>funkcionalizmu</a:t>
            </a:r>
            <a:r>
              <a:rPr lang="sk-SK" sz="2400" b="1" dirty="0" smtClean="0">
                <a:solidFill>
                  <a:srgbClr val="FFFF00"/>
                </a:solidFill>
              </a:rPr>
              <a:t> . Kládol dôraz na účelnosť bez  ozdobnosti. Využíval nové materiály- železobetón, sklo, oceľové konštrukcie + klasické materiály- drevo, tehla, kameň. Uplatnil sa aj v obytných domoch </a:t>
            </a:r>
            <a:r>
              <a:rPr lang="sk-SK" sz="2400" b="1" dirty="0" err="1" smtClean="0">
                <a:solidFill>
                  <a:srgbClr val="FFFF00"/>
                </a:solidFill>
              </a:rPr>
              <a:t>atovárenských</a:t>
            </a:r>
            <a:r>
              <a:rPr lang="sk-SK" sz="2400" b="1" dirty="0" smtClean="0">
                <a:solidFill>
                  <a:srgbClr val="FFFF00"/>
                </a:solidFill>
              </a:rPr>
              <a:t> halách. </a:t>
            </a:r>
            <a:br>
              <a:rPr lang="sk-SK" sz="2400" b="1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Predstavitelia: </a:t>
            </a:r>
            <a:r>
              <a:rPr lang="sk-SK" sz="2400" b="1" dirty="0" err="1" smtClean="0">
                <a:solidFill>
                  <a:srgbClr val="FFFF00"/>
                </a:solidFill>
              </a:rPr>
              <a:t>Le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Corbusier</a:t>
            </a:r>
            <a:r>
              <a:rPr lang="sk-SK" sz="2400" b="1" dirty="0" smtClean="0">
                <a:solidFill>
                  <a:srgbClr val="FFFF00"/>
                </a:solidFill>
              </a:rPr>
              <a:t>, </a:t>
            </a:r>
            <a:r>
              <a:rPr lang="sk-SK" sz="2400" b="1" dirty="0" err="1" smtClean="0">
                <a:solidFill>
                  <a:srgbClr val="FFFF00"/>
                </a:solidFill>
              </a:rPr>
              <a:t>Ludwig</a:t>
            </a:r>
            <a:r>
              <a:rPr lang="sk-SK" sz="2400" b="1" dirty="0" smtClean="0">
                <a:solidFill>
                  <a:srgbClr val="FFFF00"/>
                </a:solidFill>
              </a:rPr>
              <a:t> Mies </a:t>
            </a:r>
            <a:r>
              <a:rPr lang="sk-SK" sz="2400" b="1" dirty="0" err="1" smtClean="0">
                <a:solidFill>
                  <a:srgbClr val="FFFF00"/>
                </a:solidFill>
              </a:rPr>
              <a:t>van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Rohe</a:t>
            </a:r>
            <a:r>
              <a:rPr lang="sk-SK" sz="2400" b="1" dirty="0" smtClean="0">
                <a:solidFill>
                  <a:srgbClr val="FFFF00"/>
                </a:solidFill>
              </a:rPr>
              <a:t>, Frank </a:t>
            </a:r>
            <a:r>
              <a:rPr lang="sk-SK" sz="2400" b="1" dirty="0" err="1" smtClean="0">
                <a:solidFill>
                  <a:srgbClr val="FFFF00"/>
                </a:solidFill>
              </a:rPr>
              <a:t>Lloyd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Wright</a:t>
            </a:r>
            <a:r>
              <a:rPr lang="sk-SK" sz="2400" b="1" dirty="0" smtClean="0">
                <a:solidFill>
                  <a:srgbClr val="FFFF00"/>
                </a:solidFill>
              </a:rPr>
              <a:t>.</a:t>
            </a:r>
            <a:endParaRPr lang="sk-SK" sz="2400" b="1" dirty="0">
              <a:solidFill>
                <a:srgbClr val="FFFF00"/>
              </a:solidFill>
            </a:endParaRPr>
          </a:p>
        </p:txBody>
      </p:sp>
      <p:pic>
        <p:nvPicPr>
          <p:cNvPr id="7" name="Zástupný symbol obsahu 6" descr="wr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23664" y="4008322"/>
            <a:ext cx="2595631" cy="1944216"/>
          </a:xfrm>
        </p:spPr>
      </p:pic>
      <p:pic>
        <p:nvPicPr>
          <p:cNvPr id="8" name="Obrázok 7" descr="wrigh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198" y="3878824"/>
            <a:ext cx="3312368" cy="1860948"/>
          </a:xfrm>
          <a:prstGeom prst="rect">
            <a:avLst/>
          </a:prstGeom>
        </p:spPr>
      </p:pic>
      <p:pic>
        <p:nvPicPr>
          <p:cNvPr id="9" name="Obrázok 8" descr="wrigh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878824"/>
            <a:ext cx="3275856" cy="218214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627784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Lloyd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Wright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američan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dam-images-architecture-2014-10-le-corbusier-le-corbusier-projects-roundup-01-notre-dame-du-ha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064224" cy="3378787"/>
          </a:xfrm>
        </p:spPr>
      </p:pic>
      <p:pic>
        <p:nvPicPr>
          <p:cNvPr id="5" name="Obrázok 4" descr="le corbusier- Tok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3" y="590549"/>
            <a:ext cx="4143377" cy="2838451"/>
          </a:xfrm>
          <a:prstGeom prst="rect">
            <a:avLst/>
          </a:prstGeom>
        </p:spPr>
      </p:pic>
      <p:pic>
        <p:nvPicPr>
          <p:cNvPr id="6" name="Obrázok 5" descr="le corbus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0322" y="4005064"/>
            <a:ext cx="3051515" cy="2520280"/>
          </a:xfrm>
          <a:prstGeom prst="rect">
            <a:avLst/>
          </a:prstGeom>
        </p:spPr>
      </p:pic>
      <p:pic>
        <p:nvPicPr>
          <p:cNvPr id="7" name="Obrázok 6" descr="le corbusi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740" y="4149080"/>
            <a:ext cx="3246262" cy="2160240"/>
          </a:xfrm>
          <a:prstGeom prst="rect">
            <a:avLst/>
          </a:prstGeom>
        </p:spPr>
      </p:pic>
      <p:pic>
        <p:nvPicPr>
          <p:cNvPr id="8" name="Obrázok 7" descr="le corbusi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3072" y="3717032"/>
            <a:ext cx="2780928" cy="278092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83568" y="3645024"/>
            <a:ext cx="533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Corbusier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–francúzsko-švajčiarsky architekt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Lessons-from-Mies-van-der-Rohe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53744" cy="3096090"/>
          </a:xfrm>
        </p:spPr>
      </p:pic>
      <p:pic>
        <p:nvPicPr>
          <p:cNvPr id="5" name="Obrázok 4" descr="mies van der h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9511"/>
            <a:ext cx="3851920" cy="2569201"/>
          </a:xfrm>
          <a:prstGeom prst="rect">
            <a:avLst/>
          </a:prstGeom>
        </p:spPr>
      </p:pic>
      <p:pic>
        <p:nvPicPr>
          <p:cNvPr id="6" name="Obrázok 5" descr="mi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3466221" cy="2098923"/>
          </a:xfrm>
          <a:prstGeom prst="rect">
            <a:avLst/>
          </a:prstGeom>
        </p:spPr>
      </p:pic>
      <p:pic>
        <p:nvPicPr>
          <p:cNvPr id="7" name="Obrázok 6" descr="mie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996952"/>
            <a:ext cx="2901467" cy="2180153"/>
          </a:xfrm>
          <a:prstGeom prst="rect">
            <a:avLst/>
          </a:prstGeom>
        </p:spPr>
      </p:pic>
      <p:pic>
        <p:nvPicPr>
          <p:cNvPr id="8" name="Obrázok 7" descr="miesvan...Chica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8549" y="3138686"/>
            <a:ext cx="2975451" cy="371931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51520" y="3645024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Predstaviteľ nemeckého</a:t>
            </a:r>
          </a:p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Bauhausu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707904" y="6228020"/>
            <a:ext cx="182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Chicagu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Šípka doprava 10"/>
          <p:cNvSpPr/>
          <p:nvPr/>
        </p:nvSpPr>
        <p:spPr>
          <a:xfrm>
            <a:off x="5508104" y="638132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182659" y="2636912"/>
            <a:ext cx="396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r>
              <a:rPr lang="sk-SK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moderného umenia v Berlíne</a:t>
            </a:r>
            <a:endParaRPr lang="sk-SK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665562"/>
            <a:ext cx="8301608" cy="932681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</a:t>
            </a:r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POZORNOSŤ</a:t>
            </a:r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sahu 4" descr="Frank-Lloyd-Wright-Ingalls Hous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1"/>
            <a:ext cx="6912768" cy="4789885"/>
          </a:xfrm>
        </p:spPr>
      </p:pic>
      <p:sp>
        <p:nvSpPr>
          <p:cNvPr id="4" name="Obdĺžnik 3"/>
          <p:cNvSpPr/>
          <p:nvPr/>
        </p:nvSpPr>
        <p:spPr>
          <a:xfrm>
            <a:off x="9474200" y="-3102540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583264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Po hrôzach 1. svetovej vojny ľudia vyhľadávali oddych a zábavu.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Mestá sa stali centrom spoločenského života. Menil  sa  </a:t>
            </a:r>
            <a:r>
              <a:rPr lang="sk-SK" sz="2400" b="1" dirty="0" smtClean="0">
                <a:solidFill>
                  <a:srgbClr val="FFFF00"/>
                </a:solidFill>
              </a:rPr>
              <a:t>vzhľad miest</a:t>
            </a:r>
            <a:r>
              <a:rPr lang="sk-SK" sz="2400" dirty="0" smtClean="0">
                <a:solidFill>
                  <a:srgbClr val="FFFF00"/>
                </a:solidFill>
              </a:rPr>
              <a:t>, stavali sa lacnejšie byty s kvalitnejším vybavením.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Väčšina štátov uzákonila </a:t>
            </a:r>
            <a:r>
              <a:rPr lang="sk-SK" sz="2400" b="1" dirty="0" smtClean="0">
                <a:solidFill>
                  <a:srgbClr val="FFFF00"/>
                </a:solidFill>
              </a:rPr>
              <a:t>8 hodinový  pracovný čas –</a:t>
            </a:r>
            <a:r>
              <a:rPr lang="sk-SK" sz="2400" dirty="0" smtClean="0">
                <a:solidFill>
                  <a:srgbClr val="FFFF00"/>
                </a:solidFill>
              </a:rPr>
              <a:t> voľný čas ľudia trávili športovaním, návštevou kina, divadiel, kaviarní...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Zmenilo sa </a:t>
            </a:r>
            <a:r>
              <a:rPr lang="sk-SK" sz="2400" b="1" dirty="0" smtClean="0">
                <a:solidFill>
                  <a:srgbClr val="FFFF00"/>
                </a:solidFill>
              </a:rPr>
              <a:t>postavenie žien- </a:t>
            </a:r>
            <a:r>
              <a:rPr lang="sk-SK" sz="2400" dirty="0" smtClean="0">
                <a:solidFill>
                  <a:srgbClr val="FFFF00"/>
                </a:solidFill>
              </a:rPr>
              <a:t>získali volebné právo, študovali na VŠ, zamestnávali sa aj v predtým mužských povolaniach.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 </a:t>
            </a:r>
            <a:endParaRPr lang="sk-SK" sz="2400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kaviare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867025" cy="1590675"/>
          </a:xfrm>
        </p:spPr>
      </p:pic>
      <p:pic>
        <p:nvPicPr>
          <p:cNvPr id="5" name="Obrázok 4" descr="leká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653136"/>
            <a:ext cx="2628900" cy="1743075"/>
          </a:xfrm>
          <a:prstGeom prst="rect">
            <a:avLst/>
          </a:prstGeom>
        </p:spPr>
      </p:pic>
      <p:pic>
        <p:nvPicPr>
          <p:cNvPr id="6" name="Obrázok 5" descr="š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81128"/>
            <a:ext cx="25908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0912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Populárnou zábavou bolo </a:t>
            </a:r>
            <a:r>
              <a:rPr lang="sk-SK" sz="2400" b="1" dirty="0" smtClean="0">
                <a:solidFill>
                  <a:srgbClr val="FFFF00"/>
                </a:solidFill>
              </a:rPr>
              <a:t>kino</a:t>
            </a:r>
            <a:r>
              <a:rPr lang="sk-SK" sz="2400" dirty="0" smtClean="0">
                <a:solidFill>
                  <a:srgbClr val="FFFF00"/>
                </a:solidFill>
              </a:rPr>
              <a:t>. Vznikli filmové štúdiá v Hollywoode, v Nemecku, v Taliansku.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V ére nemého filmu bol najslávnejším režisérom </a:t>
            </a:r>
            <a:r>
              <a:rPr lang="sk-SK" sz="2400" b="1" dirty="0" smtClean="0">
                <a:solidFill>
                  <a:srgbClr val="FFFF00"/>
                </a:solidFill>
              </a:rPr>
              <a:t>René </a:t>
            </a:r>
            <a:r>
              <a:rPr lang="sk-SK" sz="2400" b="1" dirty="0" err="1" smtClean="0">
                <a:solidFill>
                  <a:srgbClr val="FFFF00"/>
                </a:solidFill>
              </a:rPr>
              <a:t>Clair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dirty="0" smtClean="0">
                <a:solidFill>
                  <a:srgbClr val="FFFF00"/>
                </a:solidFill>
              </a:rPr>
              <a:t>a </a:t>
            </a:r>
            <a:r>
              <a:rPr lang="sk-SK" sz="2400" b="1" dirty="0" err="1" smtClean="0">
                <a:solidFill>
                  <a:srgbClr val="FFFF00"/>
                </a:solidFill>
              </a:rPr>
              <a:t>Charles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Spencer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Chaplin</a:t>
            </a:r>
            <a:r>
              <a:rPr lang="sk-SK" sz="2400" dirty="0" smtClean="0">
                <a:solidFill>
                  <a:srgbClr val="FFFF00"/>
                </a:solidFill>
              </a:rPr>
              <a:t>. Koncom 20-ych rokov prišiel ozvučený film, neskôr farebný.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V r.1920 začal pravidelne vysielať </a:t>
            </a:r>
            <a:r>
              <a:rPr lang="sk-SK" sz="2400" b="1" dirty="0" smtClean="0">
                <a:solidFill>
                  <a:srgbClr val="FFFF00"/>
                </a:solidFill>
              </a:rPr>
              <a:t>rozhlas</a:t>
            </a:r>
            <a:r>
              <a:rPr lang="sk-SK" sz="2400" dirty="0" smtClean="0">
                <a:solidFill>
                  <a:srgbClr val="FFFF00"/>
                </a:solidFill>
              </a:rPr>
              <a:t> v USA, 1923 v Nemecku. Na Slovensku v 1926-om.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Šport</a:t>
            </a:r>
            <a:r>
              <a:rPr lang="sk-SK" sz="2400" dirty="0" smtClean="0">
                <a:solidFill>
                  <a:srgbClr val="FFFF00"/>
                </a:solidFill>
              </a:rPr>
              <a:t> sa stal zábavou širokých vrstiev- hlavne futbal, atletika, plávanie, cyklistika, turistika a i. Vznikali športové kluby , štadióny, spolky. </a:t>
            </a:r>
            <a:br>
              <a:rPr lang="sk-SK" sz="2400" dirty="0" smtClean="0">
                <a:solidFill>
                  <a:srgbClr val="FFFF00"/>
                </a:solidFill>
              </a:rPr>
            </a:br>
            <a:endParaRPr lang="sk-SK" sz="2400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169824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chap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1743075" cy="256490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11560" y="64886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KID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ok 5" descr="rá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77072"/>
            <a:ext cx="2162175" cy="2114550"/>
          </a:xfrm>
          <a:prstGeom prst="rect">
            <a:avLst/>
          </a:prstGeom>
        </p:spPr>
      </p:pic>
      <p:pic>
        <p:nvPicPr>
          <p:cNvPr id="7" name="Obrázok 6" descr="Pierre Couber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943100" cy="235267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588224" y="6309321"/>
            <a:ext cx="202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</a:t>
            </a:r>
            <a:r>
              <a:rPr lang="sk-S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Coubertin</a:t>
            </a:r>
            <a:endParaRPr lang="sk-SK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 descr="O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221088"/>
            <a:ext cx="272415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00"/>
                </a:solidFill>
              </a:rPr>
              <a:t>Móda</a:t>
            </a:r>
            <a:r>
              <a:rPr lang="sk-SK" sz="2400" dirty="0" smtClean="0">
                <a:solidFill>
                  <a:srgbClr val="FFFF00"/>
                </a:solidFill>
              </a:rPr>
              <a:t> sa stala súčasťou bežného života- módne domy začali šiť konfekciu.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Jednou z priekopníčok módy- </a:t>
            </a:r>
            <a:r>
              <a:rPr lang="sk-SK" sz="2400" b="1" dirty="0" err="1" smtClean="0">
                <a:solidFill>
                  <a:srgbClr val="FFFF00"/>
                </a:solidFill>
              </a:rPr>
              <a:t>Coco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</a:rPr>
              <a:t>Chanel</a:t>
            </a:r>
            <a:r>
              <a:rPr lang="sk-SK" sz="2400" dirty="0" smtClean="0">
                <a:solidFill>
                  <a:srgbClr val="FFFF00"/>
                </a:solidFill>
              </a:rPr>
              <a:t>.</a:t>
            </a:r>
            <a:endParaRPr lang="sk-SK" sz="2400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coco-chan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642053" cy="1762249"/>
          </a:xfrm>
        </p:spPr>
      </p:pic>
      <p:pic>
        <p:nvPicPr>
          <p:cNvPr id="5" name="Obrázok 4" descr="coco cha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700808"/>
            <a:ext cx="1771650" cy="2581275"/>
          </a:xfrm>
          <a:prstGeom prst="rect">
            <a:avLst/>
          </a:prstGeom>
        </p:spPr>
      </p:pic>
      <p:pic>
        <p:nvPicPr>
          <p:cNvPr id="6" name="Obrázok 5" descr="coco ch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284984"/>
            <a:ext cx="1643937" cy="3377952"/>
          </a:xfrm>
          <a:prstGeom prst="rect">
            <a:avLst/>
          </a:prstGeom>
        </p:spPr>
      </p:pic>
      <p:pic>
        <p:nvPicPr>
          <p:cNvPr id="7" name="Obrázok 6" descr="dior-chan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2512774" cy="3140968"/>
          </a:xfrm>
          <a:prstGeom prst="rect">
            <a:avLst/>
          </a:prstGeom>
        </p:spPr>
      </p:pic>
      <p:pic>
        <p:nvPicPr>
          <p:cNvPr id="8" name="Obrázok 7" descr="chan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397896"/>
            <a:ext cx="3024336" cy="2199517"/>
          </a:xfrm>
          <a:prstGeom prst="rect">
            <a:avLst/>
          </a:prstGeom>
        </p:spPr>
      </p:pic>
      <p:pic>
        <p:nvPicPr>
          <p:cNvPr id="9" name="Obrázok 8" descr="marle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1628800"/>
            <a:ext cx="28479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Ukážky z módnej tvorby 20-ych rokov</a:t>
            </a:r>
            <a:endParaRPr lang="sk-SK" sz="2400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mar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725" y="1340768"/>
            <a:ext cx="1696819" cy="2121024"/>
          </a:xfrm>
        </p:spPr>
      </p:pic>
      <p:pic>
        <p:nvPicPr>
          <p:cNvPr id="5" name="Obrázok 4" descr="m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1847850" cy="2466975"/>
          </a:xfrm>
          <a:prstGeom prst="rect">
            <a:avLst/>
          </a:prstGeom>
        </p:spPr>
      </p:pic>
      <p:pic>
        <p:nvPicPr>
          <p:cNvPr id="6" name="Obrázok 5" descr="mo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916832"/>
            <a:ext cx="1876425" cy="2428875"/>
          </a:xfrm>
          <a:prstGeom prst="rect">
            <a:avLst/>
          </a:prstGeom>
        </p:spPr>
      </p:pic>
      <p:pic>
        <p:nvPicPr>
          <p:cNvPr id="7" name="Obrázok 6" descr="mod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5670" y="1052736"/>
            <a:ext cx="2208245" cy="2592288"/>
          </a:xfrm>
          <a:prstGeom prst="rect">
            <a:avLst/>
          </a:prstGeom>
        </p:spPr>
      </p:pic>
      <p:pic>
        <p:nvPicPr>
          <p:cNvPr id="8" name="Obrázok 7" descr="mod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1857375" cy="2466975"/>
          </a:xfrm>
          <a:prstGeom prst="rect">
            <a:avLst/>
          </a:prstGeom>
        </p:spPr>
      </p:pic>
      <p:pic>
        <p:nvPicPr>
          <p:cNvPr id="9" name="Obrázok 8" descr="moda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2667" y="4509120"/>
            <a:ext cx="4477340" cy="2162431"/>
          </a:xfrm>
          <a:prstGeom prst="rect">
            <a:avLst/>
          </a:prstGeom>
        </p:spPr>
      </p:pic>
      <p:pic>
        <p:nvPicPr>
          <p:cNvPr id="10" name="Obrázok 9" descr="marlen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861048"/>
            <a:ext cx="1905000" cy="240030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7164287" y="6309321"/>
            <a:ext cx="153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Marlen</a:t>
            </a:r>
            <a:r>
              <a:rPr lang="sk-S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Dietrich</a:t>
            </a:r>
            <a:endParaRPr lang="sk-SK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8750"/>
          </a:xfrm>
        </p:spPr>
        <p:txBody>
          <a:bodyPr>
            <a:normAutofit fontScale="90000"/>
          </a:bodyPr>
          <a:lstStyle/>
          <a:p>
            <a:r>
              <a:rPr lang="sk-SK" sz="2800" b="1" dirty="0" smtClean="0"/>
              <a:t>NOVÉ CESTY UMENIA AARCHITEKTÚRY</a:t>
            </a:r>
            <a:br>
              <a:rPr lang="sk-SK" sz="2800" b="1" dirty="0" smtClean="0"/>
            </a:br>
            <a:r>
              <a:rPr lang="sk-SK" sz="2400" b="1" dirty="0" smtClean="0"/>
              <a:t>Po impresionistoch po vojne pokračoval proces hľadania nových ciest v umení.</a:t>
            </a:r>
            <a:br>
              <a:rPr lang="sk-SK" sz="2400" b="1" dirty="0" smtClean="0"/>
            </a:br>
            <a:r>
              <a:rPr lang="sk-SK" sz="2400" b="1" dirty="0" smtClean="0"/>
              <a:t>Vo Švajčiarsku vznikla skupina Dadaistov. Snažili sa odstrániť bariéru medzi umením a životom- tvorili na základe náhodného </a:t>
            </a:r>
            <a:r>
              <a:rPr lang="sk-SK" sz="2400" b="1" dirty="0" smtClean="0">
                <a:solidFill>
                  <a:srgbClr val="FFFF00"/>
                </a:solidFill>
              </a:rPr>
              <a:t>spojenia</a:t>
            </a:r>
            <a:r>
              <a:rPr lang="sk-SK" sz="2400" b="1" dirty="0" smtClean="0"/>
              <a:t> bežných vecí (slov). Predstavitelia: </a:t>
            </a:r>
            <a:r>
              <a:rPr lang="sk-SK" sz="2400" b="1" dirty="0" err="1" smtClean="0"/>
              <a:t>Tristan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Tzara</a:t>
            </a:r>
            <a:r>
              <a:rPr lang="sk-SK" sz="2400" b="1" dirty="0" smtClean="0"/>
              <a:t>- básnik, Marcel </a:t>
            </a:r>
            <a:r>
              <a:rPr lang="sk-SK" sz="2400" b="1" dirty="0" err="1" smtClean="0"/>
              <a:t>Duchamp</a:t>
            </a:r>
            <a:r>
              <a:rPr lang="sk-SK" sz="2400" b="1" dirty="0" smtClean="0"/>
              <a:t>- maliar, </a:t>
            </a:r>
            <a:r>
              <a:rPr lang="sk-SK" sz="2400" b="1" dirty="0" err="1" smtClean="0"/>
              <a:t>Hans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Arp</a:t>
            </a:r>
            <a:r>
              <a:rPr lang="sk-SK" sz="2400" b="1" dirty="0" smtClean="0"/>
              <a:t>- </a:t>
            </a:r>
            <a:r>
              <a:rPr lang="sk-SK" sz="2400" b="1" dirty="0" err="1" smtClean="0"/>
              <a:t>grafi</a:t>
            </a:r>
            <a:r>
              <a:rPr lang="sk-SK" sz="2400" b="1" dirty="0" smtClean="0"/>
              <a:t>, sochár, básnik.</a:t>
            </a:r>
            <a:endParaRPr lang="sk-SK" sz="2800" b="1" dirty="0"/>
          </a:p>
        </p:txBody>
      </p:sp>
      <p:pic>
        <p:nvPicPr>
          <p:cNvPr id="4" name="Zástupný symbol obsahu 3" descr="dadaizmus um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64" y="2993726"/>
            <a:ext cx="3034712" cy="3817863"/>
          </a:xfrm>
        </p:spPr>
      </p:pic>
      <p:pic>
        <p:nvPicPr>
          <p:cNvPr id="5" name="Obrázok 4" descr="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856" y="3205882"/>
            <a:ext cx="3251144" cy="3652118"/>
          </a:xfrm>
          <a:prstGeom prst="rect">
            <a:avLst/>
          </a:prstGeom>
        </p:spPr>
      </p:pic>
      <p:pic>
        <p:nvPicPr>
          <p:cNvPr id="6" name="Obrázok 5" descr="hans a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266" y="3299073"/>
            <a:ext cx="2209800" cy="206692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86232" y="6022154"/>
            <a:ext cx="226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ípka doprava 7"/>
          <p:cNvSpPr/>
          <p:nvPr/>
        </p:nvSpPr>
        <p:spPr>
          <a:xfrm>
            <a:off x="4932040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hor 8"/>
          <p:cNvSpPr/>
          <p:nvPr/>
        </p:nvSpPr>
        <p:spPr>
          <a:xfrm>
            <a:off x="4355976" y="5517232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FF00"/>
                </a:solidFill>
              </a:rPr>
              <a:t>Marcel </a:t>
            </a:r>
            <a:r>
              <a:rPr lang="sk-SK" sz="2400" b="1" dirty="0" err="1" smtClean="0">
                <a:solidFill>
                  <a:srgbClr val="FFFF00"/>
                </a:solidFill>
              </a:rPr>
              <a:t>Duchamp</a:t>
            </a:r>
            <a:endParaRPr lang="sk-SK" sz="2400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ducham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1924050" cy="2381250"/>
          </a:xfrm>
        </p:spPr>
      </p:pic>
      <p:pic>
        <p:nvPicPr>
          <p:cNvPr id="5" name="Obrázok 4" descr="duch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209580"/>
            <a:ext cx="2088232" cy="2584446"/>
          </a:xfrm>
          <a:prstGeom prst="rect">
            <a:avLst/>
          </a:prstGeom>
        </p:spPr>
      </p:pic>
      <p:pic>
        <p:nvPicPr>
          <p:cNvPr id="6" name="Obrázok 5" descr="ducham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177450"/>
            <a:ext cx="3612315" cy="2243438"/>
          </a:xfrm>
          <a:prstGeom prst="rect">
            <a:avLst/>
          </a:prstGeom>
        </p:spPr>
      </p:pic>
      <p:pic>
        <p:nvPicPr>
          <p:cNvPr id="7" name="Obrázok 6" descr="ducham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492896"/>
            <a:ext cx="3020670" cy="4149080"/>
          </a:xfrm>
          <a:prstGeom prst="rect">
            <a:avLst/>
          </a:prstGeom>
        </p:spPr>
      </p:pic>
      <p:pic>
        <p:nvPicPr>
          <p:cNvPr id="8" name="Obrázok 7" descr="duchamp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933056"/>
            <a:ext cx="4286250" cy="273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95078"/>
          </a:xfrm>
        </p:spPr>
        <p:txBody>
          <a:bodyPr>
            <a:normAutofit fontScale="90000"/>
          </a:bodyPr>
          <a:lstStyle/>
          <a:p>
            <a:r>
              <a:rPr lang="sk-SK" sz="2400" b="1" dirty="0" smtClean="0">
                <a:solidFill>
                  <a:srgbClr val="FFFF00"/>
                </a:solidFill>
                <a:effectLst/>
              </a:rPr>
              <a:t>V Paríži vznikol v medzivojnovom období SURREALIZMUS.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Podľ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 neho skutočne slobodné myšlienky existujú len vo sne. Sny sú zdrojom a inšpiráciou tvorby. Predstavitelia :</a:t>
            </a:r>
            <a:br>
              <a:rPr lang="sk-SK" sz="2400" b="1" dirty="0" smtClean="0">
                <a:solidFill>
                  <a:srgbClr val="FFFF00"/>
                </a:solidFill>
                <a:effectLst/>
              </a:rPr>
            </a:br>
            <a:r>
              <a:rPr lang="sk-SK" sz="2400" b="1" dirty="0" smtClean="0">
                <a:solidFill>
                  <a:srgbClr val="FFFF00"/>
                </a:solidFill>
                <a:effectLst/>
              </a:rPr>
              <a:t>Max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Ernst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, Salvador Dalí,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Joan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Miró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,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Marc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  <a:effectLst/>
              </a:rPr>
              <a:t>Chagall</a:t>
            </a:r>
            <a:r>
              <a:rPr lang="sk-SK" sz="2400" b="1" dirty="0" smtClean="0">
                <a:solidFill>
                  <a:srgbClr val="FFFF00"/>
                </a:solidFill>
                <a:effectLst/>
              </a:rPr>
              <a:t>.</a:t>
            </a:r>
            <a:endParaRPr lang="sk-SK" sz="24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Zástupný symbol obsahu 3" descr="dadaizmu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1464"/>
            <a:ext cx="3429000" cy="2453640"/>
          </a:xfrm>
        </p:spPr>
      </p:pic>
      <p:pic>
        <p:nvPicPr>
          <p:cNvPr id="5" name="Obrázok 4" descr="dal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132856"/>
            <a:ext cx="1952625" cy="2343150"/>
          </a:xfrm>
          <a:prstGeom prst="rect">
            <a:avLst/>
          </a:prstGeom>
        </p:spPr>
      </p:pic>
      <p:pic>
        <p:nvPicPr>
          <p:cNvPr id="6" name="Obrázok 5" descr="dalí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78707"/>
            <a:ext cx="2486025" cy="1838325"/>
          </a:xfrm>
          <a:prstGeom prst="rect">
            <a:avLst/>
          </a:prstGeom>
        </p:spPr>
      </p:pic>
      <p:pic>
        <p:nvPicPr>
          <p:cNvPr id="7" name="Obrázok 6" descr="dalí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41651"/>
            <a:ext cx="1933575" cy="2371725"/>
          </a:xfrm>
          <a:prstGeom prst="rect">
            <a:avLst/>
          </a:prstGeom>
        </p:spPr>
      </p:pic>
      <p:pic>
        <p:nvPicPr>
          <p:cNvPr id="8" name="Obrázok 7" descr="dalí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797152"/>
            <a:ext cx="2857500" cy="1600200"/>
          </a:xfrm>
          <a:prstGeom prst="rect">
            <a:avLst/>
          </a:prstGeom>
        </p:spPr>
      </p:pic>
      <p:pic>
        <p:nvPicPr>
          <p:cNvPr id="9" name="Obrázok 8" descr="dalí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8346" y="3645024"/>
            <a:ext cx="2475013" cy="3212976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627783" y="4365104"/>
            <a:ext cx="94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Dalí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ern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392488" cy="3210909"/>
          </a:xfrm>
        </p:spPr>
      </p:pic>
      <p:pic>
        <p:nvPicPr>
          <p:cNvPr id="5" name="Obrázok 4" descr="ern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2786209" cy="2981788"/>
          </a:xfrm>
          <a:prstGeom prst="rect">
            <a:avLst/>
          </a:prstGeom>
        </p:spPr>
      </p:pic>
      <p:pic>
        <p:nvPicPr>
          <p:cNvPr id="6" name="Obrázok 5" descr="erns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55189"/>
            <a:ext cx="3672408" cy="3105440"/>
          </a:xfrm>
          <a:prstGeom prst="rect">
            <a:avLst/>
          </a:prstGeom>
        </p:spPr>
      </p:pic>
      <p:pic>
        <p:nvPicPr>
          <p:cNvPr id="7" name="Obrázok 6" descr="erns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68157"/>
            <a:ext cx="3403760" cy="3101203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851920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Ernst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236</TotalTime>
  <Words>413</Words>
  <Application>Microsoft Office PowerPoint</Application>
  <PresentationFormat>Prezentácia na obrazovke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Nadšenie</vt:lpstr>
      <vt:lpstr>Prezentácia programu PowerPoint</vt:lpstr>
      <vt:lpstr>Po hrôzach 1. svetovej vojny ľudia vyhľadávali oddych a zábavu. Mestá sa stali centrom spoločenského života. Menil  sa  vzhľad miest, stavali sa lacnejšie byty s kvalitnejším vybavením. Väčšina štátov uzákonila 8 hodinový  pracovný čas – voľný čas ľudia trávili športovaním, návštevou kina, divadiel, kaviarní... Zmenilo sa postavenie žien- získali volebné právo, študovali na VŠ, zamestnávali sa aj v predtým mužských povolaniach.  </vt:lpstr>
      <vt:lpstr>Populárnou zábavou bolo kino. Vznikli filmové štúdiá v Hollywoode, v Nemecku, v Taliansku.  V ére nemého filmu bol najslávnejším režisérom René Clair a Charles Spencer Chaplin. Koncom 20-ych rokov prišiel ozvučený film, neskôr farebný.  V r.1920 začal pravidelne vysielať rozhlas v USA, 1923 v Nemecku. Na Slovensku v 1926-om. Šport sa stal zábavou širokých vrstiev- hlavne futbal, atletika, plávanie, cyklistika, turistika a i. Vznikali športové kluby , štadióny, spolky.  </vt:lpstr>
      <vt:lpstr>Móda sa stala súčasťou bežného života- módne domy začali šiť konfekciu.  Jednou z priekopníčok módy- Coco Chanel.</vt:lpstr>
      <vt:lpstr>Ukážky z módnej tvorby 20-ych rokov</vt:lpstr>
      <vt:lpstr>NOVÉ CESTY UMENIA AARCHITEKTÚRY Po impresionistoch po vojne pokračoval proces hľadania nových ciest v umení. Vo Švajčiarsku vznikla skupina Dadaistov. Snažili sa odstrániť bariéru medzi umením a životom- tvorili na základe náhodného spojenia bežných vecí (slov). Predstavitelia: Tristan Tzara- básnik, Marcel Duchamp- maliar, Hans Arp- grafi, sochár, básnik.</vt:lpstr>
      <vt:lpstr>Marcel Duchamp</vt:lpstr>
      <vt:lpstr>V Paríži vznikol v medzivojnovom období SURREALIZMUS. Podľ neho skutočne slobodné myšlienky existujú len vo sne. Sny sú zdrojom a inšpiráciou tvorby. Predstavitelia : Max Ernst, Salvador Dalí, Joan Miró, Marc Chagall.</vt:lpstr>
      <vt:lpstr>Prezentácia programu PowerPoint</vt:lpstr>
      <vt:lpstr>Prezentácia programu PowerPoint</vt:lpstr>
      <vt:lpstr>Prezentácia programu PowerPoint</vt:lpstr>
      <vt:lpstr>ARCHITEKTÚRA V 19.st. prevládal historizujúci sloh- napodobňovanie románskeho, gotického, klasicizmu...  Secesia pripravila cestu modernej architektúre- funkcionalizmu . Kládol dôraz na účelnosť bez  ozdobnosti. Využíval nové materiály- železobetón, sklo, oceľové konštrukcie + klasické materiály- drevo, tehla, kameň. Uplatnil sa aj v obytných domoch atovárenských halách.  Predstavitelia: Le Corbusier, Ludwig Mies van Rohe, Frank Lloyd Wright.</vt:lpstr>
      <vt:lpstr>Prezentácia programu PowerPoint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maria</dc:creator>
  <cp:lastModifiedBy>HP</cp:lastModifiedBy>
  <cp:revision>6</cp:revision>
  <dcterms:created xsi:type="dcterms:W3CDTF">2018-04-22T17:40:13Z</dcterms:created>
  <dcterms:modified xsi:type="dcterms:W3CDTF">2020-11-22T17:56:27Z</dcterms:modified>
</cp:coreProperties>
</file>