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59" r:id="rId5"/>
    <p:sldId id="269" r:id="rId6"/>
    <p:sldId id="279" r:id="rId7"/>
    <p:sldId id="270" r:id="rId8"/>
    <p:sldId id="271" r:id="rId9"/>
    <p:sldId id="272" r:id="rId10"/>
    <p:sldId id="273" r:id="rId11"/>
    <p:sldId id="274" r:id="rId12"/>
    <p:sldId id="275" r:id="rId13"/>
    <p:sldId id="280" r:id="rId14"/>
    <p:sldId id="281" r:id="rId15"/>
    <p:sldId id="276" r:id="rId16"/>
    <p:sldId id="282" r:id="rId17"/>
    <p:sldId id="283" r:id="rId18"/>
    <p:sldId id="284" r:id="rId19"/>
    <p:sldId id="285" r:id="rId20"/>
    <p:sldId id="277" r:id="rId21"/>
    <p:sldId id="278" r:id="rId22"/>
    <p:sldId id="266" r:id="rId2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74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111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2568091-D8E7-46A8-AB54-7CFD009934AA}" type="datetimeFigureOut">
              <a:rPr lang="sk-SK" smtClean="0"/>
              <a:pPr/>
              <a:t>29.01.2021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8B05BE9-605E-4B91-830C-43B4496347C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68091-D8E7-46A8-AB54-7CFD009934AA}" type="datetimeFigureOut">
              <a:rPr lang="sk-SK" smtClean="0"/>
              <a:pPr/>
              <a:t>29.01.2021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5BE9-605E-4B91-830C-43B4496347C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68091-D8E7-46A8-AB54-7CFD009934AA}" type="datetimeFigureOut">
              <a:rPr lang="sk-SK" smtClean="0"/>
              <a:pPr/>
              <a:t>29.01.2021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5BE9-605E-4B91-830C-43B4496347C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568091-D8E7-46A8-AB54-7CFD009934AA}" type="datetimeFigureOut">
              <a:rPr lang="sk-SK" smtClean="0"/>
              <a:pPr/>
              <a:t>29.01.2021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8B05BE9-605E-4B91-830C-43B4496347C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2568091-D8E7-46A8-AB54-7CFD009934AA}" type="datetimeFigureOut">
              <a:rPr lang="sk-SK" smtClean="0"/>
              <a:pPr/>
              <a:t>29.01.2021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8B05BE9-605E-4B91-830C-43B4496347C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68091-D8E7-46A8-AB54-7CFD009934AA}" type="datetimeFigureOut">
              <a:rPr lang="sk-SK" smtClean="0"/>
              <a:pPr/>
              <a:t>29.01.2021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5BE9-605E-4B91-830C-43B4496347C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68091-D8E7-46A8-AB54-7CFD009934AA}" type="datetimeFigureOut">
              <a:rPr lang="sk-SK" smtClean="0"/>
              <a:pPr/>
              <a:t>29.01.2021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5BE9-605E-4B91-830C-43B4496347C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568091-D8E7-46A8-AB54-7CFD009934AA}" type="datetimeFigureOut">
              <a:rPr lang="sk-SK" smtClean="0"/>
              <a:pPr/>
              <a:t>29.01.2021</a:t>
            </a:fld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8B05BE9-605E-4B91-830C-43B4496347C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68091-D8E7-46A8-AB54-7CFD009934AA}" type="datetimeFigureOut">
              <a:rPr lang="sk-SK" smtClean="0"/>
              <a:pPr/>
              <a:t>29.01.2021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5BE9-605E-4B91-830C-43B4496347C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568091-D8E7-46A8-AB54-7CFD009934AA}" type="datetimeFigureOut">
              <a:rPr lang="sk-SK" smtClean="0"/>
              <a:pPr/>
              <a:t>29.01.2021</a:t>
            </a:fld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8B05BE9-605E-4B91-830C-43B4496347C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568091-D8E7-46A8-AB54-7CFD009934AA}" type="datetimeFigureOut">
              <a:rPr lang="sk-SK" smtClean="0"/>
              <a:pPr/>
              <a:t>29.01.2021</a:t>
            </a:fld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8B05BE9-605E-4B91-830C-43B4496347C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/>
              <a:t>Kliknite sem a upravte štýly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2568091-D8E7-46A8-AB54-7CFD009934AA}" type="datetimeFigureOut">
              <a:rPr lang="sk-SK" smtClean="0"/>
              <a:pPr/>
              <a:t>29.01.2021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8B05BE9-605E-4B91-830C-43B4496347C6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LnDc3tGzCQ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835696" y="476672"/>
            <a:ext cx="6604248" cy="936104"/>
          </a:xfrm>
        </p:spPr>
        <p:txBody>
          <a:bodyPr>
            <a:noAutofit/>
          </a:bodyPr>
          <a:lstStyle/>
          <a:p>
            <a:pPr algn="ctr"/>
            <a:r>
              <a:rPr lang="sk-SK" sz="4000" dirty="0"/>
              <a:t>Deriváty </a:t>
            </a:r>
            <a:r>
              <a:rPr lang="sk-SK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uhľovodíkov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95736" y="5486400"/>
            <a:ext cx="6172200" cy="1038944"/>
          </a:xfrm>
        </p:spPr>
        <p:txBody>
          <a:bodyPr>
            <a:normAutofit/>
          </a:bodyPr>
          <a:lstStyle/>
          <a:p>
            <a:pPr algn="ctr"/>
            <a:r>
              <a:rPr lang="sk-SK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Kyslíkaté deriváty</a:t>
            </a:r>
          </a:p>
        </p:txBody>
      </p:sp>
      <p:pic>
        <p:nvPicPr>
          <p:cNvPr id="6146" name="Picture 2" descr="Výsledok vyhľadávania obrázkov pre dopyt etan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2276872"/>
            <a:ext cx="2857500" cy="22860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467600" cy="706090"/>
          </a:xfrm>
        </p:spPr>
        <p:txBody>
          <a:bodyPr/>
          <a:lstStyle/>
          <a:p>
            <a:pPr algn="ctr"/>
            <a:r>
              <a:rPr lang="sk-SK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Alkoholové kvasenie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251520" y="908720"/>
            <a:ext cx="8712968" cy="5565232"/>
          </a:xfrm>
        </p:spPr>
        <p:txBody>
          <a:bodyPr/>
          <a:lstStyle/>
          <a:p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Situácia po niekoľkých dňoch:</a:t>
            </a:r>
          </a:p>
          <a:p>
            <a:pPr lvl="1"/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Bublinky CO</a:t>
            </a:r>
            <a:r>
              <a:rPr lang="sk-SK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prestali unikať.</a:t>
            </a:r>
          </a:p>
          <a:p>
            <a:pPr lvl="1"/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Aké zmeny prebehli v banke s cukrom a droždím?</a:t>
            </a:r>
          </a:p>
          <a:p>
            <a:pPr lvl="1"/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Aký zápach má vzniknutý produkt?</a:t>
            </a:r>
          </a:p>
          <a:p>
            <a:pPr lvl="1"/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Čo ste pozorovali v kadičke?</a:t>
            </a:r>
          </a:p>
          <a:p>
            <a:pPr lvl="1"/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971600" y="3645024"/>
            <a:ext cx="6048672" cy="2448272"/>
            <a:chOff x="539552" y="4149080"/>
            <a:chExt cx="6048672" cy="2448272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18439" t="15251" r="15182" b="10676"/>
            <a:stretch>
              <a:fillRect/>
            </a:stretch>
          </p:blipFill>
          <p:spPr bwMode="auto">
            <a:xfrm>
              <a:off x="2771800" y="4149080"/>
              <a:ext cx="2592288" cy="244827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10" name="BlokTextu 9"/>
            <p:cNvSpPr txBox="1"/>
            <p:nvPr/>
          </p:nvSpPr>
          <p:spPr>
            <a:xfrm>
              <a:off x="539552" y="5157192"/>
              <a:ext cx="2376264" cy="646331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sk-SK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Roztok cukru s droždím</a:t>
              </a:r>
            </a:p>
          </p:txBody>
        </p:sp>
        <p:sp>
          <p:nvSpPr>
            <p:cNvPr id="11" name="BlokTextu 10"/>
            <p:cNvSpPr txBox="1"/>
            <p:nvPr/>
          </p:nvSpPr>
          <p:spPr>
            <a:xfrm>
              <a:off x="3707904" y="4869160"/>
              <a:ext cx="1008112" cy="50270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sk-SK" sz="16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Ca</a:t>
              </a:r>
              <a:r>
                <a:rPr lang="sk-SK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(OH)</a:t>
              </a:r>
              <a:r>
                <a:rPr lang="sk-SK" sz="1600" b="1" baseline="-25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</a:p>
          </p:txBody>
        </p:sp>
        <p:sp>
          <p:nvSpPr>
            <p:cNvPr id="8" name="BlokTextu 7"/>
            <p:cNvSpPr txBox="1"/>
            <p:nvPr/>
          </p:nvSpPr>
          <p:spPr>
            <a:xfrm>
              <a:off x="4932040" y="4797152"/>
              <a:ext cx="1656184" cy="36933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sk-SK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Bubliny </a:t>
              </a:r>
              <a:r>
                <a:rPr lang="sk-SK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</a:t>
              </a:r>
              <a:r>
                <a:rPr lang="sk-SK" b="1" baseline="-25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467600" cy="706090"/>
          </a:xfrm>
        </p:spPr>
        <p:txBody>
          <a:bodyPr/>
          <a:lstStyle/>
          <a:p>
            <a:pPr algn="ctr"/>
            <a:r>
              <a:rPr lang="sk-SK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Alkoholové kvasenie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251520" y="908720"/>
            <a:ext cx="8280920" cy="5565232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 to proces, pri ktorom vzniká </a:t>
            </a:r>
            <a:r>
              <a:rPr lang="sk-SK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cukru </a:t>
            </a:r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bez prístupu vzduchu </a:t>
            </a:r>
            <a:r>
              <a:rPr lang="sk-SK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etanol</a:t>
            </a:r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sk-SK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oxid uhličitý</a:t>
            </a:r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lnSpc>
                <a:spcPct val="120000"/>
              </a:lnSpc>
            </a:pPr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20000"/>
              </a:lnSpc>
            </a:pPr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20000"/>
              </a:lnSpc>
            </a:pPr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Kvasinky sa v roztoku cukru rozmnožujú (je pre nich zdroj energie).</a:t>
            </a:r>
          </a:p>
          <a:p>
            <a:pPr>
              <a:lnSpc>
                <a:spcPct val="120000"/>
              </a:lnSpc>
            </a:pPr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Kvasinky urýchľujú rozklad cukru.</a:t>
            </a:r>
          </a:p>
          <a:p>
            <a:pPr>
              <a:lnSpc>
                <a:spcPct val="120000"/>
              </a:lnSpc>
            </a:pPr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Vznik nerozpustného uhličitanu vápenatého ako dôkaz unikajúceho oxidu uhličitého:</a:t>
            </a:r>
          </a:p>
        </p:txBody>
      </p:sp>
      <p:sp>
        <p:nvSpPr>
          <p:cNvPr id="12" name="BlokTextu 11"/>
          <p:cNvSpPr txBox="1"/>
          <p:nvPr/>
        </p:nvSpPr>
        <p:spPr>
          <a:xfrm>
            <a:off x="1115616" y="2060848"/>
            <a:ext cx="6912768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cukor  </a:t>
            </a:r>
            <a:r>
              <a:rPr lang="sk-SK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→  etanol + oxid uhličitý</a:t>
            </a:r>
            <a:r>
              <a:rPr lang="sk-SK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13" name="BlokTextu 12"/>
          <p:cNvSpPr txBox="1"/>
          <p:nvPr/>
        </p:nvSpPr>
        <p:spPr>
          <a:xfrm>
            <a:off x="755576" y="5589240"/>
            <a:ext cx="6912768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3200" b="1" dirty="0" err="1"/>
              <a:t>Ca</a:t>
            </a:r>
            <a:r>
              <a:rPr lang="sk-SK" sz="3200" b="1" dirty="0"/>
              <a:t>(OH)</a:t>
            </a:r>
            <a:r>
              <a:rPr lang="sk-SK" sz="3200" b="1" baseline="-25000" dirty="0"/>
              <a:t>2</a:t>
            </a:r>
            <a:r>
              <a:rPr lang="sk-SK" sz="3200" b="1" dirty="0"/>
              <a:t> + </a:t>
            </a:r>
            <a:r>
              <a:rPr lang="sk-SK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</a:t>
            </a:r>
            <a:r>
              <a:rPr lang="sk-SK" sz="32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sk-SK" sz="3200" b="1" dirty="0"/>
              <a:t>  </a:t>
            </a:r>
            <a:r>
              <a:rPr lang="sk-SK" sz="3200" b="1" dirty="0">
                <a:cs typeface="Times New Roman"/>
              </a:rPr>
              <a:t>→  CaCO</a:t>
            </a:r>
            <a:r>
              <a:rPr lang="sk-SK" sz="3200" b="1" baseline="-25000" dirty="0">
                <a:cs typeface="Times New Roman"/>
              </a:rPr>
              <a:t>3</a:t>
            </a:r>
            <a:r>
              <a:rPr lang="sk-SK" sz="3200" b="1" dirty="0">
                <a:cs typeface="Times New Roman"/>
              </a:rPr>
              <a:t> +H</a:t>
            </a:r>
            <a:r>
              <a:rPr lang="sk-SK" sz="3200" b="1" baseline="-25000" dirty="0">
                <a:cs typeface="Times New Roman"/>
              </a:rPr>
              <a:t>2</a:t>
            </a:r>
            <a:r>
              <a:rPr lang="sk-SK" sz="3200" b="1" dirty="0">
                <a:cs typeface="Times New Roman"/>
              </a:rPr>
              <a:t>O </a:t>
            </a:r>
            <a:endParaRPr lang="sk-SK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/>
          </a:bodyPr>
          <a:lstStyle/>
          <a:p>
            <a:pPr algn="ctr"/>
            <a:r>
              <a:rPr lang="sk-SK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Metanol</a:t>
            </a:r>
            <a:r>
              <a:rPr lang="sk-SK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291264" cy="5493224"/>
          </a:xfrm>
        </p:spPr>
        <p:txBody>
          <a:bodyPr/>
          <a:lstStyle/>
          <a:p>
            <a:r>
              <a:rPr lang="sk-SK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 to najjednoduchší alkohol.</a:t>
            </a:r>
          </a:p>
          <a:p>
            <a:r>
              <a:rPr lang="sk-SK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 to bezfarebná horľavá kvapalina rozpustná vo vode.</a:t>
            </a:r>
          </a:p>
          <a:p>
            <a:r>
              <a:rPr lang="sk-SK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Teplota varu je 64,7°C.</a:t>
            </a:r>
          </a:p>
          <a:p>
            <a:r>
              <a:rPr lang="sk-SK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 jedovatý!!!</a:t>
            </a:r>
          </a:p>
          <a:p>
            <a:r>
              <a:rPr lang="sk-SK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– 10 ml spôsobuje oslepnutie, 20 – 50 ml je smrteľná dávka.</a:t>
            </a:r>
          </a:p>
          <a:p>
            <a:r>
              <a:rPr lang="sk-SK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Chuťou, vôňou aj vzhľadom je </a:t>
            </a:r>
            <a:r>
              <a:rPr lang="sk-SK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veľmi podobný </a:t>
            </a:r>
            <a:r>
              <a:rPr lang="sk-SK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etanolu a preto ich vieme len </a:t>
            </a:r>
            <a:r>
              <a:rPr lang="sk-SK" u="sng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veľmi ťažko rozlíšiť</a:t>
            </a:r>
            <a:r>
              <a:rPr lang="sk-SK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sk-SK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Používa sa ako rozpúšťadlo a na výrobu chemikálií.</a:t>
            </a:r>
          </a:p>
          <a:p>
            <a:endParaRPr lang="sk-SK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k-SK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BlokTextu 3">
            <a:hlinkClick r:id="rId2"/>
          </p:cNvPr>
          <p:cNvSpPr txBox="1"/>
          <p:nvPr/>
        </p:nvSpPr>
        <p:spPr>
          <a:xfrm>
            <a:off x="2123728" y="5157192"/>
            <a:ext cx="4824536" cy="40011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Rozlíšenia </a:t>
            </a:r>
            <a:r>
              <a:rPr lang="sk-SK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metanolu</a:t>
            </a:r>
            <a:r>
              <a:rPr lang="sk-SK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etanolu - video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1BA7D4-90FC-41E5-9EFD-7CB0ABE67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Glycerol</a:t>
            </a:r>
            <a:r>
              <a:rPr lang="sk-SK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[propán-1,2,3-triol]</a:t>
            </a:r>
            <a:endParaRPr lang="sk-SK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E1E2B0D-4440-4CF4-A5F9-D3E1D9219C8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Bezfarebná olejovitá kvapalina sladkej chuti</a:t>
            </a:r>
          </a:p>
          <a:p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Dobra rozpustná vo vode</a:t>
            </a:r>
          </a:p>
          <a:p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Nie je jedovatá</a:t>
            </a:r>
          </a:p>
          <a:p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Použitie: v kozmetických prípravkoch, zubných pastách, na výrobu </a:t>
            </a:r>
            <a:r>
              <a:rPr lang="sk-SK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nitroglycerolu</a:t>
            </a:r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4" descr="http://upload.wikimedia.org/wikipedia/commons/c/c7/Glycerol-3D-balls.png">
            <a:extLst>
              <a:ext uri="{FF2B5EF4-FFF2-40B4-BE49-F238E27FC236}">
                <a16:creationId xmlns:a16="http://schemas.microsoft.com/office/drawing/2014/main" id="{FB387AAD-E02E-44DD-8C48-88DD112E07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2165" y="4485600"/>
            <a:ext cx="3678227" cy="2039744"/>
          </a:xfrm>
          <a:prstGeom prst="rect">
            <a:avLst/>
          </a:prstGeom>
          <a:noFill/>
        </p:spPr>
      </p:pic>
      <p:pic>
        <p:nvPicPr>
          <p:cNvPr id="7" name="Picture 2" descr="http://www.monashscientific.com.au/GlycerolMolecule.jpg">
            <a:extLst>
              <a:ext uri="{FF2B5EF4-FFF2-40B4-BE49-F238E27FC236}">
                <a16:creationId xmlns:a16="http://schemas.microsoft.com/office/drawing/2014/main" id="{1BC40D20-0981-456E-BF94-716BC59EDC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b="21659"/>
          <a:stretch>
            <a:fillRect/>
          </a:stretch>
        </p:blipFill>
        <p:spPr bwMode="auto">
          <a:xfrm>
            <a:off x="611560" y="4293096"/>
            <a:ext cx="3962400" cy="23042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263672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AD0216-A286-4923-85BE-ACD085EAC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Karbonylové</a:t>
            </a:r>
            <a:r>
              <a:rPr lang="sk-SK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zlúčeniny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FC03C34-2EB4-4DE9-9222-C010C00D2C7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Delia sa na :</a:t>
            </a:r>
          </a:p>
          <a:p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Aldehydy                           Ketóny</a:t>
            </a:r>
          </a:p>
          <a:p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</a:t>
            </a:r>
          </a:p>
        </p:txBody>
      </p:sp>
      <p:pic>
        <p:nvPicPr>
          <p:cNvPr id="4" name="Picture 4" descr="http://www.chemieseite.de/organisch/img/aldehyd-keton.png">
            <a:extLst>
              <a:ext uri="{FF2B5EF4-FFF2-40B4-BE49-F238E27FC236}">
                <a16:creationId xmlns:a16="http://schemas.microsoft.com/office/drawing/2014/main" id="{5490AC20-BA32-40F1-8C64-0A66B29B8C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r="51724" b="28790"/>
          <a:stretch>
            <a:fillRect/>
          </a:stretch>
        </p:blipFill>
        <p:spPr bwMode="auto">
          <a:xfrm>
            <a:off x="447261" y="3284984"/>
            <a:ext cx="2237760" cy="223224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6" descr="http://www.chemieseite.de/organisch/img/aldehyd-keton.png">
            <a:extLst>
              <a:ext uri="{FF2B5EF4-FFF2-40B4-BE49-F238E27FC236}">
                <a16:creationId xmlns:a16="http://schemas.microsoft.com/office/drawing/2014/main" id="{4EDFF204-7C90-42BB-A7C4-67E56127D8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l="53824" r="-309" b="28892"/>
          <a:stretch>
            <a:fillRect/>
          </a:stretch>
        </p:blipFill>
        <p:spPr bwMode="auto">
          <a:xfrm>
            <a:off x="4188786" y="3140968"/>
            <a:ext cx="2232248" cy="223224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019600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467600" cy="562074"/>
          </a:xfrm>
        </p:spPr>
        <p:txBody>
          <a:bodyPr/>
          <a:lstStyle/>
          <a:p>
            <a:pPr algn="ctr"/>
            <a:r>
              <a:rPr lang="sk-SK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acetón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251520" y="764704"/>
            <a:ext cx="8424936" cy="5904656"/>
          </a:xfrm>
        </p:spPr>
        <p:txBody>
          <a:bodyPr/>
          <a:lstStyle/>
          <a:p>
            <a:r>
              <a:rPr lang="sk-SK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 to kyslíkatý derivát.</a:t>
            </a:r>
          </a:p>
          <a:p>
            <a:r>
              <a:rPr lang="sk-SK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Patrí medzi </a:t>
            </a:r>
            <a:r>
              <a:rPr lang="sk-SK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karbonylové</a:t>
            </a:r>
            <a:r>
              <a:rPr lang="sk-SK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zlúčeniny </a:t>
            </a:r>
            <a:r>
              <a:rPr lang="sk-SK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(konkrétne ketóny)</a:t>
            </a:r>
            <a:r>
              <a:rPr lang="sk-SK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sk-SK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 to bezfarebná horľavá kvapalina s charakteristickým zápachom.</a:t>
            </a:r>
          </a:p>
          <a:p>
            <a:r>
              <a:rPr lang="sk-SK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 toxický, pôsobí narkoticky, vysušuje pokožku.</a:t>
            </a:r>
          </a:p>
          <a:p>
            <a:r>
              <a:rPr lang="sk-SK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Používa sa ako riedidlo, rozpúšťadlo, na výrobu farieb, lakov.</a:t>
            </a:r>
          </a:p>
          <a:p>
            <a:r>
              <a:rPr lang="sk-SK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Tvorí sa aj v ľudskom tele, vo väčšom množstve pri dehydratácii organizmu, u diabetikov, jeho prítomnosť sa dá dokázať v moči.</a:t>
            </a:r>
          </a:p>
        </p:txBody>
      </p:sp>
      <p:pic>
        <p:nvPicPr>
          <p:cNvPr id="2052" name="Picture 4" descr="Súvisiaci obrázo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941168"/>
            <a:ext cx="2653432" cy="16561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4" name="Picture 6" descr="Výsledok vyhľadávania obrázkov pre dopyt acetó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4653136"/>
            <a:ext cx="2095500" cy="1828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BlokTextu 6"/>
          <p:cNvSpPr txBox="1"/>
          <p:nvPr/>
        </p:nvSpPr>
        <p:spPr>
          <a:xfrm>
            <a:off x="6300192" y="6165304"/>
            <a:ext cx="1800200" cy="400110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000" b="1" dirty="0"/>
              <a:t>CH</a:t>
            </a:r>
            <a:r>
              <a:rPr lang="sk-SK" sz="2000" b="1" baseline="-25000" dirty="0"/>
              <a:t>3</a:t>
            </a:r>
            <a:r>
              <a:rPr lang="sk-SK" sz="2000" b="1" dirty="0"/>
              <a:t>COCH</a:t>
            </a:r>
            <a:r>
              <a:rPr lang="sk-SK" sz="2000" b="1" baseline="-25000" dirty="0"/>
              <a:t>3</a:t>
            </a:r>
            <a:endParaRPr lang="sk-SK" sz="2000" b="1" dirty="0"/>
          </a:p>
        </p:txBody>
      </p:sp>
      <p:pic>
        <p:nvPicPr>
          <p:cNvPr id="2056" name="Picture 8" descr="Výsledok vyhľadávania obrázkov pre dopyt acetón"/>
          <p:cNvPicPr>
            <a:picLocks noChangeAspect="1" noChangeArrowheads="1"/>
          </p:cNvPicPr>
          <p:nvPr/>
        </p:nvPicPr>
        <p:blipFill>
          <a:blip r:embed="rId4" cstate="print"/>
          <a:srcRect l="17145" r="17134"/>
          <a:stretch>
            <a:fillRect/>
          </a:stretch>
        </p:blipFill>
        <p:spPr bwMode="auto">
          <a:xfrm>
            <a:off x="6804248" y="4653136"/>
            <a:ext cx="864096" cy="13147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89C251-93C1-43D0-9D12-A76DD91E5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formaldehyd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CAFBDB3-4956-46D0-BA7C-0D824E0A69C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Najjednoduchší aldehyd</a:t>
            </a:r>
          </a:p>
          <a:p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Bezfarebný toxický plyn </a:t>
            </a:r>
          </a:p>
          <a:p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Používa sa pri výrobe nábytku, plastov</a:t>
            </a:r>
          </a:p>
          <a:p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Formalín – 40% roztok formaldehydu – na prípravu biologických preparátov</a:t>
            </a:r>
          </a:p>
          <a:p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</a:t>
            </a:r>
          </a:p>
        </p:txBody>
      </p:sp>
      <p:pic>
        <p:nvPicPr>
          <p:cNvPr id="4" name="Picture 2" descr="Súbor:Formaldehyde-2D.svg">
            <a:extLst>
              <a:ext uri="{FF2B5EF4-FFF2-40B4-BE49-F238E27FC236}">
                <a16:creationId xmlns:a16="http://schemas.microsoft.com/office/drawing/2014/main" id="{DC610713-2E82-4E6F-A732-D15DF02D35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861048"/>
            <a:ext cx="1944216" cy="1836886"/>
          </a:xfrm>
          <a:prstGeom prst="rect">
            <a:avLst/>
          </a:prstGeom>
          <a:noFill/>
        </p:spPr>
      </p:pic>
      <p:pic>
        <p:nvPicPr>
          <p:cNvPr id="5" name="Picture 4" descr="http://www.fluxomat.de/assets/images/FormaldehydStruktur.jpg">
            <a:extLst>
              <a:ext uri="{FF2B5EF4-FFF2-40B4-BE49-F238E27FC236}">
                <a16:creationId xmlns:a16="http://schemas.microsoft.com/office/drawing/2014/main" id="{14B5D2FB-1AAF-41D0-AE03-D5872D409A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t="40319"/>
          <a:stretch>
            <a:fillRect/>
          </a:stretch>
        </p:blipFill>
        <p:spPr bwMode="auto">
          <a:xfrm rot="5400000">
            <a:off x="4465044" y="3751980"/>
            <a:ext cx="2362597" cy="22927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051976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9C7405-61C6-40ED-BA0C-82792C0EF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Karboxylové kyseliny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1980FE5-6BD0-428F-ACFF-14327E075F9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Charakteristická skupina = karboxylová skupina</a:t>
            </a:r>
          </a:p>
          <a:p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Sú to veľmi rozšírené</a:t>
            </a:r>
            <a:b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látky – ocot, v ovocí,</a:t>
            </a:r>
            <a:b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starom masle, </a:t>
            </a:r>
            <a:b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tukoch, v mydlách, </a:t>
            </a:r>
            <a:b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olejoch.</a:t>
            </a:r>
          </a:p>
          <a:p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http://www.oskole.sk/userfiles/image/Zofia/august%20-%202012/ch%C3%A9mia/Karboxlov%C3%A9%20kyseliny%20I,%202_%20ro%C4%8Dn%C3%ADk,%20S%C5%A0_html_3692080.png">
            <a:extLst>
              <a:ext uri="{FF2B5EF4-FFF2-40B4-BE49-F238E27FC236}">
                <a16:creationId xmlns:a16="http://schemas.microsoft.com/office/drawing/2014/main" id="{9BE7A518-4BC5-448E-8E60-6AE70C5321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72594" y="2420888"/>
            <a:ext cx="3903862" cy="22322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645932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6A89DF-2B84-4193-943F-0F3318EBC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Výskyt kyselín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DD4A1D7-9DB6-4E79-BCAA-BA3829E39F3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Ovocie – kyselina citrónová, kyselina askorbová</a:t>
            </a:r>
          </a:p>
          <a:p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Maslo – kyselina maslová</a:t>
            </a:r>
          </a:p>
          <a:p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Mlieko – kyselina mliečna</a:t>
            </a:r>
          </a:p>
          <a:p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Tuky – kyselina palmitová, kyselina </a:t>
            </a:r>
            <a:r>
              <a:rPr lang="sk-SK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stearová</a:t>
            </a:r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Oleje – kyselina olejová</a:t>
            </a:r>
          </a:p>
          <a:p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Mydlá – soli kyseliny palmitovej a </a:t>
            </a:r>
            <a:r>
              <a:rPr lang="sk-SK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stearovej</a:t>
            </a:r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653350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45F92D-9E6A-4588-B3F4-59630F8C3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Kyselina metánová HCOOH</a:t>
            </a:r>
            <a:endParaRPr lang="sk-SK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021BB55-D8E4-4003-8758-CB696177DBD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Triviálny názov: kyselina mravčia</a:t>
            </a:r>
          </a:p>
          <a:p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Bezfarebná kvapalina s ostrým zápachom</a:t>
            </a:r>
          </a:p>
          <a:p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Dobre rozpustná vo vode, leptá – pľuzgieriky</a:t>
            </a:r>
          </a:p>
          <a:p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Súčasť mravčieho jedu</a:t>
            </a:r>
          </a:p>
          <a:p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Používa sa odstraňovanie </a:t>
            </a:r>
            <a:b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vodného kameňa, </a:t>
            </a:r>
            <a:b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konzervovanie, </a:t>
            </a:r>
            <a:b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 spracovaní koží  </a:t>
            </a:r>
          </a:p>
          <a:p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http://upload.wikimedia.org/wikipedia/commons/thumb/e/e7/Formic-acid.png/220px-Formic-acid.png">
            <a:extLst>
              <a:ext uri="{FF2B5EF4-FFF2-40B4-BE49-F238E27FC236}">
                <a16:creationId xmlns:a16="http://schemas.microsoft.com/office/drawing/2014/main" id="{D62B628C-EAEC-41AC-9F3B-7DFFD92A0C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3573016"/>
            <a:ext cx="3456384" cy="29523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48681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sk-SK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Kyslíkaté deriváty</a:t>
            </a:r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715200" cy="5349208"/>
          </a:xfrm>
        </p:spPr>
        <p:txBody>
          <a:bodyPr>
            <a:normAutofit/>
          </a:bodyPr>
          <a:lstStyle/>
          <a:p>
            <a:r>
              <a:rPr lang="sk-SK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Sú to chemické zlúčeniny.</a:t>
            </a:r>
          </a:p>
          <a:p>
            <a:r>
              <a:rPr lang="sk-SK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Sú odvodené od uhľovodíkov.</a:t>
            </a:r>
          </a:p>
          <a:p>
            <a:r>
              <a:rPr lang="sk-SK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Sú </a:t>
            </a:r>
            <a:r>
              <a:rPr lang="sk-SK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najpočetnejšou</a:t>
            </a:r>
            <a:r>
              <a:rPr lang="sk-SK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skupinou derivátov uhľovodíkov.</a:t>
            </a:r>
          </a:p>
          <a:p>
            <a:r>
              <a:rPr lang="sk-SK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ich charakteristickej skupine sa nachádza </a:t>
            </a:r>
            <a:r>
              <a:rPr lang="sk-SK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atóm kyslíka .</a:t>
            </a:r>
          </a:p>
          <a:p>
            <a:endParaRPr lang="sk-SK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Picture 2" descr="Výsledok vyhľadávania obrázkov pre dopyt meth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9483075">
            <a:off x="1832048" y="3425351"/>
            <a:ext cx="1887736" cy="18877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BlokTextu 12"/>
          <p:cNvSpPr txBox="1"/>
          <p:nvPr/>
        </p:nvSpPr>
        <p:spPr>
          <a:xfrm>
            <a:off x="1259632" y="5661248"/>
            <a:ext cx="2376264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b="1" dirty="0"/>
              <a:t>uhľovodík</a:t>
            </a:r>
          </a:p>
        </p:txBody>
      </p:sp>
      <p:sp>
        <p:nvSpPr>
          <p:cNvPr id="14" name="BlokTextu 13"/>
          <p:cNvSpPr txBox="1"/>
          <p:nvPr/>
        </p:nvSpPr>
        <p:spPr>
          <a:xfrm>
            <a:off x="4932040" y="5661248"/>
            <a:ext cx="2592288" cy="3693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>
            <a:outerShdw blurRad="50800" dist="20000" dir="5400000" rotWithShape="0">
              <a:srgbClr val="000000">
                <a:alpha val="42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b="1" dirty="0">
                <a:solidFill>
                  <a:schemeClr val="tx1"/>
                </a:solidFill>
              </a:rPr>
              <a:t>kyslíkatý derivát</a:t>
            </a:r>
          </a:p>
        </p:txBody>
      </p:sp>
      <p:pic>
        <p:nvPicPr>
          <p:cNvPr id="5122" name="Picture 2" descr="Výsledok vyhľadávania obrázkov pre dopyt metan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3573016"/>
            <a:ext cx="1979712" cy="15986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13" grpId="0" animBg="1"/>
      <p:bldP spid="1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7467600" cy="562074"/>
          </a:xfrm>
        </p:spPr>
        <p:txBody>
          <a:bodyPr/>
          <a:lstStyle/>
          <a:p>
            <a:pPr algn="ctr"/>
            <a:r>
              <a:rPr lang="sk-SK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Kyselina octová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251520" y="692696"/>
            <a:ext cx="8424936" cy="4176464"/>
          </a:xfrm>
        </p:spPr>
        <p:txBody>
          <a:bodyPr>
            <a:normAutofit fontScale="92500" lnSpcReduction="10000"/>
          </a:bodyPr>
          <a:lstStyle/>
          <a:p>
            <a:r>
              <a:rPr lang="sk-SK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Jej systematický názov je </a:t>
            </a:r>
            <a:r>
              <a:rPr lang="sk-SK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kyselina etánová.</a:t>
            </a:r>
          </a:p>
          <a:p>
            <a:r>
              <a:rPr lang="sk-SK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 to kyslíkatý derivát.</a:t>
            </a:r>
          </a:p>
          <a:p>
            <a:r>
              <a:rPr lang="sk-SK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Patrí medzi </a:t>
            </a:r>
            <a:r>
              <a:rPr lang="sk-SK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karboxylové kyseliny</a:t>
            </a:r>
            <a:r>
              <a:rPr lang="sk-SK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sk-SK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 to bezfarebná kvapalina s ostrým zápachom.</a:t>
            </a:r>
          </a:p>
          <a:p>
            <a:r>
              <a:rPr lang="sk-SK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Patrí medzi žieraviny, je horľavá.</a:t>
            </a:r>
          </a:p>
          <a:p>
            <a:r>
              <a:rPr lang="sk-SK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Používa sa ako rozpúšťadlo, surovina na výrobu plastov, pri spracovaní kože.</a:t>
            </a:r>
          </a:p>
          <a:p>
            <a:r>
              <a:rPr lang="sk-SK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Vyrába sa kvasením.</a:t>
            </a:r>
          </a:p>
          <a:p>
            <a:r>
              <a:rPr lang="sk-SK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Zriedenú ju používame ako </a:t>
            </a:r>
            <a:r>
              <a:rPr lang="sk-SK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ocot</a:t>
            </a:r>
            <a:r>
              <a:rPr lang="sk-SK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(8%).</a:t>
            </a:r>
          </a:p>
          <a:p>
            <a:r>
              <a:rPr lang="sk-SK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Použitie octu: dochucovanie jedál, konzervovanie potravín, odstraňovanie vodného kameňa.</a:t>
            </a:r>
          </a:p>
          <a:p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6626" name="Picture 2" descr="Výsledok vyhľadávania obrázkov pre dopyt kyselina octová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869160"/>
            <a:ext cx="2690217" cy="1800000"/>
          </a:xfrm>
          <a:prstGeom prst="rect">
            <a:avLst/>
          </a:prstGeom>
          <a:noFill/>
        </p:spPr>
      </p:pic>
      <p:pic>
        <p:nvPicPr>
          <p:cNvPr id="26628" name="Picture 4" descr="Výsledok vyhľadávania obrázkov pre dopyt kyselina octová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4869160"/>
            <a:ext cx="2088232" cy="1774998"/>
          </a:xfrm>
          <a:prstGeom prst="rect">
            <a:avLst/>
          </a:prstGeom>
          <a:noFill/>
        </p:spPr>
      </p:pic>
      <p:sp>
        <p:nvSpPr>
          <p:cNvPr id="6" name="BlokTextu 5"/>
          <p:cNvSpPr txBox="1"/>
          <p:nvPr/>
        </p:nvSpPr>
        <p:spPr>
          <a:xfrm>
            <a:off x="6012160" y="5517232"/>
            <a:ext cx="1800200" cy="400110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</a:t>
            </a:r>
            <a:r>
              <a:rPr lang="sk-SK" sz="20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sk-SK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467600" cy="648072"/>
          </a:xfrm>
        </p:spPr>
        <p:txBody>
          <a:bodyPr/>
          <a:lstStyle/>
          <a:p>
            <a:pPr algn="ctr"/>
            <a:r>
              <a:rPr lang="sk-SK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Karboxylové kyseliny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251520" y="980728"/>
            <a:ext cx="8064896" cy="587727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sk-SK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Sú to veľmi rozšírené látky.</a:t>
            </a:r>
          </a:p>
          <a:p>
            <a:pPr>
              <a:lnSpc>
                <a:spcPct val="120000"/>
              </a:lnSpc>
            </a:pPr>
            <a:r>
              <a:rPr lang="sk-SK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Patrí sem: </a:t>
            </a:r>
          </a:p>
          <a:p>
            <a:pPr lvl="1">
              <a:lnSpc>
                <a:spcPct val="120000"/>
              </a:lnSpc>
            </a:pPr>
            <a:r>
              <a:rPr lang="sk-SK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Kyselina octová</a:t>
            </a:r>
          </a:p>
          <a:p>
            <a:pPr lvl="1">
              <a:lnSpc>
                <a:spcPct val="120000"/>
              </a:lnSpc>
            </a:pPr>
            <a:r>
              <a:rPr lang="sk-SK" sz="24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Kyselina citrónová</a:t>
            </a:r>
          </a:p>
          <a:p>
            <a:pPr lvl="1">
              <a:lnSpc>
                <a:spcPct val="120000"/>
              </a:lnSpc>
            </a:pPr>
            <a:r>
              <a:rPr lang="sk-SK" sz="24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Kyselina askorbová</a:t>
            </a:r>
          </a:p>
          <a:p>
            <a:pPr lvl="1">
              <a:lnSpc>
                <a:spcPct val="120000"/>
              </a:lnSpc>
            </a:pPr>
            <a:r>
              <a:rPr lang="sk-SK" sz="24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Kyselina maslová</a:t>
            </a:r>
          </a:p>
          <a:p>
            <a:pPr lvl="1">
              <a:lnSpc>
                <a:spcPct val="120000"/>
              </a:lnSpc>
            </a:pPr>
            <a:r>
              <a:rPr lang="sk-SK" sz="24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Kyselina mliečna</a:t>
            </a:r>
          </a:p>
          <a:p>
            <a:pPr lvl="1">
              <a:lnSpc>
                <a:spcPct val="120000"/>
              </a:lnSpc>
            </a:pPr>
            <a:r>
              <a:rPr lang="sk-SK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Mastné kyseliny </a:t>
            </a:r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(väčší počet atómov uhlíka) :</a:t>
            </a:r>
          </a:p>
          <a:p>
            <a:pPr lvl="2">
              <a:lnSpc>
                <a:spcPct val="120000"/>
              </a:lnSpc>
            </a:pPr>
            <a:r>
              <a:rPr lang="sk-SK" sz="24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Kyselina palmitová</a:t>
            </a:r>
          </a:p>
          <a:p>
            <a:pPr lvl="2">
              <a:lnSpc>
                <a:spcPct val="120000"/>
              </a:lnSpc>
            </a:pPr>
            <a:r>
              <a:rPr lang="sk-SK" sz="24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Kyselina </a:t>
            </a:r>
            <a:r>
              <a:rPr lang="sk-SK" sz="2400" dirty="0" err="1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stearová</a:t>
            </a:r>
            <a:endParaRPr lang="sk-SK" sz="24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>
              <a:lnSpc>
                <a:spcPct val="120000"/>
              </a:lnSpc>
            </a:pPr>
            <a:r>
              <a:rPr lang="sk-SK" sz="24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Kyselina olejová</a:t>
            </a:r>
          </a:p>
        </p:txBody>
      </p:sp>
      <p:pic>
        <p:nvPicPr>
          <p:cNvPr id="27650" name="Picture 2" descr="Výsledok vyhľadávania obrázkov pre dopyt kyselina maslová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3284984"/>
            <a:ext cx="2387634" cy="1008112"/>
          </a:xfrm>
          <a:prstGeom prst="rect">
            <a:avLst/>
          </a:prstGeom>
          <a:noFill/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5013176"/>
            <a:ext cx="3819525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4005064"/>
            <a:ext cx="7467600" cy="792088"/>
          </a:xfrm>
        </p:spPr>
        <p:txBody>
          <a:bodyPr/>
          <a:lstStyle/>
          <a:p>
            <a:pPr algn="ctr"/>
            <a:r>
              <a:rPr lang="sk-SK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Ďakujem za pozornosť!</a:t>
            </a:r>
          </a:p>
        </p:txBody>
      </p:sp>
      <p:sp>
        <p:nvSpPr>
          <p:cNvPr id="4" name="BlokTextu 3"/>
          <p:cNvSpPr txBox="1"/>
          <p:nvPr/>
        </p:nvSpPr>
        <p:spPr>
          <a:xfrm>
            <a:off x="539552" y="5445224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chemeClr val="accent6">
                    <a:lumMod val="50000"/>
                  </a:schemeClr>
                </a:solidFill>
              </a:rPr>
              <a:t>Zdroj obrázkov: internet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pPr algn="ctr"/>
            <a:r>
              <a:rPr lang="sk-SK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Kyslíkaté deriváty</a:t>
            </a:r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179512" y="1052736"/>
            <a:ext cx="8712968" cy="5472608"/>
          </a:xfrm>
        </p:spPr>
        <p:txBody>
          <a:bodyPr/>
          <a:lstStyle/>
          <a:p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Najvýznamnejšie skupiny kyslíkatých derivátov sú:</a:t>
            </a:r>
            <a:endParaRPr lang="sk-SK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150000"/>
              </a:lnSpc>
            </a:pPr>
            <a:r>
              <a:rPr lang="sk-SK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Alkoholy</a:t>
            </a:r>
          </a:p>
          <a:p>
            <a:pPr lvl="1">
              <a:lnSpc>
                <a:spcPct val="150000"/>
              </a:lnSpc>
            </a:pPr>
            <a:endParaRPr lang="sk-SK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150000"/>
              </a:lnSpc>
            </a:pPr>
            <a:endParaRPr lang="sk-SK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150000"/>
              </a:lnSpc>
            </a:pPr>
            <a:r>
              <a:rPr lang="sk-SK" b="1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Karbonylové</a:t>
            </a:r>
            <a:r>
              <a:rPr lang="sk-SK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zlúčeniny</a:t>
            </a:r>
          </a:p>
          <a:p>
            <a:pPr lvl="1">
              <a:lnSpc>
                <a:spcPct val="150000"/>
              </a:lnSpc>
            </a:pPr>
            <a:endParaRPr lang="sk-SK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150000"/>
              </a:lnSpc>
            </a:pPr>
            <a:endParaRPr lang="sk-SK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150000"/>
              </a:lnSpc>
            </a:pPr>
            <a:r>
              <a:rPr lang="sk-SK" b="1" dirty="0">
                <a:solidFill>
                  <a:srgbClr val="B97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Karboxylové kyseliny</a:t>
            </a:r>
          </a:p>
          <a:p>
            <a:pPr lvl="1">
              <a:lnSpc>
                <a:spcPct val="150000"/>
              </a:lnSpc>
              <a:buNone/>
            </a:pPr>
            <a:endParaRPr lang="sk-SK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Pruhovaná šípka vpravo 7"/>
          <p:cNvSpPr/>
          <p:nvPr/>
        </p:nvSpPr>
        <p:spPr>
          <a:xfrm flipH="1">
            <a:off x="2483768" y="2276872"/>
            <a:ext cx="3672408" cy="648072"/>
          </a:xfrm>
          <a:prstGeom prst="striped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err="1">
                <a:solidFill>
                  <a:schemeClr val="tx1"/>
                </a:solidFill>
              </a:rPr>
              <a:t>hydroxylová</a:t>
            </a:r>
            <a:r>
              <a:rPr lang="sk-SK" b="1" dirty="0">
                <a:solidFill>
                  <a:schemeClr val="tx1"/>
                </a:solidFill>
              </a:rPr>
              <a:t> skupina</a:t>
            </a:r>
            <a:endParaRPr lang="sk-SK" b="1" dirty="0"/>
          </a:p>
        </p:txBody>
      </p:sp>
      <p:pic>
        <p:nvPicPr>
          <p:cNvPr id="4100" name="Picture 4" descr="Súvisiaci obrázok"/>
          <p:cNvPicPr>
            <a:picLocks noChangeAspect="1" noChangeArrowheads="1"/>
          </p:cNvPicPr>
          <p:nvPr/>
        </p:nvPicPr>
        <p:blipFill>
          <a:blip r:embed="rId2" cstate="print"/>
          <a:srcRect l="13730" t="19722" r="10671" b="17827"/>
          <a:stretch>
            <a:fillRect/>
          </a:stretch>
        </p:blipFill>
        <p:spPr bwMode="auto">
          <a:xfrm>
            <a:off x="827584" y="1988840"/>
            <a:ext cx="1584176" cy="13086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Zaoblený obdĺžnik 5"/>
          <p:cNvSpPr/>
          <p:nvPr/>
        </p:nvSpPr>
        <p:spPr>
          <a:xfrm>
            <a:off x="1691680" y="2132856"/>
            <a:ext cx="720080" cy="936104"/>
          </a:xfrm>
          <a:prstGeom prst="roundRect">
            <a:avLst/>
          </a:prstGeom>
          <a:solidFill>
            <a:srgbClr val="FF0000">
              <a:alpha val="56000"/>
            </a:srgb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4102" name="Picture 6" descr="Súvisiaci obrázo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717032"/>
            <a:ext cx="1845866" cy="1152128"/>
          </a:xfrm>
          <a:prstGeom prst="rect">
            <a:avLst/>
          </a:prstGeom>
          <a:noFill/>
        </p:spPr>
      </p:pic>
      <p:sp>
        <p:nvSpPr>
          <p:cNvPr id="12" name="Zaoblený obdĺžnik 11"/>
          <p:cNvSpPr/>
          <p:nvPr/>
        </p:nvSpPr>
        <p:spPr>
          <a:xfrm>
            <a:off x="1187624" y="3717032"/>
            <a:ext cx="576064" cy="864096"/>
          </a:xfrm>
          <a:prstGeom prst="roundRect">
            <a:avLst/>
          </a:prstGeom>
          <a:solidFill>
            <a:schemeClr val="accent2">
              <a:lumMod val="60000"/>
              <a:lumOff val="40000"/>
              <a:alpha val="44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Pruhovaná šípka vpravo 12"/>
          <p:cNvSpPr/>
          <p:nvPr/>
        </p:nvSpPr>
        <p:spPr>
          <a:xfrm flipH="1">
            <a:off x="2123728" y="3861048"/>
            <a:ext cx="3672408" cy="648072"/>
          </a:xfrm>
          <a:prstGeom prst="striped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err="1">
                <a:solidFill>
                  <a:schemeClr val="tx1"/>
                </a:solidFill>
              </a:rPr>
              <a:t>karbonylová</a:t>
            </a:r>
            <a:r>
              <a:rPr lang="sk-SK" b="1" dirty="0">
                <a:solidFill>
                  <a:schemeClr val="tx1"/>
                </a:solidFill>
              </a:rPr>
              <a:t> skupina</a:t>
            </a:r>
            <a:endParaRPr lang="sk-SK" b="1" dirty="0"/>
          </a:p>
        </p:txBody>
      </p:sp>
      <p:pic>
        <p:nvPicPr>
          <p:cNvPr id="4104" name="Picture 8" descr="Výsledok vyhľadávania obrázkov pre dopyt kyselina metánová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5301208"/>
            <a:ext cx="1519616" cy="1224136"/>
          </a:xfrm>
          <a:prstGeom prst="rect">
            <a:avLst/>
          </a:prstGeom>
          <a:noFill/>
        </p:spPr>
      </p:pic>
      <p:sp>
        <p:nvSpPr>
          <p:cNvPr id="15" name="Zaoblený obdĺžnik 14"/>
          <p:cNvSpPr/>
          <p:nvPr/>
        </p:nvSpPr>
        <p:spPr>
          <a:xfrm>
            <a:off x="1403648" y="5301208"/>
            <a:ext cx="1152128" cy="1152128"/>
          </a:xfrm>
          <a:prstGeom prst="roundRect">
            <a:avLst/>
          </a:prstGeom>
          <a:solidFill>
            <a:srgbClr val="B974F2">
              <a:alpha val="43922"/>
            </a:srgb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4" name="Pruhovaná šípka vpravo 13"/>
          <p:cNvSpPr/>
          <p:nvPr/>
        </p:nvSpPr>
        <p:spPr>
          <a:xfrm flipH="1">
            <a:off x="2699792" y="5589240"/>
            <a:ext cx="3672408" cy="648072"/>
          </a:xfrm>
          <a:prstGeom prst="stripedRightArrow">
            <a:avLst/>
          </a:prstGeom>
          <a:solidFill>
            <a:srgbClr val="B974F2"/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>
                <a:solidFill>
                  <a:schemeClr val="tx1"/>
                </a:solidFill>
              </a:rPr>
              <a:t>karboxylová skupina</a:t>
            </a:r>
            <a:endParaRPr lang="sk-SK" b="1" dirty="0"/>
          </a:p>
        </p:txBody>
      </p:sp>
      <p:sp>
        <p:nvSpPr>
          <p:cNvPr id="16" name="BlokTextu 15"/>
          <p:cNvSpPr txBox="1"/>
          <p:nvPr/>
        </p:nvSpPr>
        <p:spPr>
          <a:xfrm>
            <a:off x="6444208" y="2420888"/>
            <a:ext cx="1152128" cy="3693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k-SK" b="1" dirty="0"/>
              <a:t>― </a:t>
            </a:r>
            <a:r>
              <a:rPr lang="sk-SK" b="1" dirty="0">
                <a:latin typeface="Arial" pitchFamily="34" charset="0"/>
                <a:cs typeface="Arial" pitchFamily="34" charset="0"/>
              </a:rPr>
              <a:t>OH</a:t>
            </a:r>
            <a:r>
              <a:rPr lang="sk-SK" b="1" dirty="0"/>
              <a:t>  </a:t>
            </a:r>
          </a:p>
        </p:txBody>
      </p:sp>
      <p:grpSp>
        <p:nvGrpSpPr>
          <p:cNvPr id="34" name="Skupina 33"/>
          <p:cNvGrpSpPr/>
          <p:nvPr/>
        </p:nvGrpSpPr>
        <p:grpSpPr>
          <a:xfrm>
            <a:off x="6516216" y="3717032"/>
            <a:ext cx="1224136" cy="923330"/>
            <a:chOff x="6588224" y="3290501"/>
            <a:chExt cx="1224136" cy="923330"/>
          </a:xfrm>
        </p:grpSpPr>
        <p:sp>
          <p:nvSpPr>
            <p:cNvPr id="17" name="BlokTextu 16"/>
            <p:cNvSpPr txBox="1"/>
            <p:nvPr/>
          </p:nvSpPr>
          <p:spPr>
            <a:xfrm>
              <a:off x="6588224" y="3290501"/>
              <a:ext cx="1224136" cy="92333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sk-SK" b="1" dirty="0"/>
                <a:t> </a:t>
              </a:r>
            </a:p>
            <a:p>
              <a:r>
                <a:rPr lang="sk-SK" b="1" dirty="0"/>
                <a:t>     </a:t>
              </a:r>
              <a:r>
                <a:rPr lang="sk-SK" b="1" dirty="0">
                  <a:latin typeface="Arial" pitchFamily="34" charset="0"/>
                  <a:cs typeface="Arial" pitchFamily="34" charset="0"/>
                </a:rPr>
                <a:t>C     O</a:t>
              </a:r>
            </a:p>
            <a:p>
              <a:pPr algn="ctr"/>
              <a:r>
                <a:rPr lang="sk-SK" b="1" dirty="0"/>
                <a:t>  </a:t>
              </a:r>
            </a:p>
          </p:txBody>
        </p:sp>
        <p:cxnSp>
          <p:nvCxnSpPr>
            <p:cNvPr id="19" name="Rovná spojnica 18"/>
            <p:cNvCxnSpPr/>
            <p:nvPr/>
          </p:nvCxnSpPr>
          <p:spPr>
            <a:xfrm>
              <a:off x="6732240" y="3573016"/>
              <a:ext cx="216024" cy="14401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ovná spojnica 20"/>
            <p:cNvCxnSpPr/>
            <p:nvPr/>
          </p:nvCxnSpPr>
          <p:spPr>
            <a:xfrm flipV="1">
              <a:off x="6732240" y="3861048"/>
              <a:ext cx="224408" cy="14401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Rovná spojnica 30"/>
            <p:cNvCxnSpPr/>
            <p:nvPr/>
          </p:nvCxnSpPr>
          <p:spPr>
            <a:xfrm>
              <a:off x="7236296" y="3717032"/>
              <a:ext cx="21602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Rovná spojnica 32"/>
            <p:cNvCxnSpPr/>
            <p:nvPr/>
          </p:nvCxnSpPr>
          <p:spPr>
            <a:xfrm>
              <a:off x="7236296" y="3789040"/>
              <a:ext cx="21602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BlokTextu 34"/>
          <p:cNvSpPr txBox="1"/>
          <p:nvPr/>
        </p:nvSpPr>
        <p:spPr>
          <a:xfrm>
            <a:off x="6732240" y="5661248"/>
            <a:ext cx="1554536" cy="369332"/>
          </a:xfrm>
          <a:prstGeom prst="rect">
            <a:avLst/>
          </a:prstGeom>
          <a:solidFill>
            <a:srgbClr val="B974F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k-SK" b="1" dirty="0"/>
              <a:t>― </a:t>
            </a:r>
            <a:r>
              <a:rPr lang="sk-SK" b="1" dirty="0">
                <a:latin typeface="Arial" pitchFamily="34" charset="0"/>
                <a:cs typeface="Arial" pitchFamily="34" charset="0"/>
              </a:rPr>
              <a:t>COOH</a:t>
            </a:r>
            <a:r>
              <a:rPr lang="sk-SK" b="1" dirty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8" grpId="0" animBg="1"/>
      <p:bldP spid="6" grpId="0" animBg="1"/>
      <p:bldP spid="12" grpId="0" animBg="1"/>
      <p:bldP spid="13" grpId="0" animBg="1"/>
      <p:bldP spid="15" grpId="0" animBg="1"/>
      <p:bldP spid="14" grpId="0" animBg="1"/>
      <p:bldP spid="16" grpId="0" animBg="1"/>
      <p:bldP spid="3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634082"/>
          </a:xfrm>
        </p:spPr>
        <p:txBody>
          <a:bodyPr/>
          <a:lstStyle/>
          <a:p>
            <a:pPr algn="ctr"/>
            <a:r>
              <a:rPr lang="sk-SK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alkoholy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179512" y="1340768"/>
            <a:ext cx="8640960" cy="4989168"/>
          </a:xfrm>
        </p:spPr>
        <p:txBody>
          <a:bodyPr/>
          <a:lstStyle/>
          <a:p>
            <a:pPr marL="457200" indent="-457200">
              <a:lnSpc>
                <a:spcPct val="150000"/>
              </a:lnSpc>
            </a:pPr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Sú to kyslíkaté deriváty, v ktorých je charakteristickou skupinou </a:t>
            </a:r>
            <a:r>
              <a:rPr lang="sk-SK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hydroxylová</a:t>
            </a:r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skupina  </a:t>
            </a:r>
            <a:r>
              <a:rPr lang="sk-SK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― OH</a:t>
            </a:r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.</a:t>
            </a:r>
            <a:r>
              <a:rPr lang="sk-SK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pPr marL="457200" indent="-457200">
              <a:lnSpc>
                <a:spcPct val="150000"/>
              </a:lnSpc>
            </a:pPr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Medzi tieto deriváty patria chemické zlúčeniny: </a:t>
            </a:r>
          </a:p>
          <a:p>
            <a:pPr marL="457200" indent="-457200">
              <a:lnSpc>
                <a:spcPct val="150000"/>
              </a:lnSpc>
              <a:buNone/>
            </a:pPr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sk-SK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metanol</a:t>
            </a:r>
            <a:r>
              <a:rPr lang="sk-SK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sk-SK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etanol.</a:t>
            </a:r>
          </a:p>
          <a:p>
            <a:pPr marL="457200" indent="-457200">
              <a:lnSpc>
                <a:spcPct val="150000"/>
              </a:lnSpc>
            </a:pPr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 názov je odvodený od uhľovodíkového zvyšku a pridáva sa prípona </a:t>
            </a:r>
            <a:r>
              <a:rPr lang="sk-SK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sk-SK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</a:t>
            </a:r>
            <a:r>
              <a:rPr lang="sk-SK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457200" indent="-457200"/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/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0"/>
            <a:ext cx="7467600" cy="634082"/>
          </a:xfrm>
        </p:spPr>
        <p:txBody>
          <a:bodyPr/>
          <a:lstStyle/>
          <a:p>
            <a:pPr algn="ctr"/>
            <a:r>
              <a:rPr lang="sk-SK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alkoholy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179512" y="764704"/>
            <a:ext cx="8640960" cy="5565232"/>
          </a:xfrm>
        </p:spPr>
        <p:txBody>
          <a:bodyPr/>
          <a:lstStyle/>
          <a:p>
            <a:pPr marL="457200" indent="-457200"/>
            <a:endParaRPr lang="sk-SK" dirty="0"/>
          </a:p>
          <a:p>
            <a:pPr marL="457200" indent="-457200"/>
            <a:endParaRPr lang="sk-SK" dirty="0"/>
          </a:p>
        </p:txBody>
      </p:sp>
      <p:sp>
        <p:nvSpPr>
          <p:cNvPr id="17" name="BlokTextu 16"/>
          <p:cNvSpPr txBox="1"/>
          <p:nvPr/>
        </p:nvSpPr>
        <p:spPr>
          <a:xfrm>
            <a:off x="1403648" y="5733256"/>
            <a:ext cx="1368152" cy="400110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</a:t>
            </a:r>
            <a:r>
              <a:rPr lang="sk-SK" sz="20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sk-SK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OH</a:t>
            </a:r>
          </a:p>
        </p:txBody>
      </p:sp>
      <p:sp>
        <p:nvSpPr>
          <p:cNvPr id="24" name="BlokTextu 23"/>
          <p:cNvSpPr txBox="1"/>
          <p:nvPr/>
        </p:nvSpPr>
        <p:spPr>
          <a:xfrm>
            <a:off x="5508104" y="5733256"/>
            <a:ext cx="1368152" cy="400110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sk-SK" sz="20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sk-SK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sk-SK" sz="20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sk-SK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OH</a:t>
            </a:r>
            <a:endParaRPr lang="sk-SK" sz="2000" b="1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BlokTextu 29"/>
          <p:cNvSpPr txBox="1"/>
          <p:nvPr/>
        </p:nvSpPr>
        <p:spPr>
          <a:xfrm>
            <a:off x="1043608" y="1268760"/>
            <a:ext cx="1944216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000" b="1" dirty="0" err="1">
                <a:solidFill>
                  <a:schemeClr val="tx1"/>
                </a:solidFill>
              </a:rPr>
              <a:t>metan</a:t>
            </a:r>
            <a:r>
              <a:rPr lang="sk-SK" sz="2000" b="1" dirty="0" err="1">
                <a:solidFill>
                  <a:srgbClr val="FF0000"/>
                </a:solidFill>
              </a:rPr>
              <a:t>ol</a:t>
            </a:r>
            <a:endParaRPr lang="sk-SK" sz="2000" b="1" dirty="0">
              <a:solidFill>
                <a:srgbClr val="FF0000"/>
              </a:solidFill>
            </a:endParaRPr>
          </a:p>
        </p:txBody>
      </p:sp>
      <p:sp>
        <p:nvSpPr>
          <p:cNvPr id="31" name="BlokTextu 30"/>
          <p:cNvSpPr txBox="1"/>
          <p:nvPr/>
        </p:nvSpPr>
        <p:spPr>
          <a:xfrm>
            <a:off x="5004048" y="1268760"/>
            <a:ext cx="1944216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000" b="1" dirty="0"/>
              <a:t>etan</a:t>
            </a:r>
            <a:r>
              <a:rPr lang="sk-SK" sz="2000" b="1" dirty="0">
                <a:solidFill>
                  <a:srgbClr val="FF0000"/>
                </a:solidFill>
              </a:rPr>
              <a:t>ol</a:t>
            </a:r>
          </a:p>
        </p:txBody>
      </p:sp>
      <p:pic>
        <p:nvPicPr>
          <p:cNvPr id="4" name="Picture 4" descr="Súvisiaci obrázo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3717032"/>
            <a:ext cx="2743200" cy="1666875"/>
          </a:xfrm>
          <a:prstGeom prst="rect">
            <a:avLst/>
          </a:prstGeom>
          <a:noFill/>
        </p:spPr>
      </p:pic>
      <p:pic>
        <p:nvPicPr>
          <p:cNvPr id="3078" name="Picture 6" descr="Výsledok vyhľadávania obrázkov pre dopyt metan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789040"/>
            <a:ext cx="2519264" cy="1417086"/>
          </a:xfrm>
          <a:prstGeom prst="rect">
            <a:avLst/>
          </a:prstGeom>
          <a:noFill/>
        </p:spPr>
      </p:pic>
      <p:pic>
        <p:nvPicPr>
          <p:cNvPr id="3080" name="Picture 8" descr="Výsledok vyhľadávania obrázkov pre dopyt metano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2276872"/>
            <a:ext cx="1694228" cy="1368152"/>
          </a:xfrm>
          <a:prstGeom prst="rect">
            <a:avLst/>
          </a:prstGeom>
          <a:noFill/>
        </p:spPr>
      </p:pic>
      <p:pic>
        <p:nvPicPr>
          <p:cNvPr id="3082" name="Picture 10" descr="Súvisiaci obrázok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8064" y="2060848"/>
            <a:ext cx="1993404" cy="15947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 descr="slide_3 (1).jpg">
            <a:extLst>
              <a:ext uri="{FF2B5EF4-FFF2-40B4-BE49-F238E27FC236}">
                <a16:creationId xmlns:a16="http://schemas.microsoft.com/office/drawing/2014/main" id="{D2E7F75E-F1A5-402E-BC83-EE1D5E5429C1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 rotWithShape="1">
          <a:blip r:embed="rId2" cstate="print"/>
          <a:srcRect t="18595"/>
          <a:stretch/>
        </p:blipFill>
        <p:spPr>
          <a:xfrm>
            <a:off x="457200" y="476672"/>
            <a:ext cx="7931224" cy="5832648"/>
          </a:xfrm>
        </p:spPr>
      </p:pic>
    </p:spTree>
    <p:extLst>
      <p:ext uri="{BB962C8B-B14F-4D97-AF65-F5344CB8AC3E}">
        <p14:creationId xmlns:p14="http://schemas.microsoft.com/office/powerpoint/2010/main" val="432782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pPr algn="ctr"/>
            <a:r>
              <a:rPr lang="sk-SK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Etanol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179512" y="980728"/>
            <a:ext cx="8496944" cy="587727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sk-SK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 to bezfarebná prchavá kvapalina s typickou vôňou</a:t>
            </a:r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sk-SK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Teplota varu je 78°C.</a:t>
            </a:r>
          </a:p>
          <a:p>
            <a:pPr>
              <a:lnSpc>
                <a:spcPct val="110000"/>
              </a:lnSpc>
            </a:pPr>
            <a:r>
              <a:rPr lang="sk-SK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 horľavý, rozpustný vo vode.</a:t>
            </a:r>
          </a:p>
          <a:p>
            <a:pPr>
              <a:lnSpc>
                <a:spcPct val="110000"/>
              </a:lnSpc>
            </a:pPr>
            <a:r>
              <a:rPr lang="sk-SK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 to základná surovina na výrobu chemikálií, používa sa ako </a:t>
            </a:r>
            <a:r>
              <a:rPr lang="sk-SK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rozpúšťadlo.</a:t>
            </a:r>
          </a:p>
          <a:p>
            <a:pPr>
              <a:lnSpc>
                <a:spcPct val="110000"/>
              </a:lnSpc>
            </a:pPr>
            <a:r>
              <a:rPr lang="sk-SK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 to najznámejší alkohol.</a:t>
            </a:r>
          </a:p>
          <a:p>
            <a:pPr>
              <a:lnSpc>
                <a:spcPct val="110000"/>
              </a:lnSpc>
            </a:pPr>
            <a:r>
              <a:rPr lang="sk-SK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Nachádza sa </a:t>
            </a:r>
            <a:r>
              <a:rPr lang="sk-SK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alkoholických nápojoch </a:t>
            </a:r>
            <a:r>
              <a:rPr lang="sk-SK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(pivo, víno, destiláty).</a:t>
            </a:r>
          </a:p>
          <a:p>
            <a:pPr>
              <a:lnSpc>
                <a:spcPct val="110000"/>
              </a:lnSpc>
            </a:pPr>
            <a:r>
              <a:rPr lang="sk-SK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 požití prechádza priamo do krvného obehu, pričom vyvoláva zmeny v správaní a zdravotnom stave.</a:t>
            </a:r>
          </a:p>
          <a:p>
            <a:pPr>
              <a:lnSpc>
                <a:spcPct val="110000"/>
              </a:lnSpc>
            </a:pPr>
            <a:r>
              <a:rPr lang="sk-SK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Narušuje činnosť buniek.</a:t>
            </a:r>
          </a:p>
          <a:p>
            <a:pPr>
              <a:lnSpc>
                <a:spcPct val="110000"/>
              </a:lnSpc>
            </a:pPr>
            <a:r>
              <a:rPr lang="sk-SK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Jeho odbúravanie v tele prebieha veľmi pomaly, pričom vznikajú škodlivé medziprodukty.</a:t>
            </a:r>
          </a:p>
          <a:p>
            <a:pPr>
              <a:lnSpc>
                <a:spcPct val="110000"/>
              </a:lnSpc>
            </a:pPr>
            <a:r>
              <a:rPr lang="sk-SK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Dôsledkom môže byť nevoľnosť, zvracanie, bolesti hlavy a žalúdka.</a:t>
            </a:r>
          </a:p>
          <a:p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pPr algn="ctr"/>
            <a:r>
              <a:rPr lang="sk-SK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Etanol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214282" y="1268760"/>
            <a:ext cx="5797878" cy="5205192"/>
          </a:xfrm>
        </p:spPr>
        <p:txBody>
          <a:bodyPr>
            <a:normAutofit/>
          </a:bodyPr>
          <a:lstStyle/>
          <a:p>
            <a:r>
              <a:rPr lang="sk-SK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Patrí medzi návykové látky – legálne drogy.</a:t>
            </a:r>
          </a:p>
          <a:p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Dôsledky konzumácie alkoholických nápojov:</a:t>
            </a:r>
          </a:p>
          <a:p>
            <a:pPr lvl="1"/>
            <a:r>
              <a:rPr lang="sk-SK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poškodenie duševného aj fyzického zdravia,</a:t>
            </a:r>
            <a:endParaRPr lang="sk-SK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sk-SK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konflikty v rodine aj na pracovisku,</a:t>
            </a:r>
          </a:p>
          <a:p>
            <a:pPr lvl="1"/>
            <a:r>
              <a:rPr lang="sk-SK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násilné správanie,</a:t>
            </a:r>
          </a:p>
          <a:p>
            <a:pPr lvl="1"/>
            <a:r>
              <a:rPr lang="sk-SK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trestná činnosť,</a:t>
            </a:r>
          </a:p>
          <a:p>
            <a:pPr lvl="1"/>
            <a:r>
              <a:rPr lang="sk-SK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úrazy,</a:t>
            </a:r>
          </a:p>
          <a:p>
            <a:pPr lvl="1"/>
            <a:r>
              <a:rPr lang="sk-SK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dopravné nehody, ... </a:t>
            </a:r>
          </a:p>
          <a:p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Súvisiaci obrázo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1412776"/>
            <a:ext cx="2988490" cy="35719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BlokTextu 4"/>
          <p:cNvSpPr txBox="1"/>
          <p:nvPr/>
        </p:nvSpPr>
        <p:spPr>
          <a:xfrm>
            <a:off x="611560" y="5661248"/>
            <a:ext cx="7560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 Math"/>
              </a:rPr>
              <a:t>1</a:t>
            </a:r>
            <a:r>
              <a:rPr lang="el-G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 Math"/>
              </a:rPr>
              <a:t>‰</a:t>
            </a:r>
            <a:r>
              <a:rPr lang="sk-SK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 Math"/>
              </a:rPr>
              <a:t> (promile)  alkoholu v krvi znamená, že v 1000 gramoch krvi sa nachádza 1 gram etanolu.</a:t>
            </a:r>
            <a:endParaRPr lang="sk-SK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pPr algn="ctr"/>
            <a:r>
              <a:rPr lang="sk-SK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Alkoholové kvasenie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179512" y="1124744"/>
            <a:ext cx="8712968" cy="5349208"/>
          </a:xfrm>
        </p:spPr>
        <p:txBody>
          <a:bodyPr/>
          <a:lstStyle/>
          <a:p>
            <a:r>
              <a:rPr lang="sk-SK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Pomôcky a chemikálie: </a:t>
            </a:r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banka so zátkou s otvorom, sklená rúrka, kadička, roztok cukru (w=30%), droždie, roztok hydroxidu vápenatého</a:t>
            </a:r>
          </a:p>
          <a:p>
            <a:r>
              <a:rPr lang="sk-SK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Postup: </a:t>
            </a:r>
          </a:p>
          <a:p>
            <a:pPr lvl="1"/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kadičky nalejeme vodný roztok hydroxidu vápenatého.</a:t>
            </a:r>
          </a:p>
          <a:p>
            <a:pPr lvl="1"/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banky nalejeme 200 cm3 roztoku cukru. Pridáme 10 g droždia.</a:t>
            </a:r>
          </a:p>
          <a:p>
            <a:pPr lvl="1"/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Zostavíme aparatúru podľa obrázka a pozorujeme.</a:t>
            </a:r>
          </a:p>
        </p:txBody>
      </p:sp>
      <p:grpSp>
        <p:nvGrpSpPr>
          <p:cNvPr id="11" name="Skupina 10"/>
          <p:cNvGrpSpPr/>
          <p:nvPr/>
        </p:nvGrpSpPr>
        <p:grpSpPr>
          <a:xfrm>
            <a:off x="1259632" y="4149080"/>
            <a:ext cx="5976664" cy="2448272"/>
            <a:chOff x="539552" y="4077072"/>
            <a:chExt cx="6048672" cy="2448272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18439" t="15251" r="15182" b="10676"/>
            <a:stretch>
              <a:fillRect/>
            </a:stretch>
          </p:blipFill>
          <p:spPr bwMode="auto">
            <a:xfrm>
              <a:off x="2771800" y="4077072"/>
              <a:ext cx="2592288" cy="244827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6" name="BlokTextu 5"/>
            <p:cNvSpPr txBox="1"/>
            <p:nvPr/>
          </p:nvSpPr>
          <p:spPr>
            <a:xfrm>
              <a:off x="539552" y="5085184"/>
              <a:ext cx="2376264" cy="646331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sk-SK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Roztok cukru s droždím</a:t>
              </a:r>
            </a:p>
          </p:txBody>
        </p:sp>
        <p:sp>
          <p:nvSpPr>
            <p:cNvPr id="7" name="BlokTextu 6"/>
            <p:cNvSpPr txBox="1"/>
            <p:nvPr/>
          </p:nvSpPr>
          <p:spPr>
            <a:xfrm>
              <a:off x="3707904" y="4797152"/>
              <a:ext cx="1008112" cy="50270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sk-SK" sz="16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Ca</a:t>
              </a:r>
              <a:r>
                <a:rPr lang="sk-SK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(OH)</a:t>
              </a:r>
              <a:r>
                <a:rPr lang="sk-SK" sz="1600" b="1" baseline="-25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</a:p>
          </p:txBody>
        </p:sp>
        <p:sp>
          <p:nvSpPr>
            <p:cNvPr id="8" name="BlokTextu 7"/>
            <p:cNvSpPr txBox="1"/>
            <p:nvPr/>
          </p:nvSpPr>
          <p:spPr>
            <a:xfrm>
              <a:off x="4932040" y="4797152"/>
              <a:ext cx="1656184" cy="36933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sk-SK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Bubliny </a:t>
              </a:r>
              <a:r>
                <a:rPr lang="sk-SK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</a:t>
              </a:r>
              <a:r>
                <a:rPr lang="sk-SK" b="1" baseline="-25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áda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rkád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ád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1131</TotalTime>
  <Words>863</Words>
  <Application>Microsoft Office PowerPoint</Application>
  <PresentationFormat>Prezentácia na obrazovke (4:3)</PresentationFormat>
  <Paragraphs>163</Paragraphs>
  <Slides>22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22</vt:i4>
      </vt:variant>
    </vt:vector>
  </HeadingPairs>
  <TitlesOfParts>
    <vt:vector size="29" baseType="lpstr">
      <vt:lpstr>Arial</vt:lpstr>
      <vt:lpstr>Cambria Math</vt:lpstr>
      <vt:lpstr>Century Schoolbook</vt:lpstr>
      <vt:lpstr>Times New Roman</vt:lpstr>
      <vt:lpstr>Wingdings</vt:lpstr>
      <vt:lpstr>Wingdings 2</vt:lpstr>
      <vt:lpstr>Arkáda</vt:lpstr>
      <vt:lpstr>Deriváty uhľovodíkov</vt:lpstr>
      <vt:lpstr>Kyslíkaté deriváty</vt:lpstr>
      <vt:lpstr>Kyslíkaté deriváty</vt:lpstr>
      <vt:lpstr>alkoholy</vt:lpstr>
      <vt:lpstr>alkoholy</vt:lpstr>
      <vt:lpstr>Prezentácia programu PowerPoint</vt:lpstr>
      <vt:lpstr>Etanol </vt:lpstr>
      <vt:lpstr>Etanol </vt:lpstr>
      <vt:lpstr>Alkoholové kvasenie</vt:lpstr>
      <vt:lpstr>Alkoholové kvasenie</vt:lpstr>
      <vt:lpstr>Alkoholové kvasenie</vt:lpstr>
      <vt:lpstr>Metanol </vt:lpstr>
      <vt:lpstr>Glycerol [propán-1,2,3-triol]</vt:lpstr>
      <vt:lpstr>Karbonylové zlúčeniny</vt:lpstr>
      <vt:lpstr>acetón</vt:lpstr>
      <vt:lpstr>formaldehyd</vt:lpstr>
      <vt:lpstr>Karboxylové kyseliny</vt:lpstr>
      <vt:lpstr>Výskyt kyselín</vt:lpstr>
      <vt:lpstr>Kyselina metánová HCOOH</vt:lpstr>
      <vt:lpstr>Kyselina octová</vt:lpstr>
      <vt:lpstr>Karboxylové kyseliny</vt:lpstr>
      <vt:lpstr>Ďakujem za pozornosť!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Vlastnosti jednoduchých organických látok</dc:title>
  <dc:creator>user</dc:creator>
  <cp:lastModifiedBy>HP</cp:lastModifiedBy>
  <cp:revision>212</cp:revision>
  <dcterms:created xsi:type="dcterms:W3CDTF">2019-09-03T16:32:03Z</dcterms:created>
  <dcterms:modified xsi:type="dcterms:W3CDTF">2021-01-29T15:07:24Z</dcterms:modified>
</cp:coreProperties>
</file>