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álová Zuzana Mgr." initials="MZM" lastIdx="1" clrIdx="0">
    <p:extLst>
      <p:ext uri="{19B8F6BF-5375-455C-9EA6-DF929625EA0E}">
        <p15:presenceInfo xmlns:p15="http://schemas.microsoft.com/office/powerpoint/2012/main" userId="Mihálová Zuzana Mg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álová Zuzana Mgr." userId="41bf431b-8204-4646-8aa6-68f86ff29150" providerId="ADAL" clId="{56562294-17EF-4A8C-A882-6EA6FB1DA334}"/>
    <pc:docChg chg="undo custSel modSld">
      <pc:chgData name="Mihálová Zuzana Mgr." userId="41bf431b-8204-4646-8aa6-68f86ff29150" providerId="ADAL" clId="{56562294-17EF-4A8C-A882-6EA6FB1DA334}" dt="2021-02-08T10:04:51.005" v="110" actId="20577"/>
      <pc:docMkLst>
        <pc:docMk/>
      </pc:docMkLst>
      <pc:sldChg chg="addSp modSp mod">
        <pc:chgData name="Mihálová Zuzana Mgr." userId="41bf431b-8204-4646-8aa6-68f86ff29150" providerId="ADAL" clId="{56562294-17EF-4A8C-A882-6EA6FB1DA334}" dt="2021-02-08T10:03:49.747" v="81" actId="20577"/>
        <pc:sldMkLst>
          <pc:docMk/>
          <pc:sldMk cId="2656771535" sldId="257"/>
        </pc:sldMkLst>
        <pc:spChg chg="mod">
          <ac:chgData name="Mihálová Zuzana Mgr." userId="41bf431b-8204-4646-8aa6-68f86ff29150" providerId="ADAL" clId="{56562294-17EF-4A8C-A882-6EA6FB1DA334}" dt="2021-02-08T10:03:49.747" v="81" actId="20577"/>
          <ac:spMkLst>
            <pc:docMk/>
            <pc:sldMk cId="2656771535" sldId="257"/>
            <ac:spMk id="3" creationId="{48AF478D-F593-4D84-9A14-FF3049501916}"/>
          </ac:spMkLst>
        </pc:spChg>
        <pc:graphicFrameChg chg="add mod modGraphic">
          <ac:chgData name="Mihálová Zuzana Mgr." userId="41bf431b-8204-4646-8aa6-68f86ff29150" providerId="ADAL" clId="{56562294-17EF-4A8C-A882-6EA6FB1DA334}" dt="2021-02-08T09:59:25.482" v="31" actId="14100"/>
          <ac:graphicFrameMkLst>
            <pc:docMk/>
            <pc:sldMk cId="2656771535" sldId="257"/>
            <ac:graphicFrameMk id="6" creationId="{4F28A5AB-FBDF-455C-9387-A0A3D09C28A8}"/>
          </ac:graphicFrameMkLst>
        </pc:graphicFrameChg>
        <pc:picChg chg="mod">
          <ac:chgData name="Mihálová Zuzana Mgr." userId="41bf431b-8204-4646-8aa6-68f86ff29150" providerId="ADAL" clId="{56562294-17EF-4A8C-A882-6EA6FB1DA334}" dt="2021-02-08T10:01:52.907" v="64" actId="14100"/>
          <ac:picMkLst>
            <pc:docMk/>
            <pc:sldMk cId="2656771535" sldId="257"/>
            <ac:picMk id="5" creationId="{F2E2C030-2128-491C-B06F-7668210D1F69}"/>
          </ac:picMkLst>
        </pc:picChg>
      </pc:sldChg>
      <pc:sldChg chg="addSp modSp mod addCm delCm">
        <pc:chgData name="Mihálová Zuzana Mgr." userId="41bf431b-8204-4646-8aa6-68f86ff29150" providerId="ADAL" clId="{56562294-17EF-4A8C-A882-6EA6FB1DA334}" dt="2021-02-08T10:04:51.005" v="110" actId="20577"/>
        <pc:sldMkLst>
          <pc:docMk/>
          <pc:sldMk cId="937400941" sldId="258"/>
        </pc:sldMkLst>
        <pc:spChg chg="mod">
          <ac:chgData name="Mihálová Zuzana Mgr." userId="41bf431b-8204-4646-8aa6-68f86ff29150" providerId="ADAL" clId="{56562294-17EF-4A8C-A882-6EA6FB1DA334}" dt="2021-02-08T10:04:51.005" v="110" actId="20577"/>
          <ac:spMkLst>
            <pc:docMk/>
            <pc:sldMk cId="937400941" sldId="258"/>
            <ac:spMk id="3" creationId="{95003D29-E710-4381-8BDF-53CADDF745A7}"/>
          </ac:spMkLst>
        </pc:spChg>
        <pc:graphicFrameChg chg="add mod modGraphic">
          <ac:chgData name="Mihálová Zuzana Mgr." userId="41bf431b-8204-4646-8aa6-68f86ff29150" providerId="ADAL" clId="{56562294-17EF-4A8C-A882-6EA6FB1DA334}" dt="2021-02-08T09:58:44.344" v="20" actId="20577"/>
          <ac:graphicFrameMkLst>
            <pc:docMk/>
            <pc:sldMk cId="937400941" sldId="258"/>
            <ac:graphicFrameMk id="6" creationId="{537DE99C-F0ED-4BBE-A609-A13E36554088}"/>
          </ac:graphicFrameMkLst>
        </pc:graphicFrameChg>
        <pc:picChg chg="mod">
          <ac:chgData name="Mihálová Zuzana Mgr." userId="41bf431b-8204-4646-8aa6-68f86ff29150" providerId="ADAL" clId="{56562294-17EF-4A8C-A882-6EA6FB1DA334}" dt="2021-02-08T10:02:21.564" v="68" actId="14100"/>
          <ac:picMkLst>
            <pc:docMk/>
            <pc:sldMk cId="937400941" sldId="258"/>
            <ac:picMk id="4" creationId="{10705ECF-6612-4F56-AE82-4ABC5F6DEC2D}"/>
          </ac:picMkLst>
        </pc:picChg>
        <pc:picChg chg="mod">
          <ac:chgData name="Mihálová Zuzana Mgr." userId="41bf431b-8204-4646-8aa6-68f86ff29150" providerId="ADAL" clId="{56562294-17EF-4A8C-A882-6EA6FB1DA334}" dt="2021-02-08T10:02:13.613" v="66" actId="14100"/>
          <ac:picMkLst>
            <pc:docMk/>
            <pc:sldMk cId="937400941" sldId="258"/>
            <ac:picMk id="5" creationId="{1948A6D0-A61E-4533-AF0B-75E18B3C1CC4}"/>
          </ac:picMkLst>
        </pc:picChg>
      </pc:sldChg>
      <pc:sldChg chg="addSp modSp mod">
        <pc:chgData name="Mihálová Zuzana Mgr." userId="41bf431b-8204-4646-8aa6-68f86ff29150" providerId="ADAL" clId="{56562294-17EF-4A8C-A882-6EA6FB1DA334}" dt="2021-02-08T10:02:45.281" v="71" actId="14100"/>
        <pc:sldMkLst>
          <pc:docMk/>
          <pc:sldMk cId="4246244956" sldId="259"/>
        </pc:sldMkLst>
        <pc:graphicFrameChg chg="add mod modGraphic">
          <ac:chgData name="Mihálová Zuzana Mgr." userId="41bf431b-8204-4646-8aa6-68f86ff29150" providerId="ADAL" clId="{56562294-17EF-4A8C-A882-6EA6FB1DA334}" dt="2021-02-08T10:00:10.771" v="42" actId="14100"/>
          <ac:graphicFrameMkLst>
            <pc:docMk/>
            <pc:sldMk cId="4246244956" sldId="259"/>
            <ac:graphicFrameMk id="6" creationId="{C066E4A6-7D1F-4865-9950-EF2A2F16FBC3}"/>
          </ac:graphicFrameMkLst>
        </pc:graphicFrameChg>
        <pc:picChg chg="mod">
          <ac:chgData name="Mihálová Zuzana Mgr." userId="41bf431b-8204-4646-8aa6-68f86ff29150" providerId="ADAL" clId="{56562294-17EF-4A8C-A882-6EA6FB1DA334}" dt="2021-02-08T10:02:45.281" v="71" actId="14100"/>
          <ac:picMkLst>
            <pc:docMk/>
            <pc:sldMk cId="4246244956" sldId="259"/>
            <ac:picMk id="5" creationId="{E2C1E995-6756-4ABA-B5D8-693A335E4E46}"/>
          </ac:picMkLst>
        </pc:picChg>
      </pc:sldChg>
      <pc:sldChg chg="addSp modSp mod">
        <pc:chgData name="Mihálová Zuzana Mgr." userId="41bf431b-8204-4646-8aa6-68f86ff29150" providerId="ADAL" clId="{56562294-17EF-4A8C-A882-6EA6FB1DA334}" dt="2021-02-08T10:03:04.589" v="74" actId="14100"/>
        <pc:sldMkLst>
          <pc:docMk/>
          <pc:sldMk cId="1018747036" sldId="260"/>
        </pc:sldMkLst>
        <pc:graphicFrameChg chg="add mod modGraphic">
          <ac:chgData name="Mihálová Zuzana Mgr." userId="41bf431b-8204-4646-8aa6-68f86ff29150" providerId="ADAL" clId="{56562294-17EF-4A8C-A882-6EA6FB1DA334}" dt="2021-02-08T10:00:41.210" v="52" actId="14100"/>
          <ac:graphicFrameMkLst>
            <pc:docMk/>
            <pc:sldMk cId="1018747036" sldId="260"/>
            <ac:graphicFrameMk id="6" creationId="{CBD36B69-1FC6-4AF1-A4C1-EE14A4710DCB}"/>
          </ac:graphicFrameMkLst>
        </pc:graphicFrameChg>
        <pc:picChg chg="mod">
          <ac:chgData name="Mihálová Zuzana Mgr." userId="41bf431b-8204-4646-8aa6-68f86ff29150" providerId="ADAL" clId="{56562294-17EF-4A8C-A882-6EA6FB1DA334}" dt="2021-02-08T10:03:04.589" v="74" actId="14100"/>
          <ac:picMkLst>
            <pc:docMk/>
            <pc:sldMk cId="1018747036" sldId="260"/>
            <ac:picMk id="4" creationId="{1C399E70-5067-49B2-A920-EA768A57275D}"/>
          </ac:picMkLst>
        </pc:picChg>
      </pc:sldChg>
      <pc:sldChg chg="addSp modSp mod">
        <pc:chgData name="Mihálová Zuzana Mgr." userId="41bf431b-8204-4646-8aa6-68f86ff29150" providerId="ADAL" clId="{56562294-17EF-4A8C-A882-6EA6FB1DA334}" dt="2021-02-08T10:03:26.938" v="79" actId="14100"/>
        <pc:sldMkLst>
          <pc:docMk/>
          <pc:sldMk cId="1276816817" sldId="262"/>
        </pc:sldMkLst>
        <pc:graphicFrameChg chg="add mod modGraphic">
          <ac:chgData name="Mihálová Zuzana Mgr." userId="41bf431b-8204-4646-8aa6-68f86ff29150" providerId="ADAL" clId="{56562294-17EF-4A8C-A882-6EA6FB1DA334}" dt="2021-02-08T10:01:11.304" v="62" actId="14100"/>
          <ac:graphicFrameMkLst>
            <pc:docMk/>
            <pc:sldMk cId="1276816817" sldId="262"/>
            <ac:graphicFrameMk id="3" creationId="{88A48A4A-F01C-41A6-92D8-6967CC77C8D8}"/>
          </ac:graphicFrameMkLst>
        </pc:graphicFrameChg>
        <pc:picChg chg="mod">
          <ac:chgData name="Mihálová Zuzana Mgr." userId="41bf431b-8204-4646-8aa6-68f86ff29150" providerId="ADAL" clId="{56562294-17EF-4A8C-A882-6EA6FB1DA334}" dt="2021-02-08T10:03:26.938" v="79" actId="14100"/>
          <ac:picMkLst>
            <pc:docMk/>
            <pc:sldMk cId="1276816817" sldId="262"/>
            <ac:picMk id="4" creationId="{7EE41BAE-B865-45DE-BEC3-12A166A9A9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21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1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29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73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894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96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20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97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57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12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3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18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99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15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1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71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495F-DB21-43DD-8F47-16A737C5031E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F513-126E-409B-842E-77934B910C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625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AepgHgUTVk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PSCpElhx-8?feature=oembed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jO5NUMcac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vAhu5fM7k?feature=oembed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wxlWpyn0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684D6-44D9-43C3-8FAF-F550FC5F7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3" y="1122363"/>
            <a:ext cx="10433539" cy="2387600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Podunajská rovina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4BAD3B-9506-44EF-847A-BCEB1EABB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Pozvánka na výlet</a:t>
            </a:r>
          </a:p>
        </p:txBody>
      </p:sp>
    </p:spTree>
    <p:extLst>
      <p:ext uri="{BB962C8B-B14F-4D97-AF65-F5344CB8AC3E}">
        <p14:creationId xmlns:p14="http://schemas.microsoft.com/office/powerpoint/2010/main" val="193123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E4219-92C4-4E20-9642-1C7E192E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Komárno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AF478D-F593-4D84-9A14-FF304950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b="1" dirty="0"/>
              <a:t>Pevnosť</a:t>
            </a:r>
            <a:r>
              <a:rPr lang="sk-SK" dirty="0"/>
              <a:t> – z čias tureckých nájazdov, dnes je národnou kultúrnou pamiatkou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E4C7CE8-0280-484F-9016-0C926A91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79" y="3221404"/>
            <a:ext cx="4112602" cy="2958978"/>
          </a:xfrm>
          <a:prstGeom prst="rect">
            <a:avLst/>
          </a:prstGeom>
        </p:spPr>
      </p:pic>
      <p:pic>
        <p:nvPicPr>
          <p:cNvPr id="5" name="Online médium 4" title="Protiturecká pevnosť Komárno - Pevnosť Komárno - Cyklotrasa - Cyklochodník">
            <a:hlinkClick r:id="" action="ppaction://media"/>
            <a:extLst>
              <a:ext uri="{FF2B5EF4-FFF2-40B4-BE49-F238E27FC236}">
                <a16:creationId xmlns:a16="http://schemas.microsoft.com/office/drawing/2014/main" id="{F2E2C030-2128-491C-B06F-7668210D1F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98310" y="3375024"/>
            <a:ext cx="3315677" cy="2361711"/>
          </a:xfrm>
          <a:prstGeom prst="rect">
            <a:avLst/>
          </a:prstGeom>
        </p:spPr>
      </p:pic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4F28A5AB-FBDF-455C-9387-A0A3D09C2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10647"/>
              </p:ext>
            </p:extLst>
          </p:nvPr>
        </p:nvGraphicFramePr>
        <p:xfrm>
          <a:off x="8724900" y="2624137"/>
          <a:ext cx="1028700" cy="37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986873957"/>
                    </a:ext>
                  </a:extLst>
                </a:gridCol>
              </a:tblGrid>
              <a:tr h="376237">
                <a:tc>
                  <a:txBody>
                    <a:bodyPr/>
                    <a:lstStyle/>
                    <a:p>
                      <a:r>
                        <a:rPr lang="sk-SK" dirty="0"/>
                        <a:t>Video: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3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7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BAE5B-6FB8-41E6-BD16-31577D77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KOMÁRNO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003D29-E710-4381-8BDF-53CADDF7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Nádvorie Európy </a:t>
            </a:r>
            <a:r>
              <a:rPr lang="sk-SK" dirty="0"/>
              <a:t>- </a:t>
            </a:r>
            <a:r>
              <a:rPr lang="sk-SK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Komárno na svojom Nádvorí Európy umiestnilo viac ako štyridsať budov, ktoré reprezentujú architektúru a stavebné slohy typické pre takmer všetky európske štáty. Obdivovať, prípadne aj porovnávať je možné budovy z Vatikánu, Talianska, Írska, Islandu, Grónska,... Oddýchnuť sa dá na lavičkách pri fontáne nazvanej Milénium.</a:t>
            </a:r>
            <a:endParaRPr lang="sk-SK" sz="1800" dirty="0"/>
          </a:p>
        </p:txBody>
      </p:sp>
      <p:pic>
        <p:nvPicPr>
          <p:cNvPr id="4" name="Online médium 3" title="Komárno - Nádvorie Európy">
            <a:hlinkClick r:id="" action="ppaction://media"/>
            <a:extLst>
              <a:ext uri="{FF2B5EF4-FFF2-40B4-BE49-F238E27FC236}">
                <a16:creationId xmlns:a16="http://schemas.microsoft.com/office/drawing/2014/main" id="{10705ECF-6612-4F56-AE82-4ABC5F6DEC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64315" y="4202723"/>
            <a:ext cx="3643923" cy="238808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948A6D0-A61E-4533-AF0B-75E18B3C1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5" y="2451710"/>
            <a:ext cx="6893169" cy="2551846"/>
          </a:xfrm>
          <a:prstGeom prst="rect">
            <a:avLst/>
          </a:prstGeom>
        </p:spPr>
      </p:pic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537DE99C-F0ED-4BBE-A609-A13E36554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78299"/>
              </p:ext>
            </p:extLst>
          </p:nvPr>
        </p:nvGraphicFramePr>
        <p:xfrm>
          <a:off x="5791200" y="5581650"/>
          <a:ext cx="1181100" cy="59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838292038"/>
                    </a:ext>
                  </a:extLst>
                </a:gridCol>
              </a:tblGrid>
              <a:tr h="595312">
                <a:tc>
                  <a:txBody>
                    <a:bodyPr/>
                    <a:lstStyle/>
                    <a:p>
                      <a:r>
                        <a:rPr lang="sk-SK" dirty="0"/>
                        <a:t>Video: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20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1AAA2-9338-4725-B13B-90013D62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72"/>
            <a:ext cx="10515600" cy="1155944"/>
          </a:xfrm>
        </p:spPr>
        <p:txBody>
          <a:bodyPr/>
          <a:lstStyle/>
          <a:p>
            <a:pPr algn="ctr"/>
            <a:r>
              <a:rPr lang="sk-SK" sz="6000" b="1" dirty="0">
                <a:solidFill>
                  <a:srgbClr val="000099"/>
                </a:solidFill>
              </a:rPr>
              <a:t>Bernolákovo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033E6B-EEDA-4A04-A9BA-8F092966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808"/>
            <a:ext cx="10515600" cy="4814155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Kaštieľ -  </a:t>
            </a:r>
            <a:r>
              <a:rPr lang="sk-SK" sz="1800" dirty="0">
                <a:solidFill>
                  <a:srgbClr val="000000"/>
                </a:solidFill>
                <a:latin typeface="Roboto"/>
              </a:rPr>
              <a:t>postavený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Roboto"/>
              </a:rPr>
              <a:t> v prvej polovici 18. storočia, patrí k prvým šľachtickým rezidenciám na Slovensku, ktoré boli komponované spoločne s okolitým prírodným prostredím. Navrhol ho rakúsky architekt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Roboto"/>
              </a:rPr>
              <a:t>Johan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Roboto"/>
              </a:rPr>
              <a:t> B.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Roboto"/>
              </a:rPr>
              <a:t>Fisher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Roboto"/>
              </a:rPr>
              <a:t> a dlho bol považovaný za jednu z najskvostnejších barokových stavieb na Slovensku.</a:t>
            </a:r>
            <a:endParaRPr lang="sk-S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50E59DF-CAC6-4B75-B239-8B6AD7B2A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24" y="2628899"/>
            <a:ext cx="5374664" cy="3548063"/>
          </a:xfrm>
          <a:prstGeom prst="rect">
            <a:avLst/>
          </a:prstGeom>
        </p:spPr>
      </p:pic>
      <p:pic>
        <p:nvPicPr>
          <p:cNvPr id="5" name="Online médium 4" title="Theresia Chateau, Kaštieľ v Bernolákove - Slovensko">
            <a:hlinkClick r:id="" action="ppaction://media"/>
            <a:extLst>
              <a:ext uri="{FF2B5EF4-FFF2-40B4-BE49-F238E27FC236}">
                <a16:creationId xmlns:a16="http://schemas.microsoft.com/office/drawing/2014/main" id="{E2C1E995-6756-4ABA-B5D8-693A335E4E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98962" y="4229100"/>
            <a:ext cx="3447561" cy="2316528"/>
          </a:xfrm>
          <a:prstGeom prst="rect">
            <a:avLst/>
          </a:prstGeom>
        </p:spPr>
      </p:pic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C066E4A6-7D1F-4865-9950-EF2A2F16F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03150"/>
              </p:ext>
            </p:extLst>
          </p:nvPr>
        </p:nvGraphicFramePr>
        <p:xfrm>
          <a:off x="8298960" y="3743325"/>
          <a:ext cx="987915" cy="400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15">
                  <a:extLst>
                    <a:ext uri="{9D8B030D-6E8A-4147-A177-3AD203B41FA5}">
                      <a16:colId xmlns:a16="http://schemas.microsoft.com/office/drawing/2014/main" val="828430879"/>
                    </a:ext>
                  </a:extLst>
                </a:gridCol>
              </a:tblGrid>
              <a:tr h="400049">
                <a:tc>
                  <a:txBody>
                    <a:bodyPr/>
                    <a:lstStyle/>
                    <a:p>
                      <a:r>
                        <a:rPr lang="sk-SK" dirty="0"/>
                        <a:t>Video: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8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2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DFA01-C691-4BCE-8DFD-86AA094F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b="1" dirty="0">
                <a:solidFill>
                  <a:srgbClr val="000099"/>
                </a:solidFill>
              </a:rPr>
              <a:t>Lehnice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33D413-3240-40D0-83DB-EF9959F4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4858117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Kaštieľ - </a:t>
            </a:r>
          </a:p>
        </p:txBody>
      </p:sp>
      <p:pic>
        <p:nvPicPr>
          <p:cNvPr id="4" name="Online médium 3" title="Lehnice">
            <a:hlinkClick r:id="" action="ppaction://media"/>
            <a:extLst>
              <a:ext uri="{FF2B5EF4-FFF2-40B4-BE49-F238E27FC236}">
                <a16:creationId xmlns:a16="http://schemas.microsoft.com/office/drawing/2014/main" id="{1C399E70-5067-49B2-A920-EA768A5727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86800" y="4642643"/>
            <a:ext cx="3013869" cy="19252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62267A0-A991-4D6B-B5FE-C80AD6C8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15" y="1905000"/>
            <a:ext cx="5394447" cy="4108938"/>
          </a:xfrm>
          <a:prstGeom prst="rect">
            <a:avLst/>
          </a:prstGeom>
        </p:spPr>
      </p:pic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CBD36B69-1FC6-4AF1-A4C1-EE14A471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29383"/>
              </p:ext>
            </p:extLst>
          </p:nvPr>
        </p:nvGraphicFramePr>
        <p:xfrm>
          <a:off x="9466385" y="4029075"/>
          <a:ext cx="858716" cy="51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716">
                  <a:extLst>
                    <a:ext uri="{9D8B030D-6E8A-4147-A177-3AD203B41FA5}">
                      <a16:colId xmlns:a16="http://schemas.microsoft.com/office/drawing/2014/main" val="2523382392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r>
                        <a:rPr lang="sk-SK" dirty="0"/>
                        <a:t>Video: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152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7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2377D-E02C-4972-9F97-C3DC49D3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b="1" dirty="0">
                <a:solidFill>
                  <a:srgbClr val="000099"/>
                </a:solidFill>
              </a:rPr>
              <a:t>Šaľa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386D08-8D45-4E3F-801F-909852FA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715"/>
            <a:ext cx="10515600" cy="4937248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Kaštieľ – </a:t>
            </a:r>
            <a:r>
              <a:rPr lang="sk-SK" dirty="0"/>
              <a:t>slúžil ako protiturecká pevnosť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B80D377-C36A-48B5-805F-B495A220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08" y="2505074"/>
            <a:ext cx="4709379" cy="38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F19B5-85D7-4418-B910-7758FC8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6672"/>
            <a:ext cx="10914185" cy="45058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Kolové mlyny na Malom Dunaji</a:t>
            </a:r>
            <a:r>
              <a:rPr lang="sk-SK" sz="5400" dirty="0">
                <a:solidFill>
                  <a:srgbClr val="000099"/>
                </a:solidFill>
              </a:rPr>
              <a:t/>
            </a:r>
            <a:br>
              <a:rPr lang="sk-SK" sz="5400" dirty="0">
                <a:solidFill>
                  <a:srgbClr val="000099"/>
                </a:solidFill>
              </a:rPr>
            </a:br>
            <a:r>
              <a:rPr lang="sk-SK" sz="2400" b="0" i="0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Na začiatku to boli lodné resp. plávajúce mlyny, ktoré sa nachádzali v tzv. mlynských prístavoch. Lodné mlyny však časom začali blokovať lodnú dopravu a koncom 18. storočia došlo k ich zákazu. Začiatkom 19. storočia sa lodné mlyny začali prestavovať na kolové mlyny. Nakoľko kolové mlyny v porovnaní s lodnými mlynmi boli budované pri brehu rieky, bolo nutné vodu na mlynské koleso privádzať. V súčasnosti sú zachovalé štyri kolové mlyny a jeden lodný, ktoré sa nachádzajú v </a:t>
            </a:r>
            <a:r>
              <a:rPr lang="sk-SK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Jelke, </a:t>
            </a:r>
            <a:r>
              <a:rPr lang="sk-SK" sz="24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TomÁšIkove</a:t>
            </a:r>
            <a:r>
              <a:rPr lang="sk-SK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Dunajskom </a:t>
            </a:r>
            <a:r>
              <a:rPr lang="sk-SK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Klátove</a:t>
            </a:r>
            <a:r>
              <a:rPr lang="sk-SK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sk-SK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Kolárove  </a:t>
            </a:r>
            <a:r>
              <a:rPr lang="sk-SK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Jahodnej.</a:t>
            </a:r>
            <a:r>
              <a:rPr lang="sk-SK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nline médium 3" title="Kolové mlyny na Malom Dunaji |Jelka|Tomášikovo|Kolárovo|  ||Slovakia||">
            <a:hlinkClick r:id="" action="ppaction://media"/>
            <a:extLst>
              <a:ext uri="{FF2B5EF4-FFF2-40B4-BE49-F238E27FC236}">
                <a16:creationId xmlns:a16="http://schemas.microsoft.com/office/drawing/2014/main" id="{7EE41BAE-B865-45DE-BEC3-12A166A9A9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08384" y="4364242"/>
            <a:ext cx="3620201" cy="2244314"/>
          </a:xfrm>
          <a:prstGeom prst="rect">
            <a:avLst/>
          </a:prstGeom>
        </p:spPr>
      </p:pic>
      <p:graphicFrame>
        <p:nvGraphicFramePr>
          <p:cNvPr id="3" name="Tabuľka 4">
            <a:extLst>
              <a:ext uri="{FF2B5EF4-FFF2-40B4-BE49-F238E27FC236}">
                <a16:creationId xmlns:a16="http://schemas.microsoft.com/office/drawing/2014/main" id="{88A48A4A-F01C-41A6-92D8-6967CC77C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06053"/>
              </p:ext>
            </p:extLst>
          </p:nvPr>
        </p:nvGraphicFramePr>
        <p:xfrm>
          <a:off x="5153025" y="5153025"/>
          <a:ext cx="1314449" cy="66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49">
                  <a:extLst>
                    <a:ext uri="{9D8B030D-6E8A-4147-A177-3AD203B41FA5}">
                      <a16:colId xmlns:a16="http://schemas.microsoft.com/office/drawing/2014/main" val="2620339067"/>
                    </a:ext>
                  </a:extLst>
                </a:gridCol>
              </a:tblGrid>
              <a:tr h="666749">
                <a:tc>
                  <a:txBody>
                    <a:bodyPr/>
                    <a:lstStyle/>
                    <a:p>
                      <a:r>
                        <a:rPr lang="sk-SK" dirty="0"/>
                        <a:t>Video: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9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51</TotalTime>
  <Words>259</Words>
  <Application>Microsoft Office PowerPoint</Application>
  <PresentationFormat>Širokouhlá</PresentationFormat>
  <Paragraphs>18</Paragraphs>
  <Slides>7</Slides>
  <Notes>0</Notes>
  <HiddenSlides>0</HiddenSlides>
  <MMClips>5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Arial</vt:lpstr>
      <vt:lpstr>Roboto</vt:lpstr>
      <vt:lpstr>Trebuchet MS</vt:lpstr>
      <vt:lpstr>Tw Cen MT</vt:lpstr>
      <vt:lpstr>Obvod</vt:lpstr>
      <vt:lpstr>Podunajská rovina</vt:lpstr>
      <vt:lpstr>Komárno</vt:lpstr>
      <vt:lpstr>KOMÁRNO</vt:lpstr>
      <vt:lpstr>Bernolákovo</vt:lpstr>
      <vt:lpstr>Lehnice</vt:lpstr>
      <vt:lpstr>Šaľa</vt:lpstr>
      <vt:lpstr>Kolové mlyny na Malom Dunaji Na začiatku to boli lodné resp. plávajúce mlyny, ktoré sa nachádzali v tzv. mlynských prístavoch. Lodné mlyny však časom začali blokovať lodnú dopravu a koncom 18. storočia došlo k ich zákazu. Začiatkom 19. storočia sa lodné mlyny začali prestavovať na kolové mlyny. Nakoľko kolové mlyny v porovnaní s lodnými mlynmi boli budované pri brehu rieky, bolo nutné vodu na mlynské koleso privádzať. V súčasnosti sú zachovalé štyri kolové mlyny a jeden lodný, ktoré sa nachádzajú v Jelke, TomÁšIkove, Dunajskom Klátove, Kolárove  a Jahodnej.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Podunajská rovina</dc:title>
  <dc:creator>Mihálová Zuzana Mgr.</dc:creator>
  <cp:lastModifiedBy>HP</cp:lastModifiedBy>
  <cp:revision>7</cp:revision>
  <dcterms:created xsi:type="dcterms:W3CDTF">2021-02-08T09:16:01Z</dcterms:created>
  <dcterms:modified xsi:type="dcterms:W3CDTF">2021-02-19T17:12:56Z</dcterms:modified>
</cp:coreProperties>
</file>