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33" r:id="rId3"/>
    <p:sldId id="404" r:id="rId4"/>
    <p:sldId id="534" r:id="rId5"/>
    <p:sldId id="449" r:id="rId6"/>
    <p:sldId id="516" r:id="rId7"/>
    <p:sldId id="525" r:id="rId8"/>
    <p:sldId id="539" r:id="rId9"/>
    <p:sldId id="540" r:id="rId10"/>
    <p:sldId id="559" r:id="rId11"/>
    <p:sldId id="560" r:id="rId12"/>
    <p:sldId id="547" r:id="rId13"/>
    <p:sldId id="561" r:id="rId14"/>
    <p:sldId id="417" r:id="rId15"/>
    <p:sldId id="418" r:id="rId16"/>
    <p:sldId id="551" r:id="rId17"/>
    <p:sldId id="569" r:id="rId18"/>
    <p:sldId id="568" r:id="rId19"/>
    <p:sldId id="562" r:id="rId20"/>
    <p:sldId id="563" r:id="rId21"/>
    <p:sldId id="564" r:id="rId22"/>
    <p:sldId id="565" r:id="rId23"/>
    <p:sldId id="258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D0D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8" autoAdjust="0"/>
    <p:restoredTop sz="94660"/>
  </p:normalViewPr>
  <p:slideViewPr>
    <p:cSldViewPr snapToGrid="0">
      <p:cViewPr>
        <p:scale>
          <a:sx n="70" d="100"/>
          <a:sy n="70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8. 6. 2019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oWrTCHBt0Y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80" y="419324"/>
            <a:ext cx="6462981" cy="61801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Od Hornádu po Dunajec</a:t>
            </a:r>
            <a:r>
              <a:rPr lang="sk-SK" sz="4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</a:rPr>
            </a:br>
            <a:r>
              <a:rPr lang="sk-SK" sz="6600" dirty="0" smtClean="0">
                <a:ln>
                  <a:solidFill>
                    <a:schemeClr val="tx1"/>
                  </a:solidFill>
                </a:ln>
              </a:rPr>
              <a:t>SPIŠ</a:t>
            </a:r>
            <a:endParaRPr lang="sk-SK" sz="6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97934"/>
            <a:ext cx="9144000" cy="90474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Mgr. Ľudmila Sulačeková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39"/>
            <a:ext cx="4511864" cy="22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ok vyhÄ¾adÃ¡vania obrÃ¡zkov pre dopyt gel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464024"/>
            <a:ext cx="10515600" cy="113041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Gelnica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Gelnica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10063456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Gelnica </a:t>
            </a:r>
            <a:r>
              <a:rPr lang="sk-SK" sz="2400" dirty="0" smtClean="0"/>
              <a:t>– okresné mesto </a:t>
            </a:r>
            <a:r>
              <a:rPr lang="sk-SK" sz="2400" dirty="0" smtClean="0"/>
              <a:t>v </a:t>
            </a:r>
            <a:r>
              <a:rPr lang="sk-SK" sz="2400" dirty="0" smtClean="0"/>
              <a:t>Košickom kraji,</a:t>
            </a:r>
          </a:p>
          <a:p>
            <a:r>
              <a:rPr lang="sk-SK" sz="2400" dirty="0" smtClean="0"/>
              <a:t>kedysi sa </a:t>
            </a:r>
            <a:r>
              <a:rPr lang="sk-SK" sz="2400" dirty="0"/>
              <a:t>tu ťažilo </a:t>
            </a:r>
            <a:r>
              <a:rPr lang="sk-SK" sz="2400" dirty="0" smtClean="0"/>
              <a:t>striebro, meď</a:t>
            </a:r>
            <a:r>
              <a:rPr lang="sk-SK" sz="2400" dirty="0"/>
              <a:t>, </a:t>
            </a:r>
            <a:r>
              <a:rPr lang="sk-SK" sz="2400" dirty="0" smtClean="0"/>
              <a:t>zlato</a:t>
            </a:r>
            <a:r>
              <a:rPr lang="sk-SK" sz="2400" dirty="0"/>
              <a:t>, ortuť, olovo a železná </a:t>
            </a:r>
            <a:r>
              <a:rPr lang="sk-SK" sz="2400" dirty="0" smtClean="0"/>
              <a:t>ruda,</a:t>
            </a:r>
            <a:endParaRPr lang="sk-SK" sz="2400" dirty="0" smtClean="0"/>
          </a:p>
          <a:p>
            <a:r>
              <a:rPr lang="sk-SK" sz="2400" dirty="0"/>
              <a:t>nachádza sa tu Banícke múzeum Gelnica</a:t>
            </a:r>
            <a:endParaRPr lang="sk-SK" sz="24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b="2504"/>
          <a:stretch/>
        </p:blipFill>
        <p:spPr>
          <a:xfrm>
            <a:off x="9459675" y="138397"/>
            <a:ext cx="2562225" cy="1253676"/>
          </a:xfrm>
          <a:prstGeom prst="rect">
            <a:avLst/>
          </a:prstGeom>
        </p:spPr>
      </p:pic>
      <p:pic>
        <p:nvPicPr>
          <p:cNvPr id="8194" name="Picture 2" descr="VÃ½sledok vyhÄ¾adÃ¡vania obrÃ¡zkov pre dopyt geln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4" b="13765"/>
          <a:stretch/>
        </p:blipFill>
        <p:spPr bwMode="auto">
          <a:xfrm>
            <a:off x="0" y="3671248"/>
            <a:ext cx="12173944" cy="31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Ã½sledok vyhÄ¾adÃ¡vania obrÃ¡zkov pre dopyt gelnica er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9399" r="5015" b="7914"/>
          <a:stretch/>
        </p:blipFill>
        <p:spPr bwMode="auto">
          <a:xfrm>
            <a:off x="8257975" y="138398"/>
            <a:ext cx="1022502" cy="12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Ã½sledok vyhÄ¾adÃ¡vania obrÃ¡zkov pre dopyt banÃ­cke mÃºzeum gel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48" y="2879678"/>
            <a:ext cx="4795871" cy="35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Ã½sledok vyhÄ¾adÃ¡vania obrÃ¡zkov pre dopyt banÃ­cke mÃºzeum geln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19" y="2879678"/>
            <a:ext cx="4795872" cy="35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Ã½sledok vyhÄ¾adÃ¡vania obrÃ¡zkov pre dopyt spiÅ¡skÃ½ hr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9" b="13101"/>
          <a:stretch/>
        </p:blipFill>
        <p:spPr bwMode="auto">
          <a:xfrm>
            <a:off x="0" y="-88709"/>
            <a:ext cx="12192000" cy="694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177421" y="4654704"/>
            <a:ext cx="8202305" cy="1868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nachádza sa nad obcou Spišské Podhradie,</a:t>
            </a:r>
            <a:endParaRPr lang="sk-SK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Spišský hrad je národná kultúrna pamiatka a je tiež zapísaný do zoznamu UNESCO</a:t>
            </a:r>
          </a:p>
          <a:p>
            <a:r>
              <a:rPr lang="sk-SK" sz="2400" dirty="0">
                <a:hlinkClick r:id="rId3"/>
              </a:rPr>
              <a:t>https://www.youtube.com/watch?v=1oWrTCHBt0Y</a:t>
            </a:r>
            <a:endParaRPr lang="sk-SK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72340" y="504967"/>
            <a:ext cx="2735136" cy="591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Spišský </a:t>
            </a:r>
            <a:r>
              <a:rPr lang="sk-SK" dirty="0" smtClean="0"/>
              <a:t>hrad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44" y="167166"/>
            <a:ext cx="25908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7"/>
            <a:ext cx="10431944" cy="5664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V ktorej časti Slovenska sa nachádza región Spiš?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Aká rieka preteká touto oblasťou?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Aké pohoria </a:t>
            </a:r>
            <a:r>
              <a:rPr lang="sk-SK" sz="2200" dirty="0" smtClean="0"/>
              <a:t>obklopujú región Spiš?</a:t>
            </a:r>
            <a:endParaRPr lang="sk-SK" sz="2200" dirty="0"/>
          </a:p>
          <a:p>
            <a:pPr>
              <a:lnSpc>
                <a:spcPct val="150000"/>
              </a:lnSpc>
            </a:pP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Súčasťou ktorého veľkého pohoria sú Volovské vrchy? 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V ktorom meste sa nachádza Múzeum Spiša?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V ktorom meste v tejto oblasti sa nachádza Banícke múzeum?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V ktorom meste sa nachádza oltár Majstra Pavla?</a:t>
            </a:r>
            <a:endParaRPr lang="sk-SK" sz="2200" dirty="0"/>
          </a:p>
        </p:txBody>
      </p:sp>
      <p:sp>
        <p:nvSpPr>
          <p:cNvPr id="10" name="Zaoblený obdĺžnik 9"/>
          <p:cNvSpPr/>
          <p:nvPr/>
        </p:nvSpPr>
        <p:spPr>
          <a:xfrm>
            <a:off x="6810222" y="1462916"/>
            <a:ext cx="183597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Východ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4989316" y="2045762"/>
            <a:ext cx="155101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Hornád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5310911" y="2605886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Levočské vrchy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5310911" y="3096093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Volovské </a:t>
            </a:r>
            <a:r>
              <a:rPr lang="sk-SK" sz="2400" dirty="0" smtClean="0"/>
              <a:t>vrchy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5310911" y="3557845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Slovenský raj</a:t>
            </a:r>
            <a:endParaRPr lang="sk-SK" sz="2400" dirty="0" smtClean="0"/>
          </a:p>
        </p:txBody>
      </p:sp>
      <p:sp>
        <p:nvSpPr>
          <p:cNvPr id="16" name="Zaoblený obdĺžnik 15"/>
          <p:cNvSpPr/>
          <p:nvPr/>
        </p:nvSpPr>
        <p:spPr>
          <a:xfrm>
            <a:off x="6287620" y="4602443"/>
            <a:ext cx="262836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Spišská Nová Ves</a:t>
            </a:r>
            <a:endParaRPr lang="sk-SK" sz="2400" dirty="0" smtClean="0"/>
          </a:p>
        </p:txBody>
      </p:sp>
      <p:sp>
        <p:nvSpPr>
          <p:cNvPr id="17" name="Zaoblený obdĺžnik 16"/>
          <p:cNvSpPr/>
          <p:nvPr/>
        </p:nvSpPr>
        <p:spPr>
          <a:xfrm>
            <a:off x="7321544" y="4019597"/>
            <a:ext cx="294236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Slovenské rudohorie</a:t>
            </a:r>
            <a:endParaRPr lang="sk-SK" sz="2400" dirty="0" smtClean="0"/>
          </a:p>
        </p:txBody>
      </p:sp>
      <p:sp>
        <p:nvSpPr>
          <p:cNvPr id="21" name="Zaoblený obdĺžnik 20"/>
          <p:cNvSpPr/>
          <p:nvPr/>
        </p:nvSpPr>
        <p:spPr>
          <a:xfrm>
            <a:off x="6809420" y="5880784"/>
            <a:ext cx="158476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Levoča</a:t>
            </a:r>
            <a:endParaRPr lang="sk-SK" sz="2400" dirty="0" smtClean="0"/>
          </a:p>
        </p:txBody>
      </p:sp>
      <p:sp>
        <p:nvSpPr>
          <p:cNvPr id="22" name="Zaoblený obdĺžnik 21"/>
          <p:cNvSpPr/>
          <p:nvPr/>
        </p:nvSpPr>
        <p:spPr>
          <a:xfrm>
            <a:off x="8164952" y="5243981"/>
            <a:ext cx="150206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Gelnica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30024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5" grpId="0" animBg="1"/>
      <p:bldP spid="18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ktorom obrázku je správne označený </a:t>
            </a:r>
            <a:r>
              <a:rPr lang="sk-SK" dirty="0" smtClean="0"/>
              <a:t>región Spiš?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3230085"/>
            <a:ext cx="3400023" cy="188450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210" y="3411330"/>
            <a:ext cx="3565569" cy="181086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234" y="3411330"/>
            <a:ext cx="3596910" cy="187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</a:t>
            </a:r>
            <a:r>
              <a:rPr lang="sk-SK" dirty="0" smtClean="0"/>
              <a:t>Levočské vrchy</a:t>
            </a:r>
            <a:endParaRPr lang="sk-SK" dirty="0"/>
          </a:p>
        </p:txBody>
      </p:sp>
      <p:sp>
        <p:nvSpPr>
          <p:cNvPr id="12" name="Ovál 11"/>
          <p:cNvSpPr/>
          <p:nvPr/>
        </p:nvSpPr>
        <p:spPr>
          <a:xfrm rot="15753781">
            <a:off x="6860510" y="2398998"/>
            <a:ext cx="416942" cy="8633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</a:t>
            </a:r>
            <a:r>
              <a:rPr lang="sk-SK" dirty="0" smtClean="0"/>
              <a:t>Volovské </a:t>
            </a:r>
            <a:r>
              <a:rPr lang="sk-SK" dirty="0" smtClean="0"/>
              <a:t>vrchy</a:t>
            </a:r>
            <a:endParaRPr lang="sk-SK" dirty="0"/>
          </a:p>
        </p:txBody>
      </p:sp>
      <p:sp>
        <p:nvSpPr>
          <p:cNvPr id="8" name="Ovál 7"/>
          <p:cNvSpPr/>
          <p:nvPr/>
        </p:nvSpPr>
        <p:spPr>
          <a:xfrm rot="16200000">
            <a:off x="6709817" y="3050046"/>
            <a:ext cx="611980" cy="1281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24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</a:t>
            </a:r>
            <a:r>
              <a:rPr lang="sk-SK" dirty="0" smtClean="0"/>
              <a:t>Slovenský raj</a:t>
            </a:r>
            <a:endParaRPr lang="sk-SK" dirty="0"/>
          </a:p>
        </p:txBody>
      </p:sp>
      <p:sp>
        <p:nvSpPr>
          <p:cNvPr id="8" name="Ovál 7"/>
          <p:cNvSpPr/>
          <p:nvPr/>
        </p:nvSpPr>
        <p:spPr>
          <a:xfrm rot="4850284">
            <a:off x="6250640" y="3267030"/>
            <a:ext cx="459704" cy="520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29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Hornád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6741995" y="3498326"/>
            <a:ext cx="1871024" cy="1030406"/>
          </a:xfrm>
          <a:custGeom>
            <a:avLst/>
            <a:gdLst>
              <a:gd name="connsiteX0" fmla="*/ 0 w 1767385"/>
              <a:gd name="connsiteY0" fmla="*/ 47767 h 1030406"/>
              <a:gd name="connsiteX1" fmla="*/ 61415 w 1767385"/>
              <a:gd name="connsiteY1" fmla="*/ 20472 h 1030406"/>
              <a:gd name="connsiteX2" fmla="*/ 109182 w 1767385"/>
              <a:gd name="connsiteY2" fmla="*/ 0 h 1030406"/>
              <a:gd name="connsiteX3" fmla="*/ 170597 w 1767385"/>
              <a:gd name="connsiteY3" fmla="*/ 6824 h 1030406"/>
              <a:gd name="connsiteX4" fmla="*/ 191068 w 1767385"/>
              <a:gd name="connsiteY4" fmla="*/ 13648 h 1030406"/>
              <a:gd name="connsiteX5" fmla="*/ 307074 w 1767385"/>
              <a:gd name="connsiteY5" fmla="*/ 20472 h 1030406"/>
              <a:gd name="connsiteX6" fmla="*/ 348018 w 1767385"/>
              <a:gd name="connsiteY6" fmla="*/ 54591 h 1030406"/>
              <a:gd name="connsiteX7" fmla="*/ 361665 w 1767385"/>
              <a:gd name="connsiteY7" fmla="*/ 75063 h 1030406"/>
              <a:gd name="connsiteX8" fmla="*/ 368489 w 1767385"/>
              <a:gd name="connsiteY8" fmla="*/ 122830 h 1030406"/>
              <a:gd name="connsiteX9" fmla="*/ 477671 w 1767385"/>
              <a:gd name="connsiteY9" fmla="*/ 129654 h 1030406"/>
              <a:gd name="connsiteX10" fmla="*/ 498143 w 1767385"/>
              <a:gd name="connsiteY10" fmla="*/ 136478 h 1030406"/>
              <a:gd name="connsiteX11" fmla="*/ 504967 w 1767385"/>
              <a:gd name="connsiteY11" fmla="*/ 156950 h 1030406"/>
              <a:gd name="connsiteX12" fmla="*/ 525439 w 1767385"/>
              <a:gd name="connsiteY12" fmla="*/ 170597 h 1030406"/>
              <a:gd name="connsiteX13" fmla="*/ 580030 w 1767385"/>
              <a:gd name="connsiteY13" fmla="*/ 156950 h 1030406"/>
              <a:gd name="connsiteX14" fmla="*/ 600501 w 1767385"/>
              <a:gd name="connsiteY14" fmla="*/ 177421 h 1030406"/>
              <a:gd name="connsiteX15" fmla="*/ 668740 w 1767385"/>
              <a:gd name="connsiteY15" fmla="*/ 197893 h 1030406"/>
              <a:gd name="connsiteX16" fmla="*/ 689212 w 1767385"/>
              <a:gd name="connsiteY16" fmla="*/ 211541 h 1030406"/>
              <a:gd name="connsiteX17" fmla="*/ 784746 w 1767385"/>
              <a:gd name="connsiteY17" fmla="*/ 218365 h 1030406"/>
              <a:gd name="connsiteX18" fmla="*/ 934871 w 1767385"/>
              <a:gd name="connsiteY18" fmla="*/ 211541 h 1030406"/>
              <a:gd name="connsiteX19" fmla="*/ 982639 w 1767385"/>
              <a:gd name="connsiteY19" fmla="*/ 197893 h 1030406"/>
              <a:gd name="connsiteX20" fmla="*/ 989462 w 1767385"/>
              <a:gd name="connsiteY20" fmla="*/ 177421 h 1030406"/>
              <a:gd name="connsiteX21" fmla="*/ 1030406 w 1767385"/>
              <a:gd name="connsiteY21" fmla="*/ 191069 h 1030406"/>
              <a:gd name="connsiteX22" fmla="*/ 1125940 w 1767385"/>
              <a:gd name="connsiteY22" fmla="*/ 197893 h 1030406"/>
              <a:gd name="connsiteX23" fmla="*/ 1207827 w 1767385"/>
              <a:gd name="connsiteY23" fmla="*/ 218365 h 1030406"/>
              <a:gd name="connsiteX24" fmla="*/ 1248770 w 1767385"/>
              <a:gd name="connsiteY24" fmla="*/ 232012 h 1030406"/>
              <a:gd name="connsiteX25" fmla="*/ 1344304 w 1767385"/>
              <a:gd name="connsiteY25" fmla="*/ 279779 h 1030406"/>
              <a:gd name="connsiteX26" fmla="*/ 1337480 w 1767385"/>
              <a:gd name="connsiteY26" fmla="*/ 307075 h 1030406"/>
              <a:gd name="connsiteX27" fmla="*/ 1330656 w 1767385"/>
              <a:gd name="connsiteY27" fmla="*/ 327547 h 1030406"/>
              <a:gd name="connsiteX28" fmla="*/ 1371600 w 1767385"/>
              <a:gd name="connsiteY28" fmla="*/ 341194 h 1030406"/>
              <a:gd name="connsiteX29" fmla="*/ 1412543 w 1767385"/>
              <a:gd name="connsiteY29" fmla="*/ 334370 h 1030406"/>
              <a:gd name="connsiteX30" fmla="*/ 1419367 w 1767385"/>
              <a:gd name="connsiteY30" fmla="*/ 307075 h 1030406"/>
              <a:gd name="connsiteX31" fmla="*/ 1426191 w 1767385"/>
              <a:gd name="connsiteY31" fmla="*/ 286603 h 1030406"/>
              <a:gd name="connsiteX32" fmla="*/ 1446662 w 1767385"/>
              <a:gd name="connsiteY32" fmla="*/ 279779 h 1030406"/>
              <a:gd name="connsiteX33" fmla="*/ 1480782 w 1767385"/>
              <a:gd name="connsiteY33" fmla="*/ 307075 h 1030406"/>
              <a:gd name="connsiteX34" fmla="*/ 1514901 w 1767385"/>
              <a:gd name="connsiteY34" fmla="*/ 334370 h 1030406"/>
              <a:gd name="connsiteX35" fmla="*/ 1589964 w 1767385"/>
              <a:gd name="connsiteY35" fmla="*/ 334370 h 1030406"/>
              <a:gd name="connsiteX36" fmla="*/ 1596788 w 1767385"/>
              <a:gd name="connsiteY36" fmla="*/ 354842 h 1030406"/>
              <a:gd name="connsiteX37" fmla="*/ 1589964 w 1767385"/>
              <a:gd name="connsiteY37" fmla="*/ 375314 h 1030406"/>
              <a:gd name="connsiteX38" fmla="*/ 1555844 w 1767385"/>
              <a:gd name="connsiteY38" fmla="*/ 382138 h 1030406"/>
              <a:gd name="connsiteX39" fmla="*/ 1583140 w 1767385"/>
              <a:gd name="connsiteY39" fmla="*/ 429905 h 1030406"/>
              <a:gd name="connsiteX40" fmla="*/ 1596788 w 1767385"/>
              <a:gd name="connsiteY40" fmla="*/ 450376 h 1030406"/>
              <a:gd name="connsiteX41" fmla="*/ 1610436 w 1767385"/>
              <a:gd name="connsiteY41" fmla="*/ 491320 h 1030406"/>
              <a:gd name="connsiteX42" fmla="*/ 1603612 w 1767385"/>
              <a:gd name="connsiteY42" fmla="*/ 532263 h 1030406"/>
              <a:gd name="connsiteX43" fmla="*/ 1630907 w 1767385"/>
              <a:gd name="connsiteY43" fmla="*/ 573206 h 1030406"/>
              <a:gd name="connsiteX44" fmla="*/ 1637731 w 1767385"/>
              <a:gd name="connsiteY44" fmla="*/ 593678 h 1030406"/>
              <a:gd name="connsiteX45" fmla="*/ 1596788 w 1767385"/>
              <a:gd name="connsiteY45" fmla="*/ 620973 h 1030406"/>
              <a:gd name="connsiteX46" fmla="*/ 1617259 w 1767385"/>
              <a:gd name="connsiteY46" fmla="*/ 634621 h 1030406"/>
              <a:gd name="connsiteX47" fmla="*/ 1658203 w 1767385"/>
              <a:gd name="connsiteY47" fmla="*/ 655093 h 1030406"/>
              <a:gd name="connsiteX48" fmla="*/ 1671850 w 1767385"/>
              <a:gd name="connsiteY48" fmla="*/ 675565 h 1030406"/>
              <a:gd name="connsiteX49" fmla="*/ 1678674 w 1767385"/>
              <a:gd name="connsiteY49" fmla="*/ 702860 h 1030406"/>
              <a:gd name="connsiteX50" fmla="*/ 1705970 w 1767385"/>
              <a:gd name="connsiteY50" fmla="*/ 709684 h 1030406"/>
              <a:gd name="connsiteX51" fmla="*/ 1746913 w 1767385"/>
              <a:gd name="connsiteY51" fmla="*/ 723332 h 1030406"/>
              <a:gd name="connsiteX52" fmla="*/ 1753737 w 1767385"/>
              <a:gd name="connsiteY52" fmla="*/ 784747 h 1030406"/>
              <a:gd name="connsiteX53" fmla="*/ 1767385 w 1767385"/>
              <a:gd name="connsiteY53" fmla="*/ 805218 h 1030406"/>
              <a:gd name="connsiteX54" fmla="*/ 1746913 w 1767385"/>
              <a:gd name="connsiteY54" fmla="*/ 893929 h 1030406"/>
              <a:gd name="connsiteX55" fmla="*/ 1753737 w 1767385"/>
              <a:gd name="connsiteY55" fmla="*/ 941696 h 1030406"/>
              <a:gd name="connsiteX56" fmla="*/ 1753737 w 1767385"/>
              <a:gd name="connsiteY56" fmla="*/ 1009935 h 1030406"/>
              <a:gd name="connsiteX57" fmla="*/ 1733265 w 1767385"/>
              <a:gd name="connsiteY57" fmla="*/ 1023582 h 1030406"/>
              <a:gd name="connsiteX58" fmla="*/ 1726441 w 1767385"/>
              <a:gd name="connsiteY58" fmla="*/ 1030406 h 103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67385" h="1030406">
                <a:moveTo>
                  <a:pt x="0" y="47767"/>
                </a:moveTo>
                <a:lnTo>
                  <a:pt x="61415" y="20472"/>
                </a:lnTo>
                <a:cubicBezTo>
                  <a:pt x="105267" y="232"/>
                  <a:pt x="71901" y="12427"/>
                  <a:pt x="109182" y="0"/>
                </a:cubicBezTo>
                <a:cubicBezTo>
                  <a:pt x="129654" y="2275"/>
                  <a:pt x="150280" y="3438"/>
                  <a:pt x="170597" y="6824"/>
                </a:cubicBezTo>
                <a:cubicBezTo>
                  <a:pt x="177692" y="8007"/>
                  <a:pt x="183911" y="12932"/>
                  <a:pt x="191068" y="13648"/>
                </a:cubicBezTo>
                <a:cubicBezTo>
                  <a:pt x="229611" y="17502"/>
                  <a:pt x="268405" y="18197"/>
                  <a:pt x="307074" y="20472"/>
                </a:cubicBezTo>
                <a:cubicBezTo>
                  <a:pt x="327201" y="33890"/>
                  <a:pt x="331601" y="34890"/>
                  <a:pt x="348018" y="54591"/>
                </a:cubicBezTo>
                <a:cubicBezTo>
                  <a:pt x="353268" y="60891"/>
                  <a:pt x="357116" y="68239"/>
                  <a:pt x="361665" y="75063"/>
                </a:cubicBezTo>
                <a:cubicBezTo>
                  <a:pt x="363940" y="90985"/>
                  <a:pt x="353936" y="115981"/>
                  <a:pt x="368489" y="122830"/>
                </a:cubicBezTo>
                <a:cubicBezTo>
                  <a:pt x="401483" y="138357"/>
                  <a:pt x="441406" y="125837"/>
                  <a:pt x="477671" y="129654"/>
                </a:cubicBezTo>
                <a:cubicBezTo>
                  <a:pt x="484825" y="130407"/>
                  <a:pt x="491319" y="134203"/>
                  <a:pt x="498143" y="136478"/>
                </a:cubicBezTo>
                <a:cubicBezTo>
                  <a:pt x="500418" y="143302"/>
                  <a:pt x="500473" y="151333"/>
                  <a:pt x="504967" y="156950"/>
                </a:cubicBezTo>
                <a:cubicBezTo>
                  <a:pt x="510090" y="163354"/>
                  <a:pt x="517301" y="169580"/>
                  <a:pt x="525439" y="170597"/>
                </a:cubicBezTo>
                <a:cubicBezTo>
                  <a:pt x="537413" y="172094"/>
                  <a:pt x="566663" y="161405"/>
                  <a:pt x="580030" y="156950"/>
                </a:cubicBezTo>
                <a:cubicBezTo>
                  <a:pt x="586854" y="163774"/>
                  <a:pt x="592122" y="172633"/>
                  <a:pt x="600501" y="177421"/>
                </a:cubicBezTo>
                <a:cubicBezTo>
                  <a:pt x="667252" y="215564"/>
                  <a:pt x="579787" y="138591"/>
                  <a:pt x="668740" y="197893"/>
                </a:cubicBezTo>
                <a:cubicBezTo>
                  <a:pt x="675564" y="202442"/>
                  <a:pt x="681135" y="210116"/>
                  <a:pt x="689212" y="211541"/>
                </a:cubicBezTo>
                <a:cubicBezTo>
                  <a:pt x="720652" y="217089"/>
                  <a:pt x="752901" y="216090"/>
                  <a:pt x="784746" y="218365"/>
                </a:cubicBezTo>
                <a:cubicBezTo>
                  <a:pt x="834788" y="216090"/>
                  <a:pt x="884925" y="215383"/>
                  <a:pt x="934871" y="211541"/>
                </a:cubicBezTo>
                <a:cubicBezTo>
                  <a:pt x="946010" y="210684"/>
                  <a:pt x="971013" y="201768"/>
                  <a:pt x="982639" y="197893"/>
                </a:cubicBezTo>
                <a:cubicBezTo>
                  <a:pt x="984913" y="191069"/>
                  <a:pt x="982341" y="178438"/>
                  <a:pt x="989462" y="177421"/>
                </a:cubicBezTo>
                <a:cubicBezTo>
                  <a:pt x="1003704" y="175386"/>
                  <a:pt x="1016056" y="190044"/>
                  <a:pt x="1030406" y="191069"/>
                </a:cubicBezTo>
                <a:lnTo>
                  <a:pt x="1125940" y="197893"/>
                </a:lnTo>
                <a:cubicBezTo>
                  <a:pt x="1237316" y="235019"/>
                  <a:pt x="1097576" y="190803"/>
                  <a:pt x="1207827" y="218365"/>
                </a:cubicBezTo>
                <a:cubicBezTo>
                  <a:pt x="1221783" y="221854"/>
                  <a:pt x="1248770" y="232012"/>
                  <a:pt x="1248770" y="232012"/>
                </a:cubicBezTo>
                <a:cubicBezTo>
                  <a:pt x="1288745" y="291977"/>
                  <a:pt x="1259744" y="271324"/>
                  <a:pt x="1344304" y="279779"/>
                </a:cubicBezTo>
                <a:cubicBezTo>
                  <a:pt x="1342029" y="288878"/>
                  <a:pt x="1340057" y="298057"/>
                  <a:pt x="1337480" y="307075"/>
                </a:cubicBezTo>
                <a:cubicBezTo>
                  <a:pt x="1335504" y="313991"/>
                  <a:pt x="1325570" y="322461"/>
                  <a:pt x="1330656" y="327547"/>
                </a:cubicBezTo>
                <a:cubicBezTo>
                  <a:pt x="1340829" y="337719"/>
                  <a:pt x="1371600" y="341194"/>
                  <a:pt x="1371600" y="341194"/>
                </a:cubicBezTo>
                <a:cubicBezTo>
                  <a:pt x="1385248" y="338919"/>
                  <a:pt x="1401284" y="342412"/>
                  <a:pt x="1412543" y="334370"/>
                </a:cubicBezTo>
                <a:cubicBezTo>
                  <a:pt x="1420175" y="328919"/>
                  <a:pt x="1416791" y="316093"/>
                  <a:pt x="1419367" y="307075"/>
                </a:cubicBezTo>
                <a:cubicBezTo>
                  <a:pt x="1421343" y="300159"/>
                  <a:pt x="1421105" y="291689"/>
                  <a:pt x="1426191" y="286603"/>
                </a:cubicBezTo>
                <a:cubicBezTo>
                  <a:pt x="1431277" y="281517"/>
                  <a:pt x="1439838" y="282054"/>
                  <a:pt x="1446662" y="279779"/>
                </a:cubicBezTo>
                <a:cubicBezTo>
                  <a:pt x="1485775" y="338449"/>
                  <a:pt x="1433694" y="269405"/>
                  <a:pt x="1480782" y="307075"/>
                </a:cubicBezTo>
                <a:cubicBezTo>
                  <a:pt x="1524875" y="342349"/>
                  <a:pt x="1463448" y="317221"/>
                  <a:pt x="1514901" y="334370"/>
                </a:cubicBezTo>
                <a:cubicBezTo>
                  <a:pt x="1539546" y="329442"/>
                  <a:pt x="1565068" y="320144"/>
                  <a:pt x="1589964" y="334370"/>
                </a:cubicBezTo>
                <a:cubicBezTo>
                  <a:pt x="1596209" y="337939"/>
                  <a:pt x="1594513" y="348018"/>
                  <a:pt x="1596788" y="354842"/>
                </a:cubicBezTo>
                <a:cubicBezTo>
                  <a:pt x="1594513" y="361666"/>
                  <a:pt x="1595949" y="371324"/>
                  <a:pt x="1589964" y="375314"/>
                </a:cubicBezTo>
                <a:cubicBezTo>
                  <a:pt x="1580313" y="381748"/>
                  <a:pt x="1562278" y="372487"/>
                  <a:pt x="1555844" y="382138"/>
                </a:cubicBezTo>
                <a:cubicBezTo>
                  <a:pt x="1538979" y="407434"/>
                  <a:pt x="1570906" y="421749"/>
                  <a:pt x="1583140" y="429905"/>
                </a:cubicBezTo>
                <a:cubicBezTo>
                  <a:pt x="1587689" y="436729"/>
                  <a:pt x="1593457" y="442882"/>
                  <a:pt x="1596788" y="450376"/>
                </a:cubicBezTo>
                <a:cubicBezTo>
                  <a:pt x="1602631" y="463522"/>
                  <a:pt x="1610436" y="491320"/>
                  <a:pt x="1610436" y="491320"/>
                </a:cubicBezTo>
                <a:cubicBezTo>
                  <a:pt x="1608161" y="504968"/>
                  <a:pt x="1600256" y="518840"/>
                  <a:pt x="1603612" y="532263"/>
                </a:cubicBezTo>
                <a:cubicBezTo>
                  <a:pt x="1607590" y="548176"/>
                  <a:pt x="1630907" y="573206"/>
                  <a:pt x="1630907" y="573206"/>
                </a:cubicBezTo>
                <a:cubicBezTo>
                  <a:pt x="1633182" y="580030"/>
                  <a:pt x="1640006" y="586854"/>
                  <a:pt x="1637731" y="593678"/>
                </a:cubicBezTo>
                <a:cubicBezTo>
                  <a:pt x="1631341" y="612847"/>
                  <a:pt x="1612128" y="615860"/>
                  <a:pt x="1596788" y="620973"/>
                </a:cubicBezTo>
                <a:cubicBezTo>
                  <a:pt x="1603612" y="625522"/>
                  <a:pt x="1609924" y="630953"/>
                  <a:pt x="1617259" y="634621"/>
                </a:cubicBezTo>
                <a:cubicBezTo>
                  <a:pt x="1673768" y="662876"/>
                  <a:pt x="1599528" y="615977"/>
                  <a:pt x="1658203" y="655093"/>
                </a:cubicBezTo>
                <a:cubicBezTo>
                  <a:pt x="1662752" y="661917"/>
                  <a:pt x="1668619" y="668027"/>
                  <a:pt x="1671850" y="675565"/>
                </a:cubicBezTo>
                <a:cubicBezTo>
                  <a:pt x="1675544" y="684185"/>
                  <a:pt x="1672042" y="696229"/>
                  <a:pt x="1678674" y="702860"/>
                </a:cubicBezTo>
                <a:cubicBezTo>
                  <a:pt x="1685306" y="709492"/>
                  <a:pt x="1696987" y="706989"/>
                  <a:pt x="1705970" y="709684"/>
                </a:cubicBezTo>
                <a:cubicBezTo>
                  <a:pt x="1719749" y="713818"/>
                  <a:pt x="1746913" y="723332"/>
                  <a:pt x="1746913" y="723332"/>
                </a:cubicBezTo>
                <a:cubicBezTo>
                  <a:pt x="1749188" y="743804"/>
                  <a:pt x="1748741" y="764764"/>
                  <a:pt x="1753737" y="784747"/>
                </a:cubicBezTo>
                <a:cubicBezTo>
                  <a:pt x="1755726" y="792703"/>
                  <a:pt x="1767385" y="797017"/>
                  <a:pt x="1767385" y="805218"/>
                </a:cubicBezTo>
                <a:cubicBezTo>
                  <a:pt x="1767385" y="835334"/>
                  <a:pt x="1756403" y="865459"/>
                  <a:pt x="1746913" y="893929"/>
                </a:cubicBezTo>
                <a:cubicBezTo>
                  <a:pt x="1749188" y="909851"/>
                  <a:pt x="1751093" y="925831"/>
                  <a:pt x="1753737" y="941696"/>
                </a:cubicBezTo>
                <a:cubicBezTo>
                  <a:pt x="1757846" y="966350"/>
                  <a:pt x="1767825" y="985281"/>
                  <a:pt x="1753737" y="1009935"/>
                </a:cubicBezTo>
                <a:cubicBezTo>
                  <a:pt x="1749668" y="1017056"/>
                  <a:pt x="1739826" y="1018661"/>
                  <a:pt x="1733265" y="1023582"/>
                </a:cubicBezTo>
                <a:cubicBezTo>
                  <a:pt x="1730691" y="1025512"/>
                  <a:pt x="1728716" y="1028131"/>
                  <a:pt x="1726441" y="1030406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61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4776712" y="5707370"/>
            <a:ext cx="279779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Sp</a:t>
            </a:r>
            <a:r>
              <a:rPr lang="sk-SK" sz="2400" dirty="0" smtClean="0"/>
              <a:t>išský </a:t>
            </a:r>
            <a:r>
              <a:rPr lang="sk-SK" sz="2400" dirty="0" smtClean="0"/>
              <a:t>hrad</a:t>
            </a:r>
            <a:endParaRPr lang="sk-SK" sz="2400" dirty="0"/>
          </a:p>
        </p:txBody>
      </p:sp>
      <p:pic>
        <p:nvPicPr>
          <p:cNvPr id="7" name="Picture 4" descr="VÃ½sledok vyhÄ¾adÃ¡vania obrÃ¡zkov pre dopyt spiÅ¡skÃ½ hr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9" b="13101"/>
          <a:stretch/>
        </p:blipFill>
        <p:spPr bwMode="auto">
          <a:xfrm>
            <a:off x="3043449" y="1930400"/>
            <a:ext cx="6264322" cy="35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ok vyhÄ¾adÃ¡vania obrÃ¡zkov pre dopyt SpiÅ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310"/>
            <a:ext cx="12192000" cy="363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 rot="5400000">
            <a:off x="8448468" y="9422868"/>
            <a:ext cx="1111510" cy="5951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Čo je Spiš?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677334" y="1323833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R</a:t>
            </a:r>
            <a:endParaRPr lang="sk-SK" sz="5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1580361" y="1323832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E</a:t>
            </a:r>
            <a:endParaRPr lang="sk-SK" sz="5400" dirty="0"/>
          </a:p>
        </p:txBody>
      </p:sp>
      <p:sp>
        <p:nvSpPr>
          <p:cNvPr id="19" name="Zaoblený obdĺžnik 18"/>
          <p:cNvSpPr/>
          <p:nvPr/>
        </p:nvSpPr>
        <p:spPr>
          <a:xfrm>
            <a:off x="2483388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G</a:t>
            </a:r>
            <a:endParaRPr lang="sk-SK" sz="5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3386415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I</a:t>
            </a:r>
            <a:endParaRPr lang="sk-SK" sz="5400" dirty="0"/>
          </a:p>
        </p:txBody>
      </p:sp>
      <p:sp>
        <p:nvSpPr>
          <p:cNvPr id="21" name="Zaoblený obdĺžnik 20"/>
          <p:cNvSpPr/>
          <p:nvPr/>
        </p:nvSpPr>
        <p:spPr>
          <a:xfrm>
            <a:off x="4289442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Ó</a:t>
            </a:r>
            <a:endParaRPr lang="sk-SK" sz="5400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940" y="76492"/>
            <a:ext cx="2247900" cy="1171575"/>
          </a:xfrm>
          <a:prstGeom prst="rect">
            <a:avLst/>
          </a:prstGeom>
        </p:spPr>
      </p:pic>
      <p:sp>
        <p:nvSpPr>
          <p:cNvPr id="17" name="Zaoblený obdĺžnik 16"/>
          <p:cNvSpPr/>
          <p:nvPr/>
        </p:nvSpPr>
        <p:spPr>
          <a:xfrm>
            <a:off x="5192469" y="1323830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N</a:t>
            </a:r>
            <a:endParaRPr lang="sk-SK" sz="5400" dirty="0"/>
          </a:p>
        </p:txBody>
      </p:sp>
      <p:pic>
        <p:nvPicPr>
          <p:cNvPr id="1026" name="Picture 2" descr="Fotografia-0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17" y="1323830"/>
            <a:ext cx="4993840" cy="37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ustraÄnÃ½ obrÃ¡zok k ÄlÃ¡nku Å peciality starÃ½ch mÃ¡m zo SpiÅ¡a, na ktorÃ© by bola Å¡koda zabudnÃºÅ¥: 5 jedÃ¡l, ktorÃ© vÃ¡s zaruÄene dostanÃ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63" y="2557242"/>
            <a:ext cx="4792975" cy="31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ok vyhÄ¾adÃ¡vania obrÃ¡zkov pre dopyt SpiÅ¡ Ä¾udovÃ½ motÃ­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9" y="4104960"/>
            <a:ext cx="2664984" cy="26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4147341" y="5616805"/>
            <a:ext cx="402609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Oltár Majstra Pavla, Levoča</a:t>
            </a:r>
            <a:endParaRPr lang="sk-SK" sz="2400" dirty="0"/>
          </a:p>
        </p:txBody>
      </p:sp>
      <p:pic>
        <p:nvPicPr>
          <p:cNvPr id="5" name="Picture 8" descr="VÃ½sledok vyhÄ¾adÃ¡vania obrÃ¡zkov pre dopyt oltÃ¡r majstra pavla v bazilike sv. jakuba v levoÄ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99" y="1489054"/>
            <a:ext cx="5752978" cy="38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4370687" y="5904106"/>
            <a:ext cx="403291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Banícke múzeum, Gelnica</a:t>
            </a:r>
            <a:endParaRPr lang="sk-SK" sz="2400" dirty="0"/>
          </a:p>
        </p:txBody>
      </p:sp>
      <p:pic>
        <p:nvPicPr>
          <p:cNvPr id="5" name="Picture 6" descr="VÃ½sledok vyhÄ¾adÃ¡vania obrÃ¡zkov pre dopyt banÃ­cke mÃºzeum gel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55" y="1270000"/>
            <a:ext cx="5921585" cy="44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3327526" y="5611835"/>
            <a:ext cx="453105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Múzeum Spiša, Spišská Nová Ves</a:t>
            </a:r>
            <a:endParaRPr lang="sk-SK" sz="2400" dirty="0"/>
          </a:p>
        </p:txBody>
      </p:sp>
      <p:pic>
        <p:nvPicPr>
          <p:cNvPr id="5" name="Picture 8" descr="https://www.muzeumspisa.com/foto/Snv/muzeu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66" y="1593239"/>
            <a:ext cx="5354978" cy="37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obrázky</a:t>
            </a:r>
            <a:r>
              <a:rPr lang="sk-SK" sz="2400" dirty="0" smtClean="0"/>
              <a:t>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331497" y="1248067"/>
            <a:ext cx="11143579" cy="57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ĺžnik 15"/>
          <p:cNvSpPr/>
          <p:nvPr/>
        </p:nvSpPr>
        <p:spPr>
          <a:xfrm>
            <a:off x="1100416" y="2745027"/>
            <a:ext cx="1724672" cy="36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Zaoblený obdĺžnik 16"/>
          <p:cNvSpPr/>
          <p:nvPr/>
        </p:nvSpPr>
        <p:spPr>
          <a:xfrm>
            <a:off x="1100415" y="2245309"/>
            <a:ext cx="4795417" cy="36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Zaoblený obdĺžnik 17"/>
          <p:cNvSpPr/>
          <p:nvPr/>
        </p:nvSpPr>
        <p:spPr>
          <a:xfrm>
            <a:off x="1100416" y="1793295"/>
            <a:ext cx="2038569" cy="36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5" name="Ovál 4"/>
          <p:cNvSpPr/>
          <p:nvPr/>
        </p:nvSpPr>
        <p:spPr>
          <a:xfrm rot="324065">
            <a:off x="7168892" y="2652100"/>
            <a:ext cx="1455962" cy="1251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940" y="76492"/>
            <a:ext cx="2247900" cy="1171575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 rot="225700">
            <a:off x="7187195" y="2297182"/>
            <a:ext cx="1228379" cy="6425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 rot="19741217">
            <a:off x="6823154" y="3139911"/>
            <a:ext cx="764998" cy="4608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 rot="21285181">
            <a:off x="7108978" y="3359246"/>
            <a:ext cx="1656359" cy="6425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677334" y="1248067"/>
            <a:ext cx="5930133" cy="21163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/>
              <a:t>- oblasť je </a:t>
            </a:r>
            <a:r>
              <a:rPr lang="sk-SK" sz="2400" dirty="0" smtClean="0"/>
              <a:t>ohraničená pohoriami:</a:t>
            </a:r>
            <a:endParaRPr lang="sk-SK" sz="2400" dirty="0" smtClean="0"/>
          </a:p>
          <a:p>
            <a:r>
              <a:rPr lang="sk-SK" sz="2400" dirty="0" smtClean="0">
                <a:solidFill>
                  <a:srgbClr val="00B050"/>
                </a:solidFill>
              </a:rPr>
              <a:t>Levočské vrchy,</a:t>
            </a:r>
            <a:endParaRPr lang="sk-SK" sz="2400" dirty="0" smtClean="0">
              <a:solidFill>
                <a:srgbClr val="00B050"/>
              </a:solidFill>
            </a:endParaRPr>
          </a:p>
          <a:p>
            <a:r>
              <a:rPr lang="sk-SK" sz="2400" dirty="0" smtClean="0">
                <a:solidFill>
                  <a:srgbClr val="00B050"/>
                </a:solidFill>
              </a:rPr>
              <a:t>Volovské vrchy (Slovenské rudohorie),</a:t>
            </a:r>
            <a:endParaRPr lang="sk-SK" sz="2400" dirty="0" smtClean="0">
              <a:solidFill>
                <a:srgbClr val="00B050"/>
              </a:solidFill>
            </a:endParaRPr>
          </a:p>
          <a:p>
            <a:r>
              <a:rPr lang="sk-SK" sz="2400" dirty="0" smtClean="0">
                <a:solidFill>
                  <a:srgbClr val="00B050"/>
                </a:solidFill>
              </a:rPr>
              <a:t>Slovenský raj</a:t>
            </a:r>
            <a:endParaRPr lang="sk-SK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spiÅ¡skÃ¡ novÃ¡ ves hornÃ¡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64" y="175514"/>
            <a:ext cx="1971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341954"/>
            <a:ext cx="9561370" cy="29218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oblasťou </a:t>
            </a:r>
            <a:r>
              <a:rPr lang="sk-SK" sz="2400" dirty="0"/>
              <a:t>preteká rieka </a:t>
            </a:r>
            <a:r>
              <a:rPr lang="sk-SK" sz="2400" dirty="0" smtClean="0">
                <a:solidFill>
                  <a:srgbClr val="0070C0"/>
                </a:solidFill>
              </a:rPr>
              <a:t>Hornád</a:t>
            </a:r>
            <a:endParaRPr lang="sk-SK" sz="2400" dirty="0" smtClean="0">
              <a:solidFill>
                <a:srgbClr val="0070C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Rieka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940" y="76492"/>
            <a:ext cx="2247900" cy="1171575"/>
          </a:xfrm>
          <a:prstGeom prst="rect">
            <a:avLst/>
          </a:prstGeom>
        </p:spPr>
      </p:pic>
      <p:pic>
        <p:nvPicPr>
          <p:cNvPr id="13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39904" y="2312893"/>
            <a:ext cx="9098807" cy="46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Voľný tvar 13"/>
          <p:cNvSpPr/>
          <p:nvPr/>
        </p:nvSpPr>
        <p:spPr>
          <a:xfrm>
            <a:off x="6189260" y="3753134"/>
            <a:ext cx="1767385" cy="1030406"/>
          </a:xfrm>
          <a:custGeom>
            <a:avLst/>
            <a:gdLst>
              <a:gd name="connsiteX0" fmla="*/ 0 w 1767385"/>
              <a:gd name="connsiteY0" fmla="*/ 47767 h 1030406"/>
              <a:gd name="connsiteX1" fmla="*/ 61415 w 1767385"/>
              <a:gd name="connsiteY1" fmla="*/ 20472 h 1030406"/>
              <a:gd name="connsiteX2" fmla="*/ 109182 w 1767385"/>
              <a:gd name="connsiteY2" fmla="*/ 0 h 1030406"/>
              <a:gd name="connsiteX3" fmla="*/ 170597 w 1767385"/>
              <a:gd name="connsiteY3" fmla="*/ 6824 h 1030406"/>
              <a:gd name="connsiteX4" fmla="*/ 191068 w 1767385"/>
              <a:gd name="connsiteY4" fmla="*/ 13648 h 1030406"/>
              <a:gd name="connsiteX5" fmla="*/ 307074 w 1767385"/>
              <a:gd name="connsiteY5" fmla="*/ 20472 h 1030406"/>
              <a:gd name="connsiteX6" fmla="*/ 348018 w 1767385"/>
              <a:gd name="connsiteY6" fmla="*/ 54591 h 1030406"/>
              <a:gd name="connsiteX7" fmla="*/ 361665 w 1767385"/>
              <a:gd name="connsiteY7" fmla="*/ 75063 h 1030406"/>
              <a:gd name="connsiteX8" fmla="*/ 368489 w 1767385"/>
              <a:gd name="connsiteY8" fmla="*/ 122830 h 1030406"/>
              <a:gd name="connsiteX9" fmla="*/ 477671 w 1767385"/>
              <a:gd name="connsiteY9" fmla="*/ 129654 h 1030406"/>
              <a:gd name="connsiteX10" fmla="*/ 498143 w 1767385"/>
              <a:gd name="connsiteY10" fmla="*/ 136478 h 1030406"/>
              <a:gd name="connsiteX11" fmla="*/ 504967 w 1767385"/>
              <a:gd name="connsiteY11" fmla="*/ 156950 h 1030406"/>
              <a:gd name="connsiteX12" fmla="*/ 525439 w 1767385"/>
              <a:gd name="connsiteY12" fmla="*/ 170597 h 1030406"/>
              <a:gd name="connsiteX13" fmla="*/ 580030 w 1767385"/>
              <a:gd name="connsiteY13" fmla="*/ 156950 h 1030406"/>
              <a:gd name="connsiteX14" fmla="*/ 600501 w 1767385"/>
              <a:gd name="connsiteY14" fmla="*/ 177421 h 1030406"/>
              <a:gd name="connsiteX15" fmla="*/ 668740 w 1767385"/>
              <a:gd name="connsiteY15" fmla="*/ 197893 h 1030406"/>
              <a:gd name="connsiteX16" fmla="*/ 689212 w 1767385"/>
              <a:gd name="connsiteY16" fmla="*/ 211541 h 1030406"/>
              <a:gd name="connsiteX17" fmla="*/ 784746 w 1767385"/>
              <a:gd name="connsiteY17" fmla="*/ 218365 h 1030406"/>
              <a:gd name="connsiteX18" fmla="*/ 934871 w 1767385"/>
              <a:gd name="connsiteY18" fmla="*/ 211541 h 1030406"/>
              <a:gd name="connsiteX19" fmla="*/ 982639 w 1767385"/>
              <a:gd name="connsiteY19" fmla="*/ 197893 h 1030406"/>
              <a:gd name="connsiteX20" fmla="*/ 989462 w 1767385"/>
              <a:gd name="connsiteY20" fmla="*/ 177421 h 1030406"/>
              <a:gd name="connsiteX21" fmla="*/ 1030406 w 1767385"/>
              <a:gd name="connsiteY21" fmla="*/ 191069 h 1030406"/>
              <a:gd name="connsiteX22" fmla="*/ 1125940 w 1767385"/>
              <a:gd name="connsiteY22" fmla="*/ 197893 h 1030406"/>
              <a:gd name="connsiteX23" fmla="*/ 1207827 w 1767385"/>
              <a:gd name="connsiteY23" fmla="*/ 218365 h 1030406"/>
              <a:gd name="connsiteX24" fmla="*/ 1248770 w 1767385"/>
              <a:gd name="connsiteY24" fmla="*/ 232012 h 1030406"/>
              <a:gd name="connsiteX25" fmla="*/ 1344304 w 1767385"/>
              <a:gd name="connsiteY25" fmla="*/ 279779 h 1030406"/>
              <a:gd name="connsiteX26" fmla="*/ 1337480 w 1767385"/>
              <a:gd name="connsiteY26" fmla="*/ 307075 h 1030406"/>
              <a:gd name="connsiteX27" fmla="*/ 1330656 w 1767385"/>
              <a:gd name="connsiteY27" fmla="*/ 327547 h 1030406"/>
              <a:gd name="connsiteX28" fmla="*/ 1371600 w 1767385"/>
              <a:gd name="connsiteY28" fmla="*/ 341194 h 1030406"/>
              <a:gd name="connsiteX29" fmla="*/ 1412543 w 1767385"/>
              <a:gd name="connsiteY29" fmla="*/ 334370 h 1030406"/>
              <a:gd name="connsiteX30" fmla="*/ 1419367 w 1767385"/>
              <a:gd name="connsiteY30" fmla="*/ 307075 h 1030406"/>
              <a:gd name="connsiteX31" fmla="*/ 1426191 w 1767385"/>
              <a:gd name="connsiteY31" fmla="*/ 286603 h 1030406"/>
              <a:gd name="connsiteX32" fmla="*/ 1446662 w 1767385"/>
              <a:gd name="connsiteY32" fmla="*/ 279779 h 1030406"/>
              <a:gd name="connsiteX33" fmla="*/ 1480782 w 1767385"/>
              <a:gd name="connsiteY33" fmla="*/ 307075 h 1030406"/>
              <a:gd name="connsiteX34" fmla="*/ 1514901 w 1767385"/>
              <a:gd name="connsiteY34" fmla="*/ 334370 h 1030406"/>
              <a:gd name="connsiteX35" fmla="*/ 1589964 w 1767385"/>
              <a:gd name="connsiteY35" fmla="*/ 334370 h 1030406"/>
              <a:gd name="connsiteX36" fmla="*/ 1596788 w 1767385"/>
              <a:gd name="connsiteY36" fmla="*/ 354842 h 1030406"/>
              <a:gd name="connsiteX37" fmla="*/ 1589964 w 1767385"/>
              <a:gd name="connsiteY37" fmla="*/ 375314 h 1030406"/>
              <a:gd name="connsiteX38" fmla="*/ 1555844 w 1767385"/>
              <a:gd name="connsiteY38" fmla="*/ 382138 h 1030406"/>
              <a:gd name="connsiteX39" fmla="*/ 1583140 w 1767385"/>
              <a:gd name="connsiteY39" fmla="*/ 429905 h 1030406"/>
              <a:gd name="connsiteX40" fmla="*/ 1596788 w 1767385"/>
              <a:gd name="connsiteY40" fmla="*/ 450376 h 1030406"/>
              <a:gd name="connsiteX41" fmla="*/ 1610436 w 1767385"/>
              <a:gd name="connsiteY41" fmla="*/ 491320 h 1030406"/>
              <a:gd name="connsiteX42" fmla="*/ 1603612 w 1767385"/>
              <a:gd name="connsiteY42" fmla="*/ 532263 h 1030406"/>
              <a:gd name="connsiteX43" fmla="*/ 1630907 w 1767385"/>
              <a:gd name="connsiteY43" fmla="*/ 573206 h 1030406"/>
              <a:gd name="connsiteX44" fmla="*/ 1637731 w 1767385"/>
              <a:gd name="connsiteY44" fmla="*/ 593678 h 1030406"/>
              <a:gd name="connsiteX45" fmla="*/ 1596788 w 1767385"/>
              <a:gd name="connsiteY45" fmla="*/ 620973 h 1030406"/>
              <a:gd name="connsiteX46" fmla="*/ 1617259 w 1767385"/>
              <a:gd name="connsiteY46" fmla="*/ 634621 h 1030406"/>
              <a:gd name="connsiteX47" fmla="*/ 1658203 w 1767385"/>
              <a:gd name="connsiteY47" fmla="*/ 655093 h 1030406"/>
              <a:gd name="connsiteX48" fmla="*/ 1671850 w 1767385"/>
              <a:gd name="connsiteY48" fmla="*/ 675565 h 1030406"/>
              <a:gd name="connsiteX49" fmla="*/ 1678674 w 1767385"/>
              <a:gd name="connsiteY49" fmla="*/ 702860 h 1030406"/>
              <a:gd name="connsiteX50" fmla="*/ 1705970 w 1767385"/>
              <a:gd name="connsiteY50" fmla="*/ 709684 h 1030406"/>
              <a:gd name="connsiteX51" fmla="*/ 1746913 w 1767385"/>
              <a:gd name="connsiteY51" fmla="*/ 723332 h 1030406"/>
              <a:gd name="connsiteX52" fmla="*/ 1753737 w 1767385"/>
              <a:gd name="connsiteY52" fmla="*/ 784747 h 1030406"/>
              <a:gd name="connsiteX53" fmla="*/ 1767385 w 1767385"/>
              <a:gd name="connsiteY53" fmla="*/ 805218 h 1030406"/>
              <a:gd name="connsiteX54" fmla="*/ 1746913 w 1767385"/>
              <a:gd name="connsiteY54" fmla="*/ 893929 h 1030406"/>
              <a:gd name="connsiteX55" fmla="*/ 1753737 w 1767385"/>
              <a:gd name="connsiteY55" fmla="*/ 941696 h 1030406"/>
              <a:gd name="connsiteX56" fmla="*/ 1753737 w 1767385"/>
              <a:gd name="connsiteY56" fmla="*/ 1009935 h 1030406"/>
              <a:gd name="connsiteX57" fmla="*/ 1733265 w 1767385"/>
              <a:gd name="connsiteY57" fmla="*/ 1023582 h 1030406"/>
              <a:gd name="connsiteX58" fmla="*/ 1726441 w 1767385"/>
              <a:gd name="connsiteY58" fmla="*/ 1030406 h 103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67385" h="1030406">
                <a:moveTo>
                  <a:pt x="0" y="47767"/>
                </a:moveTo>
                <a:lnTo>
                  <a:pt x="61415" y="20472"/>
                </a:lnTo>
                <a:cubicBezTo>
                  <a:pt x="105267" y="232"/>
                  <a:pt x="71901" y="12427"/>
                  <a:pt x="109182" y="0"/>
                </a:cubicBezTo>
                <a:cubicBezTo>
                  <a:pt x="129654" y="2275"/>
                  <a:pt x="150280" y="3438"/>
                  <a:pt x="170597" y="6824"/>
                </a:cubicBezTo>
                <a:cubicBezTo>
                  <a:pt x="177692" y="8007"/>
                  <a:pt x="183911" y="12932"/>
                  <a:pt x="191068" y="13648"/>
                </a:cubicBezTo>
                <a:cubicBezTo>
                  <a:pt x="229611" y="17502"/>
                  <a:pt x="268405" y="18197"/>
                  <a:pt x="307074" y="20472"/>
                </a:cubicBezTo>
                <a:cubicBezTo>
                  <a:pt x="327201" y="33890"/>
                  <a:pt x="331601" y="34890"/>
                  <a:pt x="348018" y="54591"/>
                </a:cubicBezTo>
                <a:cubicBezTo>
                  <a:pt x="353268" y="60891"/>
                  <a:pt x="357116" y="68239"/>
                  <a:pt x="361665" y="75063"/>
                </a:cubicBezTo>
                <a:cubicBezTo>
                  <a:pt x="363940" y="90985"/>
                  <a:pt x="353936" y="115981"/>
                  <a:pt x="368489" y="122830"/>
                </a:cubicBezTo>
                <a:cubicBezTo>
                  <a:pt x="401483" y="138357"/>
                  <a:pt x="441406" y="125837"/>
                  <a:pt x="477671" y="129654"/>
                </a:cubicBezTo>
                <a:cubicBezTo>
                  <a:pt x="484825" y="130407"/>
                  <a:pt x="491319" y="134203"/>
                  <a:pt x="498143" y="136478"/>
                </a:cubicBezTo>
                <a:cubicBezTo>
                  <a:pt x="500418" y="143302"/>
                  <a:pt x="500473" y="151333"/>
                  <a:pt x="504967" y="156950"/>
                </a:cubicBezTo>
                <a:cubicBezTo>
                  <a:pt x="510090" y="163354"/>
                  <a:pt x="517301" y="169580"/>
                  <a:pt x="525439" y="170597"/>
                </a:cubicBezTo>
                <a:cubicBezTo>
                  <a:pt x="537413" y="172094"/>
                  <a:pt x="566663" y="161405"/>
                  <a:pt x="580030" y="156950"/>
                </a:cubicBezTo>
                <a:cubicBezTo>
                  <a:pt x="586854" y="163774"/>
                  <a:pt x="592122" y="172633"/>
                  <a:pt x="600501" y="177421"/>
                </a:cubicBezTo>
                <a:cubicBezTo>
                  <a:pt x="667252" y="215564"/>
                  <a:pt x="579787" y="138591"/>
                  <a:pt x="668740" y="197893"/>
                </a:cubicBezTo>
                <a:cubicBezTo>
                  <a:pt x="675564" y="202442"/>
                  <a:pt x="681135" y="210116"/>
                  <a:pt x="689212" y="211541"/>
                </a:cubicBezTo>
                <a:cubicBezTo>
                  <a:pt x="720652" y="217089"/>
                  <a:pt x="752901" y="216090"/>
                  <a:pt x="784746" y="218365"/>
                </a:cubicBezTo>
                <a:cubicBezTo>
                  <a:pt x="834788" y="216090"/>
                  <a:pt x="884925" y="215383"/>
                  <a:pt x="934871" y="211541"/>
                </a:cubicBezTo>
                <a:cubicBezTo>
                  <a:pt x="946010" y="210684"/>
                  <a:pt x="971013" y="201768"/>
                  <a:pt x="982639" y="197893"/>
                </a:cubicBezTo>
                <a:cubicBezTo>
                  <a:pt x="984913" y="191069"/>
                  <a:pt x="982341" y="178438"/>
                  <a:pt x="989462" y="177421"/>
                </a:cubicBezTo>
                <a:cubicBezTo>
                  <a:pt x="1003704" y="175386"/>
                  <a:pt x="1016056" y="190044"/>
                  <a:pt x="1030406" y="191069"/>
                </a:cubicBezTo>
                <a:lnTo>
                  <a:pt x="1125940" y="197893"/>
                </a:lnTo>
                <a:cubicBezTo>
                  <a:pt x="1237316" y="235019"/>
                  <a:pt x="1097576" y="190803"/>
                  <a:pt x="1207827" y="218365"/>
                </a:cubicBezTo>
                <a:cubicBezTo>
                  <a:pt x="1221783" y="221854"/>
                  <a:pt x="1248770" y="232012"/>
                  <a:pt x="1248770" y="232012"/>
                </a:cubicBezTo>
                <a:cubicBezTo>
                  <a:pt x="1288745" y="291977"/>
                  <a:pt x="1259744" y="271324"/>
                  <a:pt x="1344304" y="279779"/>
                </a:cubicBezTo>
                <a:cubicBezTo>
                  <a:pt x="1342029" y="288878"/>
                  <a:pt x="1340057" y="298057"/>
                  <a:pt x="1337480" y="307075"/>
                </a:cubicBezTo>
                <a:cubicBezTo>
                  <a:pt x="1335504" y="313991"/>
                  <a:pt x="1325570" y="322461"/>
                  <a:pt x="1330656" y="327547"/>
                </a:cubicBezTo>
                <a:cubicBezTo>
                  <a:pt x="1340829" y="337719"/>
                  <a:pt x="1371600" y="341194"/>
                  <a:pt x="1371600" y="341194"/>
                </a:cubicBezTo>
                <a:cubicBezTo>
                  <a:pt x="1385248" y="338919"/>
                  <a:pt x="1401284" y="342412"/>
                  <a:pt x="1412543" y="334370"/>
                </a:cubicBezTo>
                <a:cubicBezTo>
                  <a:pt x="1420175" y="328919"/>
                  <a:pt x="1416791" y="316093"/>
                  <a:pt x="1419367" y="307075"/>
                </a:cubicBezTo>
                <a:cubicBezTo>
                  <a:pt x="1421343" y="300159"/>
                  <a:pt x="1421105" y="291689"/>
                  <a:pt x="1426191" y="286603"/>
                </a:cubicBezTo>
                <a:cubicBezTo>
                  <a:pt x="1431277" y="281517"/>
                  <a:pt x="1439838" y="282054"/>
                  <a:pt x="1446662" y="279779"/>
                </a:cubicBezTo>
                <a:cubicBezTo>
                  <a:pt x="1485775" y="338449"/>
                  <a:pt x="1433694" y="269405"/>
                  <a:pt x="1480782" y="307075"/>
                </a:cubicBezTo>
                <a:cubicBezTo>
                  <a:pt x="1524875" y="342349"/>
                  <a:pt x="1463448" y="317221"/>
                  <a:pt x="1514901" y="334370"/>
                </a:cubicBezTo>
                <a:cubicBezTo>
                  <a:pt x="1539546" y="329442"/>
                  <a:pt x="1565068" y="320144"/>
                  <a:pt x="1589964" y="334370"/>
                </a:cubicBezTo>
                <a:cubicBezTo>
                  <a:pt x="1596209" y="337939"/>
                  <a:pt x="1594513" y="348018"/>
                  <a:pt x="1596788" y="354842"/>
                </a:cubicBezTo>
                <a:cubicBezTo>
                  <a:pt x="1594513" y="361666"/>
                  <a:pt x="1595949" y="371324"/>
                  <a:pt x="1589964" y="375314"/>
                </a:cubicBezTo>
                <a:cubicBezTo>
                  <a:pt x="1580313" y="381748"/>
                  <a:pt x="1562278" y="372487"/>
                  <a:pt x="1555844" y="382138"/>
                </a:cubicBezTo>
                <a:cubicBezTo>
                  <a:pt x="1538979" y="407434"/>
                  <a:pt x="1570906" y="421749"/>
                  <a:pt x="1583140" y="429905"/>
                </a:cubicBezTo>
                <a:cubicBezTo>
                  <a:pt x="1587689" y="436729"/>
                  <a:pt x="1593457" y="442882"/>
                  <a:pt x="1596788" y="450376"/>
                </a:cubicBezTo>
                <a:cubicBezTo>
                  <a:pt x="1602631" y="463522"/>
                  <a:pt x="1610436" y="491320"/>
                  <a:pt x="1610436" y="491320"/>
                </a:cubicBezTo>
                <a:cubicBezTo>
                  <a:pt x="1608161" y="504968"/>
                  <a:pt x="1600256" y="518840"/>
                  <a:pt x="1603612" y="532263"/>
                </a:cubicBezTo>
                <a:cubicBezTo>
                  <a:pt x="1607590" y="548176"/>
                  <a:pt x="1630907" y="573206"/>
                  <a:pt x="1630907" y="573206"/>
                </a:cubicBezTo>
                <a:cubicBezTo>
                  <a:pt x="1633182" y="580030"/>
                  <a:pt x="1640006" y="586854"/>
                  <a:pt x="1637731" y="593678"/>
                </a:cubicBezTo>
                <a:cubicBezTo>
                  <a:pt x="1631341" y="612847"/>
                  <a:pt x="1612128" y="615860"/>
                  <a:pt x="1596788" y="620973"/>
                </a:cubicBezTo>
                <a:cubicBezTo>
                  <a:pt x="1603612" y="625522"/>
                  <a:pt x="1609924" y="630953"/>
                  <a:pt x="1617259" y="634621"/>
                </a:cubicBezTo>
                <a:cubicBezTo>
                  <a:pt x="1673768" y="662876"/>
                  <a:pt x="1599528" y="615977"/>
                  <a:pt x="1658203" y="655093"/>
                </a:cubicBezTo>
                <a:cubicBezTo>
                  <a:pt x="1662752" y="661917"/>
                  <a:pt x="1668619" y="668027"/>
                  <a:pt x="1671850" y="675565"/>
                </a:cubicBezTo>
                <a:cubicBezTo>
                  <a:pt x="1675544" y="684185"/>
                  <a:pt x="1672042" y="696229"/>
                  <a:pt x="1678674" y="702860"/>
                </a:cubicBezTo>
                <a:cubicBezTo>
                  <a:pt x="1685306" y="709492"/>
                  <a:pt x="1696987" y="706989"/>
                  <a:pt x="1705970" y="709684"/>
                </a:cubicBezTo>
                <a:cubicBezTo>
                  <a:pt x="1719749" y="713818"/>
                  <a:pt x="1746913" y="723332"/>
                  <a:pt x="1746913" y="723332"/>
                </a:cubicBezTo>
                <a:cubicBezTo>
                  <a:pt x="1749188" y="743804"/>
                  <a:pt x="1748741" y="764764"/>
                  <a:pt x="1753737" y="784747"/>
                </a:cubicBezTo>
                <a:cubicBezTo>
                  <a:pt x="1755726" y="792703"/>
                  <a:pt x="1767385" y="797017"/>
                  <a:pt x="1767385" y="805218"/>
                </a:cubicBezTo>
                <a:cubicBezTo>
                  <a:pt x="1767385" y="835334"/>
                  <a:pt x="1756403" y="865459"/>
                  <a:pt x="1746913" y="893929"/>
                </a:cubicBezTo>
                <a:cubicBezTo>
                  <a:pt x="1749188" y="909851"/>
                  <a:pt x="1751093" y="925831"/>
                  <a:pt x="1753737" y="941696"/>
                </a:cubicBezTo>
                <a:cubicBezTo>
                  <a:pt x="1757846" y="966350"/>
                  <a:pt x="1767825" y="985281"/>
                  <a:pt x="1753737" y="1009935"/>
                </a:cubicBezTo>
                <a:cubicBezTo>
                  <a:pt x="1749668" y="1017056"/>
                  <a:pt x="1739826" y="1018661"/>
                  <a:pt x="1733265" y="1023582"/>
                </a:cubicBezTo>
                <a:cubicBezTo>
                  <a:pt x="1730691" y="1025512"/>
                  <a:pt x="1728716" y="1028131"/>
                  <a:pt x="1726441" y="1030406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6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Významné obce</a:t>
            </a:r>
            <a:endParaRPr lang="sk-SK" dirty="0"/>
          </a:p>
        </p:txBody>
      </p:sp>
      <p:sp>
        <p:nvSpPr>
          <p:cNvPr id="21" name="Zaoblený obdĺžnik 20"/>
          <p:cNvSpPr/>
          <p:nvPr/>
        </p:nvSpPr>
        <p:spPr>
          <a:xfrm>
            <a:off x="9274002" y="2983391"/>
            <a:ext cx="254496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Levoča</a:t>
            </a:r>
            <a:endParaRPr lang="sk-SK" sz="2400" dirty="0" smtClean="0"/>
          </a:p>
        </p:txBody>
      </p:sp>
      <p:sp>
        <p:nvSpPr>
          <p:cNvPr id="9" name="Zaoblený obdĺžnik 8"/>
          <p:cNvSpPr/>
          <p:nvPr/>
        </p:nvSpPr>
        <p:spPr>
          <a:xfrm>
            <a:off x="9274001" y="3547604"/>
            <a:ext cx="254496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Spišská Nová Ves</a:t>
            </a:r>
            <a:endParaRPr lang="sk-SK" sz="2400" dirty="0" smtClean="0"/>
          </a:p>
        </p:txBody>
      </p:sp>
      <p:sp>
        <p:nvSpPr>
          <p:cNvPr id="10" name="Ovál 9"/>
          <p:cNvSpPr/>
          <p:nvPr/>
        </p:nvSpPr>
        <p:spPr>
          <a:xfrm rot="19790114">
            <a:off x="6324060" y="2957045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19790114">
            <a:off x="6272500" y="3204019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Zaoblený obdĺžnik 12"/>
          <p:cNvSpPr/>
          <p:nvPr/>
        </p:nvSpPr>
        <p:spPr>
          <a:xfrm>
            <a:off x="9274001" y="4111817"/>
            <a:ext cx="254496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Gelnica</a:t>
            </a:r>
            <a:endParaRPr lang="sk-SK" sz="2400" dirty="0" smtClean="0"/>
          </a:p>
        </p:txBody>
      </p:sp>
      <p:sp>
        <p:nvSpPr>
          <p:cNvPr id="15" name="Ovál 14"/>
          <p:cNvSpPr/>
          <p:nvPr/>
        </p:nvSpPr>
        <p:spPr>
          <a:xfrm rot="19790114">
            <a:off x="6911955" y="3425637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940" y="76492"/>
            <a:ext cx="22479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ok vyhÄ¾adÃ¡vania obrÃ¡zkov pre dopyt LevoÄ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 t="2789" r="6068" b="2780"/>
          <a:stretch/>
        </p:blipFill>
        <p:spPr bwMode="auto">
          <a:xfrm>
            <a:off x="0" y="0"/>
            <a:ext cx="12173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Levoča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LevoÄ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167"/>
            <a:ext cx="12176924" cy="363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Levoča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1" y="1255595"/>
            <a:ext cx="9640375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Levoča</a:t>
            </a:r>
            <a:r>
              <a:rPr lang="sk-SK" sz="2400" dirty="0" smtClean="0"/>
              <a:t> </a:t>
            </a:r>
            <a:r>
              <a:rPr lang="sk-SK" sz="2400" dirty="0"/>
              <a:t>– </a:t>
            </a:r>
            <a:r>
              <a:rPr lang="sk-SK" sz="2400" dirty="0" smtClean="0"/>
              <a:t>okresné </a:t>
            </a:r>
            <a:r>
              <a:rPr lang="sk-SK" sz="2400" dirty="0" smtClean="0"/>
              <a:t>mesto </a:t>
            </a:r>
            <a:r>
              <a:rPr lang="sk-SK" sz="2400" dirty="0" smtClean="0"/>
              <a:t>v Prešovskom kraji,</a:t>
            </a:r>
            <a:endParaRPr lang="sk-SK" sz="2400" dirty="0" smtClean="0"/>
          </a:p>
          <a:p>
            <a:r>
              <a:rPr lang="sk-SK" sz="2400" dirty="0" smtClean="0"/>
              <a:t>historické centrum mesta je zapísané do UNESCO,</a:t>
            </a:r>
          </a:p>
          <a:p>
            <a:r>
              <a:rPr lang="sk-SK" sz="2400" dirty="0" smtClean="0"/>
              <a:t>oltár Majstra Pavla z Levoče</a:t>
            </a:r>
            <a:endParaRPr lang="sk-SK" sz="2400" dirty="0" smtClean="0"/>
          </a:p>
          <a:p>
            <a:endParaRPr lang="sk-SK" sz="24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716" y="190849"/>
            <a:ext cx="2571750" cy="1266825"/>
          </a:xfrm>
          <a:prstGeom prst="rect">
            <a:avLst/>
          </a:prstGeom>
        </p:spPr>
      </p:pic>
      <p:pic>
        <p:nvPicPr>
          <p:cNvPr id="3076" name="Picture 4" descr="VÃ½sledok vyhÄ¾adÃ¡vania obrÃ¡zkov pre dopyt LevoÄa 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92" y="190849"/>
            <a:ext cx="1076801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ok vyhÄ¾adÃ¡vania obrÃ¡zkov pre dopyt LevoÄa historickÃ© centr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27" y="2181209"/>
            <a:ext cx="4822778" cy="321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sledok vyhÄ¾adÃ¡vania obrÃ¡zkov pre dopyt oltÃ¡r majstra pavla v bazilike sv. jakuba v levoÄ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1" y="2703705"/>
            <a:ext cx="5752978" cy="38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1984" y="6392761"/>
            <a:ext cx="2983671" cy="3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ok vyhÄ¾adÃ¡vania obrÃ¡zkov pre dopyt spiÅ¡skÃ¡ novÃ¡ v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/>
          <a:stretch/>
        </p:blipFill>
        <p:spPr bwMode="auto">
          <a:xfrm>
            <a:off x="-54592" y="0"/>
            <a:ext cx="12246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Spišská Nová Ves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Ã½sledok vyhÄ¾adÃ¡vania obrÃ¡zkov pre dopyt spiÅ¡skÃ¡ novÃ¡ v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20" b="9475"/>
          <a:stretch/>
        </p:blipFill>
        <p:spPr bwMode="auto">
          <a:xfrm>
            <a:off x="0" y="3159456"/>
            <a:ext cx="12197940" cy="369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2" y="3159456"/>
            <a:ext cx="4249510" cy="41625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Spišská Nová Ves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10063456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Spišská Nová Ves </a:t>
            </a:r>
            <a:r>
              <a:rPr lang="sk-SK" sz="2400" dirty="0" smtClean="0"/>
              <a:t>– okresné mesto v </a:t>
            </a:r>
            <a:r>
              <a:rPr lang="sk-SK" sz="2400" dirty="0" smtClean="0"/>
              <a:t>Košickom </a:t>
            </a:r>
            <a:r>
              <a:rPr lang="sk-SK" sz="2400" dirty="0" smtClean="0"/>
              <a:t>kraji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vstupná brána </a:t>
            </a:r>
            <a:r>
              <a:rPr lang="sk-SK" sz="2400" dirty="0"/>
              <a:t>do Národného parku Slovenský </a:t>
            </a:r>
            <a:r>
              <a:rPr lang="sk-SK" sz="2400" dirty="0" smtClean="0"/>
              <a:t>raj,</a:t>
            </a:r>
          </a:p>
          <a:p>
            <a:r>
              <a:rPr lang="sk-SK" sz="2400" dirty="0" smtClean="0"/>
              <a:t>počtom </a:t>
            </a:r>
            <a:r>
              <a:rPr lang="sk-SK" sz="2400" dirty="0"/>
              <a:t>obyvateľov je druhým najväčším mestom </a:t>
            </a:r>
            <a:r>
              <a:rPr lang="sk-SK" sz="2400" dirty="0" smtClean="0"/>
              <a:t>Spiša (16. </a:t>
            </a:r>
            <a:r>
              <a:rPr lang="sk-SK" sz="2400" dirty="0"/>
              <a:t>najväčším mestom na </a:t>
            </a:r>
            <a:r>
              <a:rPr lang="sk-SK" sz="2400" dirty="0" smtClean="0"/>
              <a:t>Slovensku),</a:t>
            </a:r>
          </a:p>
          <a:p>
            <a:r>
              <a:rPr lang="sk-SK" sz="2400" dirty="0" smtClean="0"/>
              <a:t>nachádza sa tu Múzeum Spiša</a:t>
            </a:r>
            <a:endParaRPr lang="sk-SK" sz="2400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150" y="170455"/>
            <a:ext cx="2581275" cy="1276350"/>
          </a:xfrm>
          <a:prstGeom prst="rect">
            <a:avLst/>
          </a:prstGeom>
        </p:spPr>
      </p:pic>
      <p:pic>
        <p:nvPicPr>
          <p:cNvPr id="6146" name="Picture 2" descr="VÃ½sledok vyhÄ¾adÃ¡vania obrÃ¡zkov pre dopyt spiÅ¡skÃ¡ novÃ¡ ves e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17" y="170456"/>
            <a:ext cx="107185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ok vyhÄ¾adÃ¡vania obrÃ¡zkov pre dopyt spiÅ¡skÃ¡ novÃ¡ ves vstupnÃ¡ brÃ¡na do slovenskÃ©ho raj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27" y="2773056"/>
            <a:ext cx="3965598" cy="264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muzeumspisa.com/foto/Snv/muzeum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3575713"/>
            <a:ext cx="4024126" cy="28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muzeumspisa.com/foto/Snv/snv.exp%20(2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39" y="3483188"/>
            <a:ext cx="3886297" cy="29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6041</TotalTime>
  <Words>323</Words>
  <Application>Microsoft Office PowerPoint</Application>
  <PresentationFormat>Širokouhlá</PresentationFormat>
  <Paragraphs>75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Times New Roman</vt:lpstr>
      <vt:lpstr>Wingdings 3</vt:lpstr>
      <vt:lpstr>Fazeta</vt:lpstr>
      <vt:lpstr>Od Hornádu po Dunajec SPIŠ</vt:lpstr>
      <vt:lpstr>Prezentácia programu PowerPoint</vt:lpstr>
      <vt:lpstr>Prezentácia programu PowerPoint</vt:lpstr>
      <vt:lpstr>Prezentácia programu PowerPoint</vt:lpstr>
      <vt:lpstr>Prezentácia programu PowerPoint</vt:lpstr>
      <vt:lpstr>Levoča</vt:lpstr>
      <vt:lpstr>Prezentácia programu PowerPoint</vt:lpstr>
      <vt:lpstr>Spišská Nová Ves</vt:lpstr>
      <vt:lpstr>Prezentácia programu PowerPoint</vt:lpstr>
      <vt:lpstr>Gelnica</vt:lpstr>
      <vt:lpstr>Prezentácia programu PowerPoint</vt:lpstr>
      <vt:lpstr>Prezentácia programu PowerPoint</vt:lpstr>
      <vt:lpstr>Zopakuj si</vt:lpstr>
      <vt:lpstr>Na ktorom obrázku je správne označený región Spiš?</vt:lpstr>
      <vt:lpstr>Označ na mape Levočské vrchy</vt:lpstr>
      <vt:lpstr>Označ na mape Volovské vrchy</vt:lpstr>
      <vt:lpstr>Označ na mape Slovenský raj</vt:lpstr>
      <vt:lpstr>Označ na mape rieku Hornád</vt:lpstr>
      <vt:lpstr>Čo je na obrázku</vt:lpstr>
      <vt:lpstr>Čo je na obrázku</vt:lpstr>
      <vt:lpstr>Čo je na obrázku</vt:lpstr>
      <vt:lpstr>Čo je na obrázku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PC</cp:lastModifiedBy>
  <cp:revision>678</cp:revision>
  <dcterms:created xsi:type="dcterms:W3CDTF">2018-11-24T12:23:45Z</dcterms:created>
  <dcterms:modified xsi:type="dcterms:W3CDTF">2019-06-08T15:09:24Z</dcterms:modified>
</cp:coreProperties>
</file>