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404" r:id="rId3"/>
    <p:sldId id="523" r:id="rId4"/>
    <p:sldId id="524" r:id="rId5"/>
    <p:sldId id="449" r:id="rId6"/>
    <p:sldId id="516" r:id="rId7"/>
    <p:sldId id="525" r:id="rId8"/>
    <p:sldId id="518" r:id="rId9"/>
    <p:sldId id="519" r:id="rId10"/>
    <p:sldId id="520" r:id="rId11"/>
    <p:sldId id="521" r:id="rId12"/>
    <p:sldId id="522" r:id="rId13"/>
    <p:sldId id="452" r:id="rId14"/>
    <p:sldId id="526" r:id="rId15"/>
    <p:sldId id="527" r:id="rId16"/>
    <p:sldId id="276" r:id="rId17"/>
    <p:sldId id="417" r:id="rId18"/>
    <p:sldId id="471" r:id="rId19"/>
    <p:sldId id="418" r:id="rId20"/>
    <p:sldId id="507" r:id="rId21"/>
    <p:sldId id="528" r:id="rId22"/>
    <p:sldId id="529" r:id="rId23"/>
    <p:sldId id="530" r:id="rId24"/>
    <p:sldId id="531" r:id="rId25"/>
    <p:sldId id="258" r:id="rId26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5D0D"/>
    <a:srgbClr val="82C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8" autoAdjust="0"/>
    <p:restoredTop sz="94660"/>
  </p:normalViewPr>
  <p:slideViewPr>
    <p:cSldViewPr snapToGrid="0">
      <p:cViewPr>
        <p:scale>
          <a:sx n="70" d="100"/>
          <a:sy n="70" d="100"/>
        </p:scale>
        <p:origin x="11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20. 4. 2019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29979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20. 4. 2019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22189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20. 4. 2019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7856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20. 4. 2019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11113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20. 4. 2019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0457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20. 4. 2019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78818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20. 4. 2019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6942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20. 4. 2019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84997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20. 4. 2019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50058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20. 4. 2019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97616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20. 4. 2019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62120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20. 4. 2019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59679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20. 4. 2019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37898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20. 4. 2019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87568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20. 4. 2019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91733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20. 4. 2019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21828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51000">
              <a:schemeClr val="accent1">
                <a:lumMod val="45000"/>
                <a:lumOff val="55000"/>
                <a:alpha val="99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9145E-08DD-4007-8A4A-5818B4E46F01}" type="datetimeFigureOut">
              <a:rPr lang="sk-SK" smtClean="0"/>
              <a:t>20. 4. 2019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27126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74" y="396959"/>
            <a:ext cx="8431235" cy="614242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850007"/>
            <a:ext cx="12192000" cy="3322748"/>
          </a:xfrm>
        </p:spPr>
        <p:txBody>
          <a:bodyPr>
            <a:normAutofit/>
          </a:bodyPr>
          <a:lstStyle/>
          <a:p>
            <a:pPr algn="ctr"/>
            <a:r>
              <a:rPr lang="sk-SK" sz="4400" dirty="0" smtClean="0">
                <a:ln>
                  <a:solidFill>
                    <a:schemeClr val="tx1"/>
                  </a:solidFill>
                </a:ln>
              </a:rPr>
              <a:t>Od </a:t>
            </a:r>
            <a:r>
              <a:rPr lang="sk-SK" sz="4400" dirty="0" smtClean="0">
                <a:ln>
                  <a:solidFill>
                    <a:schemeClr val="tx1"/>
                  </a:solidFill>
                </a:ln>
              </a:rPr>
              <a:t>Hornádu po Dunajec</a:t>
            </a:r>
            <a:r>
              <a:rPr lang="sk-SK" sz="4400" dirty="0">
                <a:ln>
                  <a:solidFill>
                    <a:schemeClr val="tx1"/>
                  </a:solidFill>
                </a:ln>
              </a:rPr>
              <a:t/>
            </a:r>
            <a:br>
              <a:rPr lang="sk-SK" sz="4400" dirty="0">
                <a:ln>
                  <a:solidFill>
                    <a:schemeClr val="tx1"/>
                  </a:solidFill>
                </a:ln>
              </a:rPr>
            </a:br>
            <a:r>
              <a:rPr lang="sk-SK" sz="6600" dirty="0" smtClean="0">
                <a:ln>
                  <a:solidFill>
                    <a:schemeClr val="tx1"/>
                  </a:solidFill>
                </a:ln>
              </a:rPr>
              <a:t>KOŠICE </a:t>
            </a:r>
            <a:r>
              <a:rPr lang="sk-SK" sz="6600" dirty="0" smtClean="0">
                <a:ln>
                  <a:solidFill>
                    <a:schemeClr val="tx1"/>
                  </a:solidFill>
                </a:ln>
              </a:rPr>
              <a:t>S OKOLÍM</a:t>
            </a:r>
            <a:endParaRPr lang="sk-SK" sz="66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997934"/>
            <a:ext cx="9144000" cy="904740"/>
          </a:xfrm>
        </p:spPr>
        <p:txBody>
          <a:bodyPr/>
          <a:lstStyle/>
          <a:p>
            <a:pPr algn="ctr"/>
            <a:r>
              <a:rPr lang="sk-SK" dirty="0" smtClean="0">
                <a:solidFill>
                  <a:schemeClr val="accent1">
                    <a:lumMod val="50000"/>
                  </a:schemeClr>
                </a:solidFill>
              </a:rPr>
              <a:t>Mgr. Ľudmila Sulačeková</a:t>
            </a:r>
            <a:endParaRPr lang="sk-SK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8039"/>
            <a:ext cx="4511864" cy="225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19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/>
          <a:srcRect b="14365"/>
          <a:stretch/>
        </p:blipFill>
        <p:spPr>
          <a:xfrm>
            <a:off x="0" y="0"/>
            <a:ext cx="12192000" cy="697400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2" y="1241946"/>
            <a:ext cx="10513832" cy="124194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sk-SK" sz="24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Hlavná ulica </a:t>
            </a:r>
            <a:r>
              <a:rPr lang="sk-SK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je ústredná ulica Košíc. Nachádza sa na nej väčšina najvýznamnejších košických historických pamiatok. </a:t>
            </a:r>
            <a:r>
              <a:rPr lang="sk-SK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sk-SK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sk-SK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Takmer </a:t>
            </a:r>
            <a:r>
              <a:rPr lang="sk-SK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celá Hlavná ulica je pešou zónou. </a:t>
            </a:r>
            <a:r>
              <a:rPr lang="sk-SK" sz="3200" dirty="0" smtClean="0"/>
              <a:t/>
            </a:r>
            <a:br>
              <a:rPr lang="sk-SK" sz="3200" dirty="0" smtClean="0"/>
            </a:br>
            <a:endParaRPr lang="sk-SK" sz="3200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677333" y="300511"/>
            <a:ext cx="1588196" cy="6700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dirty="0" smtClean="0"/>
              <a:t>Košice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9834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Košice, spievajúca fontán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12" b="3889"/>
          <a:stretch/>
        </p:blipFill>
        <p:spPr bwMode="auto">
          <a:xfrm>
            <a:off x="0" y="-54590"/>
            <a:ext cx="12192001" cy="696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2" y="1282889"/>
            <a:ext cx="8548555" cy="87345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sk-SK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Nachádzajú sa tu tri parky, pričom v každom je umiestnená fontána. </a:t>
            </a:r>
            <a:r>
              <a:rPr lang="sk-SK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sk-SK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sk-SK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Najväčšou </a:t>
            </a:r>
            <a:r>
              <a:rPr lang="sk-SK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je takzvaná spievajúca </a:t>
            </a:r>
            <a:r>
              <a:rPr lang="sk-SK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fontána.</a:t>
            </a:r>
            <a:endParaRPr lang="sk-SK" sz="2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677332" y="300511"/>
            <a:ext cx="1574549" cy="6548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dirty="0" smtClean="0"/>
              <a:t>Košice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425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460"/>
            <a:ext cx="4040118" cy="682554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4999" y="0"/>
            <a:ext cx="4527001" cy="682554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5393" y="0"/>
            <a:ext cx="4254331" cy="3857625"/>
          </a:xfrm>
          <a:prstGeom prst="rect">
            <a:avLst/>
          </a:prstGeom>
        </p:spPr>
      </p:pic>
      <p:pic>
        <p:nvPicPr>
          <p:cNvPr id="23554" name="Picture 2" descr="Výsledok vyhľadávania obrázkov pre dopyt košice morový stĺ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816" y="3890085"/>
            <a:ext cx="4069486" cy="25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lokTextu 6"/>
          <p:cNvSpPr txBox="1"/>
          <p:nvPr/>
        </p:nvSpPr>
        <p:spPr>
          <a:xfrm>
            <a:off x="5114305" y="6518045"/>
            <a:ext cx="2550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Morový stĺp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8575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6" name="Picture 12" descr="VÃ½sledok vyhÄ¾adÃ¡vania obrÃ¡zkov pre dopyt koÅ¡ic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2" t="5671" r="112" b="16501"/>
          <a:stretch/>
        </p:blipFill>
        <p:spPr bwMode="auto">
          <a:xfrm>
            <a:off x="-7642" y="2811440"/>
            <a:ext cx="12199642" cy="405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2" y="423341"/>
            <a:ext cx="4358691" cy="742678"/>
          </a:xfrm>
        </p:spPr>
        <p:txBody>
          <a:bodyPr>
            <a:normAutofit/>
          </a:bodyPr>
          <a:lstStyle/>
          <a:p>
            <a:r>
              <a:rPr lang="sk-SK" dirty="0" smtClean="0"/>
              <a:t>Košice</a:t>
            </a:r>
            <a:endParaRPr lang="sk-SK" dirty="0"/>
          </a:p>
        </p:txBody>
      </p:sp>
      <p:sp>
        <p:nvSpPr>
          <p:cNvPr id="7" name="Zástupný symbol obsahu 2"/>
          <p:cNvSpPr>
            <a:spLocks noGrp="1"/>
          </p:cNvSpPr>
          <p:nvPr>
            <p:ph idx="1"/>
          </p:nvPr>
        </p:nvSpPr>
        <p:spPr>
          <a:xfrm>
            <a:off x="677332" y="1512913"/>
            <a:ext cx="9012578" cy="2472751"/>
          </a:xfrm>
        </p:spPr>
        <p:txBody>
          <a:bodyPr>
            <a:normAutofit/>
          </a:bodyPr>
          <a:lstStyle/>
          <a:p>
            <a:r>
              <a:rPr lang="sk-SK" sz="2400" dirty="0" smtClean="0"/>
              <a:t>Košice sú významné priemyselné centrum,</a:t>
            </a:r>
          </a:p>
          <a:p>
            <a:r>
              <a:rPr lang="sk-SK" sz="2400" dirty="0" smtClean="0"/>
              <a:t>spoločnosť </a:t>
            </a:r>
            <a:r>
              <a:rPr lang="en-US" sz="2400" dirty="0"/>
              <a:t>U. S. Steel </a:t>
            </a:r>
            <a:r>
              <a:rPr lang="en-US" sz="2400" dirty="0" err="1" smtClean="0"/>
              <a:t>Košice</a:t>
            </a:r>
            <a:r>
              <a:rPr lang="sk-SK" sz="2400" dirty="0" smtClean="0"/>
              <a:t> vyrába oceľ</a:t>
            </a: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b="11026"/>
          <a:stretch/>
        </p:blipFill>
        <p:spPr>
          <a:xfrm>
            <a:off x="9038855" y="9800477"/>
            <a:ext cx="2169770" cy="605653"/>
          </a:xfrm>
          <a:prstGeom prst="rect">
            <a:avLst/>
          </a:prstGeom>
        </p:spPr>
      </p:pic>
      <p:pic>
        <p:nvPicPr>
          <p:cNvPr id="6146" name="Picture 2" descr="Kosice Coat of Arms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134" y="138449"/>
            <a:ext cx="1104480" cy="137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7365" y="166030"/>
            <a:ext cx="2609850" cy="1257300"/>
          </a:xfrm>
          <a:prstGeom prst="rect">
            <a:avLst/>
          </a:prstGeom>
        </p:spPr>
      </p:pic>
      <p:pic>
        <p:nvPicPr>
          <p:cNvPr id="6158" name="Picture 14" descr="VÃ½sledok vyhÄ¾adÃ¡vania obrÃ¡zkov pre dopyt us stee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570" y="2397122"/>
            <a:ext cx="6513394" cy="413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00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VÃ½sledok vyhÄ¾adÃ¡vania obrÃ¡zkov pre dopyt jasovskÃ¡ jaskyÅ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 t="3442" r="1096" b="14366"/>
          <a:stretch/>
        </p:blipFill>
        <p:spPr bwMode="auto">
          <a:xfrm>
            <a:off x="-13648" y="-13648"/>
            <a:ext cx="12214747" cy="687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3" y="1282889"/>
            <a:ext cx="6528686" cy="128289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sk-SK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- národná prírodná pamiatka,</a:t>
            </a:r>
            <a:br>
              <a:rPr lang="sk-SK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sk-SK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- nachádza sa pri obci Jasov v okrese Košice,</a:t>
            </a:r>
            <a:br>
              <a:rPr lang="sk-SK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sk-SK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- je to najstaršia sprístupnená jaskyňa na Slovensku</a:t>
            </a:r>
            <a:endParaRPr lang="sk-SK" sz="2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677331" y="300511"/>
            <a:ext cx="3362405" cy="6548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dirty="0" smtClean="0"/>
              <a:t>Jasovská jaskyňa</a:t>
            </a:r>
            <a:endParaRPr lang="sk-SK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3"/>
          <a:srcRect r="2762" b="-1742"/>
          <a:stretch/>
        </p:blipFill>
        <p:spPr>
          <a:xfrm>
            <a:off x="9540496" y="152044"/>
            <a:ext cx="2537773" cy="130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12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VÃ½sledok vyhÄ¾adÃ¡vania obrÃ¡zkov pre dopyt herliansky gejzÃ­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7"/>
          <a:stretch/>
        </p:blipFill>
        <p:spPr bwMode="auto">
          <a:xfrm>
            <a:off x="0" y="-1"/>
            <a:ext cx="12192000" cy="687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2" y="1282889"/>
            <a:ext cx="7907109" cy="230647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sk-SK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- Herliansky </a:t>
            </a:r>
            <a:r>
              <a:rPr lang="sk-SK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gejzír je vzácny studený gejzír, </a:t>
            </a:r>
            <a:r>
              <a:rPr lang="sk-SK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sk-SK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sk-SK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- nachádza </a:t>
            </a:r>
            <a:r>
              <a:rPr lang="sk-SK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sa v obci Herľany </a:t>
            </a:r>
            <a:r>
              <a:rPr lang="sk-SK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v okrese Košice,</a:t>
            </a:r>
            <a:br>
              <a:rPr lang="sk-SK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sk-SK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- ja to národná prírodná pamiatka, </a:t>
            </a:r>
            <a:br>
              <a:rPr lang="sk-SK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sk-SK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- vznikol </a:t>
            </a:r>
            <a:r>
              <a:rPr lang="sk-SK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ľudskou činnosťou (vrtom hlbokým 404,5 </a:t>
            </a:r>
            <a:r>
              <a:rPr lang="sk-SK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metra),</a:t>
            </a:r>
            <a:br>
              <a:rPr lang="sk-SK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sk-SK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- voda </a:t>
            </a:r>
            <a:r>
              <a:rPr lang="sk-SK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strieka do výšky 22 </a:t>
            </a:r>
            <a:r>
              <a:rPr lang="sk-SK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metrov, opakuje sa po približne 34-36 hodinách</a:t>
            </a:r>
            <a:endParaRPr lang="sk-SK" sz="2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677331" y="300511"/>
            <a:ext cx="3362405" cy="6548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dirty="0" smtClean="0"/>
              <a:t>Herliansky gejzír</a:t>
            </a: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1478" y="201873"/>
            <a:ext cx="2562225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38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Zopakuj si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77334" y="1390918"/>
            <a:ext cx="10431944" cy="539910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sz="2200" dirty="0" smtClean="0"/>
              <a:t>V akej kotline sa nachádza mesto </a:t>
            </a:r>
            <a:r>
              <a:rPr lang="sk-SK" sz="2200" dirty="0" smtClean="0"/>
              <a:t>Košice </a:t>
            </a:r>
            <a:r>
              <a:rPr lang="sk-SK" sz="2200" dirty="0" smtClean="0"/>
              <a:t>s okolím?</a:t>
            </a:r>
          </a:p>
          <a:p>
            <a:pPr>
              <a:lnSpc>
                <a:spcPct val="150000"/>
              </a:lnSpc>
            </a:pPr>
            <a:r>
              <a:rPr lang="sk-SK" sz="2200" dirty="0" smtClean="0"/>
              <a:t>Aká rieka preteká týmto územím?</a:t>
            </a:r>
          </a:p>
          <a:p>
            <a:pPr>
              <a:lnSpc>
                <a:spcPct val="150000"/>
              </a:lnSpc>
            </a:pPr>
            <a:r>
              <a:rPr lang="sk-SK" sz="2200" dirty="0" smtClean="0"/>
              <a:t>Aké pohoria obklopujú Košickú kotlinu?</a:t>
            </a:r>
            <a:endParaRPr lang="sk-SK" sz="2200" dirty="0"/>
          </a:p>
          <a:p>
            <a:pPr>
              <a:lnSpc>
                <a:spcPct val="150000"/>
              </a:lnSpc>
            </a:pPr>
            <a:endParaRPr lang="sk-SK" sz="2200" dirty="0" smtClean="0"/>
          </a:p>
          <a:p>
            <a:pPr>
              <a:lnSpc>
                <a:spcPct val="150000"/>
              </a:lnSpc>
            </a:pPr>
            <a:r>
              <a:rPr lang="sk-SK" sz="2200" dirty="0" smtClean="0"/>
              <a:t>Ktorá veľká spoločnosť sídli v Košiciach? </a:t>
            </a:r>
          </a:p>
          <a:p>
            <a:pPr>
              <a:lnSpc>
                <a:spcPct val="150000"/>
              </a:lnSpc>
            </a:pPr>
            <a:r>
              <a:rPr lang="sk-SK" sz="2200" dirty="0" smtClean="0"/>
              <a:t>Ktorá jaskyňa sa nachádza neďaleko Košíc?</a:t>
            </a:r>
          </a:p>
          <a:p>
            <a:pPr>
              <a:lnSpc>
                <a:spcPct val="150000"/>
              </a:lnSpc>
            </a:pPr>
            <a:r>
              <a:rPr lang="sk-SK" sz="2200" dirty="0" smtClean="0"/>
              <a:t>V ktorej obci neďaleko Košíc sa nachádza gejzír?</a:t>
            </a:r>
          </a:p>
          <a:p>
            <a:pPr>
              <a:lnSpc>
                <a:spcPct val="150000"/>
              </a:lnSpc>
            </a:pPr>
            <a:r>
              <a:rPr lang="sk-SK" sz="2200" dirty="0" smtClean="0"/>
              <a:t>Na akej ulici v Košiciach sa nachádza väčšina kultúrnych pamiatok Košíc?</a:t>
            </a:r>
            <a:endParaRPr lang="sk-SK" sz="2200" dirty="0" smtClean="0"/>
          </a:p>
        </p:txBody>
      </p:sp>
      <p:sp>
        <p:nvSpPr>
          <p:cNvPr id="10" name="Zaoblený obdĺžnik 9"/>
          <p:cNvSpPr/>
          <p:nvPr/>
        </p:nvSpPr>
        <p:spPr>
          <a:xfrm>
            <a:off x="7076754" y="1462916"/>
            <a:ext cx="3124232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Košická </a:t>
            </a:r>
            <a:r>
              <a:rPr lang="sk-SK" sz="2400" dirty="0" smtClean="0"/>
              <a:t>kotlina</a:t>
            </a:r>
            <a:endParaRPr lang="sk-SK" sz="2400" dirty="0"/>
          </a:p>
        </p:txBody>
      </p:sp>
      <p:sp>
        <p:nvSpPr>
          <p:cNvPr id="15" name="Zaoblený obdĺžnik 14"/>
          <p:cNvSpPr/>
          <p:nvPr/>
        </p:nvSpPr>
        <p:spPr>
          <a:xfrm>
            <a:off x="4995080" y="2070562"/>
            <a:ext cx="1246776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Hornád</a:t>
            </a:r>
            <a:endParaRPr lang="sk-SK" sz="2400" dirty="0"/>
          </a:p>
        </p:txBody>
      </p:sp>
      <p:sp>
        <p:nvSpPr>
          <p:cNvPr id="18" name="Zaoblený obdĺžnik 17"/>
          <p:cNvSpPr/>
          <p:nvPr/>
        </p:nvSpPr>
        <p:spPr>
          <a:xfrm>
            <a:off x="5774955" y="2605886"/>
            <a:ext cx="2618417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Volovské vrchy</a:t>
            </a:r>
            <a:endParaRPr lang="sk-SK" sz="2400" dirty="0"/>
          </a:p>
        </p:txBody>
      </p:sp>
      <p:sp>
        <p:nvSpPr>
          <p:cNvPr id="13" name="Zaoblený obdĺžnik 12"/>
          <p:cNvSpPr/>
          <p:nvPr/>
        </p:nvSpPr>
        <p:spPr>
          <a:xfrm>
            <a:off x="5774955" y="3096093"/>
            <a:ext cx="2618417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Čierna hora</a:t>
            </a:r>
            <a:endParaRPr lang="sk-SK" sz="2400" dirty="0" smtClean="0"/>
          </a:p>
        </p:txBody>
      </p:sp>
      <p:sp>
        <p:nvSpPr>
          <p:cNvPr id="14" name="Zaoblený obdĺžnik 13"/>
          <p:cNvSpPr/>
          <p:nvPr/>
        </p:nvSpPr>
        <p:spPr>
          <a:xfrm>
            <a:off x="5774955" y="3557845"/>
            <a:ext cx="2618417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Slanské vrchy</a:t>
            </a:r>
            <a:endParaRPr lang="sk-SK" sz="2400" dirty="0" smtClean="0"/>
          </a:p>
        </p:txBody>
      </p:sp>
      <p:sp>
        <p:nvSpPr>
          <p:cNvPr id="16" name="Zaoblený obdĺžnik 15"/>
          <p:cNvSpPr/>
          <p:nvPr/>
        </p:nvSpPr>
        <p:spPr>
          <a:xfrm>
            <a:off x="6118863" y="4646664"/>
            <a:ext cx="2520007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Jasovská jaskyňa</a:t>
            </a:r>
            <a:endParaRPr lang="sk-SK" sz="2400" dirty="0" smtClean="0"/>
          </a:p>
        </p:txBody>
      </p:sp>
      <p:sp>
        <p:nvSpPr>
          <p:cNvPr id="17" name="Zaoblený obdĺžnik 16"/>
          <p:cNvSpPr/>
          <p:nvPr/>
        </p:nvSpPr>
        <p:spPr>
          <a:xfrm>
            <a:off x="5893306" y="4062784"/>
            <a:ext cx="204878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U. S. Steel</a:t>
            </a:r>
            <a:endParaRPr lang="sk-SK" sz="2400" dirty="0" smtClean="0"/>
          </a:p>
        </p:txBody>
      </p:sp>
      <p:sp>
        <p:nvSpPr>
          <p:cNvPr id="21" name="Zaoblený obdĺžnik 20"/>
          <p:cNvSpPr/>
          <p:nvPr/>
        </p:nvSpPr>
        <p:spPr>
          <a:xfrm>
            <a:off x="9544614" y="5861350"/>
            <a:ext cx="204878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Hlavná ulica</a:t>
            </a:r>
            <a:endParaRPr lang="sk-SK" sz="2400" dirty="0" smtClean="0"/>
          </a:p>
        </p:txBody>
      </p:sp>
      <p:sp>
        <p:nvSpPr>
          <p:cNvPr id="22" name="Zaoblený obdĺžnik 21"/>
          <p:cNvSpPr/>
          <p:nvPr/>
        </p:nvSpPr>
        <p:spPr>
          <a:xfrm>
            <a:off x="6733175" y="5288148"/>
            <a:ext cx="204878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Herľany</a:t>
            </a:r>
            <a:endParaRPr lang="sk-SK" sz="2400" dirty="0" smtClean="0"/>
          </a:p>
        </p:txBody>
      </p:sp>
    </p:spTree>
    <p:extLst>
      <p:ext uri="{BB962C8B-B14F-4D97-AF65-F5344CB8AC3E}">
        <p14:creationId xmlns:p14="http://schemas.microsoft.com/office/powerpoint/2010/main" val="233258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animBg="1"/>
      <p:bldP spid="15" grpId="0" animBg="1"/>
      <p:bldP spid="18" grpId="0" animBg="1"/>
      <p:bldP spid="13" grpId="0" animBg="1"/>
      <p:bldP spid="14" grpId="0" animBg="1"/>
      <p:bldP spid="16" grpId="0" animBg="1"/>
      <p:bldP spid="17" grpId="0" animBg="1"/>
      <p:bldP spid="21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Na ktorom obrázku </a:t>
            </a:r>
            <a:r>
              <a:rPr lang="sk-SK" dirty="0" smtClean="0"/>
              <a:t>sú </a:t>
            </a:r>
            <a:r>
              <a:rPr lang="sk-SK" dirty="0" smtClean="0"/>
              <a:t>správne </a:t>
            </a:r>
            <a:r>
              <a:rPr lang="sk-SK" dirty="0" smtClean="0"/>
              <a:t>označené Košice </a:t>
            </a:r>
            <a:r>
              <a:rPr lang="sk-SK" dirty="0" smtClean="0"/>
              <a:t>s okolím?</a:t>
            </a:r>
            <a:endParaRPr lang="sk-SK" dirty="0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662" y="3203052"/>
            <a:ext cx="3749406" cy="1918814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6602" y="2950103"/>
            <a:ext cx="3718180" cy="2071315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422" y="3115778"/>
            <a:ext cx="3718180" cy="200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64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VÃ½sledok vyhÄ¾adÃ¡vania obrÃ¡zkov pre dopyt mapa pohorÃ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406857"/>
            <a:ext cx="9831442" cy="507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831442" cy="1320800"/>
          </a:xfrm>
        </p:spPr>
        <p:txBody>
          <a:bodyPr/>
          <a:lstStyle/>
          <a:p>
            <a:r>
              <a:rPr lang="sk-SK" dirty="0" smtClean="0"/>
              <a:t>Označ na mape </a:t>
            </a:r>
            <a:r>
              <a:rPr lang="sk-SK" dirty="0" smtClean="0"/>
              <a:t>Košickú </a:t>
            </a:r>
            <a:r>
              <a:rPr lang="sk-SK" dirty="0" smtClean="0"/>
              <a:t>kotlinu</a:t>
            </a:r>
            <a:endParaRPr lang="sk-SK" dirty="0"/>
          </a:p>
        </p:txBody>
      </p:sp>
      <p:sp>
        <p:nvSpPr>
          <p:cNvPr id="7" name="Ovál 6"/>
          <p:cNvSpPr/>
          <p:nvPr/>
        </p:nvSpPr>
        <p:spPr>
          <a:xfrm rot="20135703">
            <a:off x="6951184" y="3469285"/>
            <a:ext cx="1351908" cy="1098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5996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VÃ½sledok vyhÄ¾adÃ¡vania obrÃ¡zkov pre dopyt mapa ri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981" y="1995650"/>
            <a:ext cx="9114724" cy="467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9642"/>
          </a:xfrm>
        </p:spPr>
        <p:txBody>
          <a:bodyPr/>
          <a:lstStyle/>
          <a:p>
            <a:r>
              <a:rPr lang="sk-SK" dirty="0" smtClean="0"/>
              <a:t>Označ na mape rieku </a:t>
            </a:r>
            <a:r>
              <a:rPr lang="sk-SK" dirty="0" smtClean="0"/>
              <a:t>Hornád</a:t>
            </a:r>
            <a:endParaRPr lang="sk-SK" dirty="0"/>
          </a:p>
        </p:txBody>
      </p:sp>
      <p:sp>
        <p:nvSpPr>
          <p:cNvPr id="5" name="Voľný tvar 4"/>
          <p:cNvSpPr/>
          <p:nvPr/>
        </p:nvSpPr>
        <p:spPr>
          <a:xfrm>
            <a:off x="3518975" y="4725329"/>
            <a:ext cx="766778" cy="1765190"/>
          </a:xfrm>
          <a:custGeom>
            <a:avLst/>
            <a:gdLst>
              <a:gd name="connsiteX0" fmla="*/ 766778 w 766778"/>
              <a:gd name="connsiteY0" fmla="*/ 0 h 1765190"/>
              <a:gd name="connsiteX1" fmla="*/ 727022 w 766778"/>
              <a:gd name="connsiteY1" fmla="*/ 7952 h 1765190"/>
              <a:gd name="connsiteX2" fmla="*/ 695216 w 766778"/>
              <a:gd name="connsiteY2" fmla="*/ 31806 h 1765190"/>
              <a:gd name="connsiteX3" fmla="*/ 671362 w 766778"/>
              <a:gd name="connsiteY3" fmla="*/ 47708 h 1765190"/>
              <a:gd name="connsiteX4" fmla="*/ 631606 w 766778"/>
              <a:gd name="connsiteY4" fmla="*/ 95416 h 1765190"/>
              <a:gd name="connsiteX5" fmla="*/ 607752 w 766778"/>
              <a:gd name="connsiteY5" fmla="*/ 111319 h 1765190"/>
              <a:gd name="connsiteX6" fmla="*/ 560044 w 766778"/>
              <a:gd name="connsiteY6" fmla="*/ 151075 h 1765190"/>
              <a:gd name="connsiteX7" fmla="*/ 528239 w 766778"/>
              <a:gd name="connsiteY7" fmla="*/ 190832 h 1765190"/>
              <a:gd name="connsiteX8" fmla="*/ 488482 w 766778"/>
              <a:gd name="connsiteY8" fmla="*/ 230588 h 1765190"/>
              <a:gd name="connsiteX9" fmla="*/ 464628 w 766778"/>
              <a:gd name="connsiteY9" fmla="*/ 262393 h 1765190"/>
              <a:gd name="connsiteX10" fmla="*/ 432823 w 766778"/>
              <a:gd name="connsiteY10" fmla="*/ 349858 h 1765190"/>
              <a:gd name="connsiteX11" fmla="*/ 416921 w 766778"/>
              <a:gd name="connsiteY11" fmla="*/ 413468 h 1765190"/>
              <a:gd name="connsiteX12" fmla="*/ 369213 w 766778"/>
              <a:gd name="connsiteY12" fmla="*/ 437322 h 1765190"/>
              <a:gd name="connsiteX13" fmla="*/ 353310 w 766778"/>
              <a:gd name="connsiteY13" fmla="*/ 492981 h 1765190"/>
              <a:gd name="connsiteX14" fmla="*/ 329456 w 766778"/>
              <a:gd name="connsiteY14" fmla="*/ 540689 h 1765190"/>
              <a:gd name="connsiteX15" fmla="*/ 337408 w 766778"/>
              <a:gd name="connsiteY15" fmla="*/ 564543 h 1765190"/>
              <a:gd name="connsiteX16" fmla="*/ 329456 w 766778"/>
              <a:gd name="connsiteY16" fmla="*/ 604300 h 1765190"/>
              <a:gd name="connsiteX17" fmla="*/ 305602 w 766778"/>
              <a:gd name="connsiteY17" fmla="*/ 667910 h 1765190"/>
              <a:gd name="connsiteX18" fmla="*/ 297651 w 766778"/>
              <a:gd name="connsiteY18" fmla="*/ 699715 h 1765190"/>
              <a:gd name="connsiteX19" fmla="*/ 297651 w 766778"/>
              <a:gd name="connsiteY19" fmla="*/ 787180 h 1765190"/>
              <a:gd name="connsiteX20" fmla="*/ 273797 w 766778"/>
              <a:gd name="connsiteY20" fmla="*/ 803082 h 1765190"/>
              <a:gd name="connsiteX21" fmla="*/ 257895 w 766778"/>
              <a:gd name="connsiteY21" fmla="*/ 874644 h 1765190"/>
              <a:gd name="connsiteX22" fmla="*/ 234041 w 766778"/>
              <a:gd name="connsiteY22" fmla="*/ 970060 h 1765190"/>
              <a:gd name="connsiteX23" fmla="*/ 305602 w 766778"/>
              <a:gd name="connsiteY23" fmla="*/ 1113183 h 1765190"/>
              <a:gd name="connsiteX24" fmla="*/ 289700 w 766778"/>
              <a:gd name="connsiteY24" fmla="*/ 1160891 h 1765190"/>
              <a:gd name="connsiteX25" fmla="*/ 257895 w 766778"/>
              <a:gd name="connsiteY25" fmla="*/ 1184745 h 1765190"/>
              <a:gd name="connsiteX26" fmla="*/ 202235 w 766778"/>
              <a:gd name="connsiteY26" fmla="*/ 1224501 h 1765190"/>
              <a:gd name="connsiteX27" fmla="*/ 178382 w 766778"/>
              <a:gd name="connsiteY27" fmla="*/ 1232453 h 1765190"/>
              <a:gd name="connsiteX28" fmla="*/ 154528 w 766778"/>
              <a:gd name="connsiteY28" fmla="*/ 1327868 h 1765190"/>
              <a:gd name="connsiteX29" fmla="*/ 146576 w 766778"/>
              <a:gd name="connsiteY29" fmla="*/ 1367625 h 1765190"/>
              <a:gd name="connsiteX30" fmla="*/ 138625 w 766778"/>
              <a:gd name="connsiteY30" fmla="*/ 1391479 h 1765190"/>
              <a:gd name="connsiteX31" fmla="*/ 114771 w 766778"/>
              <a:gd name="connsiteY31" fmla="*/ 1399430 h 1765190"/>
              <a:gd name="connsiteX32" fmla="*/ 90917 w 766778"/>
              <a:gd name="connsiteY32" fmla="*/ 1463040 h 1765190"/>
              <a:gd name="connsiteX33" fmla="*/ 98868 w 766778"/>
              <a:gd name="connsiteY33" fmla="*/ 1486894 h 1765190"/>
              <a:gd name="connsiteX34" fmla="*/ 75015 w 766778"/>
              <a:gd name="connsiteY34" fmla="*/ 1494846 h 1765190"/>
              <a:gd name="connsiteX35" fmla="*/ 67063 w 766778"/>
              <a:gd name="connsiteY35" fmla="*/ 1518700 h 1765190"/>
              <a:gd name="connsiteX36" fmla="*/ 51161 w 766778"/>
              <a:gd name="connsiteY36" fmla="*/ 1550505 h 1765190"/>
              <a:gd name="connsiteX37" fmla="*/ 27307 w 766778"/>
              <a:gd name="connsiteY37" fmla="*/ 1558456 h 1765190"/>
              <a:gd name="connsiteX38" fmla="*/ 3453 w 766778"/>
              <a:gd name="connsiteY38" fmla="*/ 1550505 h 1765190"/>
              <a:gd name="connsiteX39" fmla="*/ 35258 w 766778"/>
              <a:gd name="connsiteY39" fmla="*/ 1645920 h 1765190"/>
              <a:gd name="connsiteX40" fmla="*/ 35258 w 766778"/>
              <a:gd name="connsiteY40" fmla="*/ 1765190 h 1765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766778" h="1765190">
                <a:moveTo>
                  <a:pt x="766778" y="0"/>
                </a:moveTo>
                <a:cubicBezTo>
                  <a:pt x="753526" y="2651"/>
                  <a:pt x="739372" y="2463"/>
                  <a:pt x="727022" y="7952"/>
                </a:cubicBezTo>
                <a:cubicBezTo>
                  <a:pt x="714912" y="13334"/>
                  <a:pt x="706000" y="24103"/>
                  <a:pt x="695216" y="31806"/>
                </a:cubicBezTo>
                <a:cubicBezTo>
                  <a:pt x="687440" y="37360"/>
                  <a:pt x="679313" y="42407"/>
                  <a:pt x="671362" y="47708"/>
                </a:cubicBezTo>
                <a:cubicBezTo>
                  <a:pt x="655725" y="71164"/>
                  <a:pt x="654565" y="76283"/>
                  <a:pt x="631606" y="95416"/>
                </a:cubicBezTo>
                <a:cubicBezTo>
                  <a:pt x="624265" y="101534"/>
                  <a:pt x="614509" y="104562"/>
                  <a:pt x="607752" y="111319"/>
                </a:cubicBezTo>
                <a:cubicBezTo>
                  <a:pt x="564429" y="154642"/>
                  <a:pt x="605603" y="135889"/>
                  <a:pt x="560044" y="151075"/>
                </a:cubicBezTo>
                <a:cubicBezTo>
                  <a:pt x="544565" y="197513"/>
                  <a:pt x="564204" y="154867"/>
                  <a:pt x="528239" y="190832"/>
                </a:cubicBezTo>
                <a:cubicBezTo>
                  <a:pt x="475234" y="243837"/>
                  <a:pt x="552088" y="188186"/>
                  <a:pt x="488482" y="230588"/>
                </a:cubicBezTo>
                <a:cubicBezTo>
                  <a:pt x="480531" y="241190"/>
                  <a:pt x="469725" y="250160"/>
                  <a:pt x="464628" y="262393"/>
                </a:cubicBezTo>
                <a:cubicBezTo>
                  <a:pt x="414017" y="383860"/>
                  <a:pt x="475012" y="286575"/>
                  <a:pt x="432823" y="349858"/>
                </a:cubicBezTo>
                <a:cubicBezTo>
                  <a:pt x="432427" y="351837"/>
                  <a:pt x="423441" y="405318"/>
                  <a:pt x="416921" y="413468"/>
                </a:cubicBezTo>
                <a:cubicBezTo>
                  <a:pt x="405710" y="427481"/>
                  <a:pt x="384928" y="432084"/>
                  <a:pt x="369213" y="437322"/>
                </a:cubicBezTo>
                <a:cubicBezTo>
                  <a:pt x="366664" y="447519"/>
                  <a:pt x="359016" y="481569"/>
                  <a:pt x="353310" y="492981"/>
                </a:cubicBezTo>
                <a:cubicBezTo>
                  <a:pt x="322482" y="554637"/>
                  <a:pt x="349444" y="480731"/>
                  <a:pt x="329456" y="540689"/>
                </a:cubicBezTo>
                <a:cubicBezTo>
                  <a:pt x="332107" y="548640"/>
                  <a:pt x="337408" y="556161"/>
                  <a:pt x="337408" y="564543"/>
                </a:cubicBezTo>
                <a:cubicBezTo>
                  <a:pt x="337408" y="578058"/>
                  <a:pt x="332388" y="591107"/>
                  <a:pt x="329456" y="604300"/>
                </a:cubicBezTo>
                <a:cubicBezTo>
                  <a:pt x="320795" y="643276"/>
                  <a:pt x="324045" y="631026"/>
                  <a:pt x="305602" y="667910"/>
                </a:cubicBezTo>
                <a:cubicBezTo>
                  <a:pt x="302952" y="678512"/>
                  <a:pt x="297651" y="688787"/>
                  <a:pt x="297651" y="699715"/>
                </a:cubicBezTo>
                <a:cubicBezTo>
                  <a:pt x="297651" y="717253"/>
                  <a:pt x="315885" y="764387"/>
                  <a:pt x="297651" y="787180"/>
                </a:cubicBezTo>
                <a:cubicBezTo>
                  <a:pt x="291681" y="794642"/>
                  <a:pt x="281748" y="797781"/>
                  <a:pt x="273797" y="803082"/>
                </a:cubicBezTo>
                <a:cubicBezTo>
                  <a:pt x="251046" y="871338"/>
                  <a:pt x="285886" y="762679"/>
                  <a:pt x="257895" y="874644"/>
                </a:cubicBezTo>
                <a:cubicBezTo>
                  <a:pt x="226394" y="1000649"/>
                  <a:pt x="254846" y="845223"/>
                  <a:pt x="234041" y="970060"/>
                </a:cubicBezTo>
                <a:cubicBezTo>
                  <a:pt x="264372" y="1015556"/>
                  <a:pt x="291387" y="1053481"/>
                  <a:pt x="305602" y="1113183"/>
                </a:cubicBezTo>
                <a:cubicBezTo>
                  <a:pt x="309485" y="1129490"/>
                  <a:pt x="303110" y="1150833"/>
                  <a:pt x="289700" y="1160891"/>
                </a:cubicBezTo>
                <a:lnTo>
                  <a:pt x="257895" y="1184745"/>
                </a:lnTo>
                <a:cubicBezTo>
                  <a:pt x="244642" y="1224502"/>
                  <a:pt x="257895" y="1205947"/>
                  <a:pt x="202235" y="1224501"/>
                </a:cubicBezTo>
                <a:lnTo>
                  <a:pt x="178382" y="1232453"/>
                </a:lnTo>
                <a:cubicBezTo>
                  <a:pt x="137633" y="1293574"/>
                  <a:pt x="143434" y="1261308"/>
                  <a:pt x="154528" y="1327868"/>
                </a:cubicBezTo>
                <a:cubicBezTo>
                  <a:pt x="151877" y="1341120"/>
                  <a:pt x="149854" y="1354514"/>
                  <a:pt x="146576" y="1367625"/>
                </a:cubicBezTo>
                <a:cubicBezTo>
                  <a:pt x="144543" y="1375756"/>
                  <a:pt x="144552" y="1385552"/>
                  <a:pt x="138625" y="1391479"/>
                </a:cubicBezTo>
                <a:cubicBezTo>
                  <a:pt x="132698" y="1397406"/>
                  <a:pt x="122722" y="1396780"/>
                  <a:pt x="114771" y="1399430"/>
                </a:cubicBezTo>
                <a:cubicBezTo>
                  <a:pt x="105723" y="1417525"/>
                  <a:pt x="90917" y="1441387"/>
                  <a:pt x="90917" y="1463040"/>
                </a:cubicBezTo>
                <a:cubicBezTo>
                  <a:pt x="90917" y="1471421"/>
                  <a:pt x="96218" y="1478943"/>
                  <a:pt x="98868" y="1486894"/>
                </a:cubicBezTo>
                <a:cubicBezTo>
                  <a:pt x="90917" y="1489545"/>
                  <a:pt x="80941" y="1488920"/>
                  <a:pt x="75015" y="1494846"/>
                </a:cubicBezTo>
                <a:cubicBezTo>
                  <a:pt x="69088" y="1500773"/>
                  <a:pt x="70365" y="1510996"/>
                  <a:pt x="67063" y="1518700"/>
                </a:cubicBezTo>
                <a:cubicBezTo>
                  <a:pt x="62394" y="1529595"/>
                  <a:pt x="59542" y="1542124"/>
                  <a:pt x="51161" y="1550505"/>
                </a:cubicBezTo>
                <a:cubicBezTo>
                  <a:pt x="45234" y="1556432"/>
                  <a:pt x="35258" y="1555806"/>
                  <a:pt x="27307" y="1558456"/>
                </a:cubicBezTo>
                <a:cubicBezTo>
                  <a:pt x="19356" y="1555806"/>
                  <a:pt x="4638" y="1542208"/>
                  <a:pt x="3453" y="1550505"/>
                </a:cubicBezTo>
                <a:cubicBezTo>
                  <a:pt x="-11810" y="1657336"/>
                  <a:pt x="28041" y="1577363"/>
                  <a:pt x="35258" y="1645920"/>
                </a:cubicBezTo>
                <a:cubicBezTo>
                  <a:pt x="39420" y="1685458"/>
                  <a:pt x="35258" y="1725433"/>
                  <a:pt x="35258" y="1765190"/>
                </a:cubicBezTo>
              </a:path>
            </a:pathLst>
          </a:custGeom>
          <a:noFill/>
          <a:ln w="635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Voľný tvar 10"/>
          <p:cNvSpPr/>
          <p:nvPr/>
        </p:nvSpPr>
        <p:spPr>
          <a:xfrm>
            <a:off x="5123875" y="4439427"/>
            <a:ext cx="770379" cy="218262"/>
          </a:xfrm>
          <a:custGeom>
            <a:avLst/>
            <a:gdLst>
              <a:gd name="connsiteX0" fmla="*/ 422031 w 422031"/>
              <a:gd name="connsiteY0" fmla="*/ 0 h 130629"/>
              <a:gd name="connsiteX1" fmla="*/ 396910 w 422031"/>
              <a:gd name="connsiteY1" fmla="*/ 5024 h 130629"/>
              <a:gd name="connsiteX2" fmla="*/ 376813 w 422031"/>
              <a:gd name="connsiteY2" fmla="*/ 10049 h 130629"/>
              <a:gd name="connsiteX3" fmla="*/ 366765 w 422031"/>
              <a:gd name="connsiteY3" fmla="*/ 40194 h 130629"/>
              <a:gd name="connsiteX4" fmla="*/ 336620 w 422031"/>
              <a:gd name="connsiteY4" fmla="*/ 50242 h 130629"/>
              <a:gd name="connsiteX5" fmla="*/ 331596 w 422031"/>
              <a:gd name="connsiteY5" fmla="*/ 65314 h 130629"/>
              <a:gd name="connsiteX6" fmla="*/ 306475 w 422031"/>
              <a:gd name="connsiteY6" fmla="*/ 85411 h 130629"/>
              <a:gd name="connsiteX7" fmla="*/ 276330 w 422031"/>
              <a:gd name="connsiteY7" fmla="*/ 95460 h 130629"/>
              <a:gd name="connsiteX8" fmla="*/ 271305 w 422031"/>
              <a:gd name="connsiteY8" fmla="*/ 110532 h 130629"/>
              <a:gd name="connsiteX9" fmla="*/ 256233 w 422031"/>
              <a:gd name="connsiteY9" fmla="*/ 115556 h 130629"/>
              <a:gd name="connsiteX10" fmla="*/ 221064 w 422031"/>
              <a:gd name="connsiteY10" fmla="*/ 130629 h 130629"/>
              <a:gd name="connsiteX11" fmla="*/ 205991 w 422031"/>
              <a:gd name="connsiteY11" fmla="*/ 125605 h 130629"/>
              <a:gd name="connsiteX12" fmla="*/ 145701 w 422031"/>
              <a:gd name="connsiteY12" fmla="*/ 115556 h 130629"/>
              <a:gd name="connsiteX13" fmla="*/ 130629 w 422031"/>
              <a:gd name="connsiteY13" fmla="*/ 105508 h 130629"/>
              <a:gd name="connsiteX14" fmla="*/ 70338 w 422031"/>
              <a:gd name="connsiteY14" fmla="*/ 105508 h 130629"/>
              <a:gd name="connsiteX15" fmla="*/ 55266 w 422031"/>
              <a:gd name="connsiteY15" fmla="*/ 110532 h 130629"/>
              <a:gd name="connsiteX16" fmla="*/ 40193 w 422031"/>
              <a:gd name="connsiteY16" fmla="*/ 100484 h 130629"/>
              <a:gd name="connsiteX17" fmla="*/ 20097 w 422031"/>
              <a:gd name="connsiteY17" fmla="*/ 95460 h 130629"/>
              <a:gd name="connsiteX18" fmla="*/ 0 w 422031"/>
              <a:gd name="connsiteY18" fmla="*/ 85411 h 13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22031" h="130629">
                <a:moveTo>
                  <a:pt x="422031" y="0"/>
                </a:moveTo>
                <a:cubicBezTo>
                  <a:pt x="413657" y="1675"/>
                  <a:pt x="405246" y="3171"/>
                  <a:pt x="396910" y="5024"/>
                </a:cubicBezTo>
                <a:cubicBezTo>
                  <a:pt x="390169" y="6522"/>
                  <a:pt x="381307" y="4806"/>
                  <a:pt x="376813" y="10049"/>
                </a:cubicBezTo>
                <a:cubicBezTo>
                  <a:pt x="369920" y="18091"/>
                  <a:pt x="376813" y="36845"/>
                  <a:pt x="366765" y="40194"/>
                </a:cubicBezTo>
                <a:lnTo>
                  <a:pt x="336620" y="50242"/>
                </a:lnTo>
                <a:cubicBezTo>
                  <a:pt x="334945" y="55266"/>
                  <a:pt x="334321" y="60773"/>
                  <a:pt x="331596" y="65314"/>
                </a:cubicBezTo>
                <a:cubicBezTo>
                  <a:pt x="327800" y="71641"/>
                  <a:pt x="312077" y="82921"/>
                  <a:pt x="306475" y="85411"/>
                </a:cubicBezTo>
                <a:cubicBezTo>
                  <a:pt x="296796" y="89713"/>
                  <a:pt x="276330" y="95460"/>
                  <a:pt x="276330" y="95460"/>
                </a:cubicBezTo>
                <a:cubicBezTo>
                  <a:pt x="274655" y="100484"/>
                  <a:pt x="275050" y="106787"/>
                  <a:pt x="271305" y="110532"/>
                </a:cubicBezTo>
                <a:cubicBezTo>
                  <a:pt x="267560" y="114277"/>
                  <a:pt x="260970" y="113188"/>
                  <a:pt x="256233" y="115556"/>
                </a:cubicBezTo>
                <a:cubicBezTo>
                  <a:pt x="221537" y="132905"/>
                  <a:pt x="262887" y="120173"/>
                  <a:pt x="221064" y="130629"/>
                </a:cubicBezTo>
                <a:cubicBezTo>
                  <a:pt x="216040" y="128954"/>
                  <a:pt x="211215" y="126476"/>
                  <a:pt x="205991" y="125605"/>
                </a:cubicBezTo>
                <a:cubicBezTo>
                  <a:pt x="138683" y="114386"/>
                  <a:pt x="181038" y="127334"/>
                  <a:pt x="145701" y="115556"/>
                </a:cubicBezTo>
                <a:cubicBezTo>
                  <a:pt x="140677" y="112207"/>
                  <a:pt x="136357" y="107417"/>
                  <a:pt x="130629" y="105508"/>
                </a:cubicBezTo>
                <a:cubicBezTo>
                  <a:pt x="103834" y="96576"/>
                  <a:pt x="97134" y="101042"/>
                  <a:pt x="70338" y="105508"/>
                </a:cubicBezTo>
                <a:cubicBezTo>
                  <a:pt x="65314" y="107183"/>
                  <a:pt x="60490" y="111403"/>
                  <a:pt x="55266" y="110532"/>
                </a:cubicBezTo>
                <a:cubicBezTo>
                  <a:pt x="49310" y="109539"/>
                  <a:pt x="45743" y="102863"/>
                  <a:pt x="40193" y="100484"/>
                </a:cubicBezTo>
                <a:cubicBezTo>
                  <a:pt x="33846" y="97764"/>
                  <a:pt x="26796" y="97135"/>
                  <a:pt x="20097" y="95460"/>
                </a:cubicBezTo>
                <a:cubicBezTo>
                  <a:pt x="3631" y="84482"/>
                  <a:pt x="11063" y="85411"/>
                  <a:pt x="0" y="85411"/>
                </a:cubicBezTo>
              </a:path>
            </a:pathLst>
          </a:custGeom>
          <a:noFill/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Voľný tvar 7"/>
          <p:cNvSpPr/>
          <p:nvPr/>
        </p:nvSpPr>
        <p:spPr>
          <a:xfrm>
            <a:off x="6741995" y="3498326"/>
            <a:ext cx="1871024" cy="1030406"/>
          </a:xfrm>
          <a:custGeom>
            <a:avLst/>
            <a:gdLst>
              <a:gd name="connsiteX0" fmla="*/ 0 w 1767385"/>
              <a:gd name="connsiteY0" fmla="*/ 47767 h 1030406"/>
              <a:gd name="connsiteX1" fmla="*/ 61415 w 1767385"/>
              <a:gd name="connsiteY1" fmla="*/ 20472 h 1030406"/>
              <a:gd name="connsiteX2" fmla="*/ 109182 w 1767385"/>
              <a:gd name="connsiteY2" fmla="*/ 0 h 1030406"/>
              <a:gd name="connsiteX3" fmla="*/ 170597 w 1767385"/>
              <a:gd name="connsiteY3" fmla="*/ 6824 h 1030406"/>
              <a:gd name="connsiteX4" fmla="*/ 191068 w 1767385"/>
              <a:gd name="connsiteY4" fmla="*/ 13648 h 1030406"/>
              <a:gd name="connsiteX5" fmla="*/ 307074 w 1767385"/>
              <a:gd name="connsiteY5" fmla="*/ 20472 h 1030406"/>
              <a:gd name="connsiteX6" fmla="*/ 348018 w 1767385"/>
              <a:gd name="connsiteY6" fmla="*/ 54591 h 1030406"/>
              <a:gd name="connsiteX7" fmla="*/ 361665 w 1767385"/>
              <a:gd name="connsiteY7" fmla="*/ 75063 h 1030406"/>
              <a:gd name="connsiteX8" fmla="*/ 368489 w 1767385"/>
              <a:gd name="connsiteY8" fmla="*/ 122830 h 1030406"/>
              <a:gd name="connsiteX9" fmla="*/ 477671 w 1767385"/>
              <a:gd name="connsiteY9" fmla="*/ 129654 h 1030406"/>
              <a:gd name="connsiteX10" fmla="*/ 498143 w 1767385"/>
              <a:gd name="connsiteY10" fmla="*/ 136478 h 1030406"/>
              <a:gd name="connsiteX11" fmla="*/ 504967 w 1767385"/>
              <a:gd name="connsiteY11" fmla="*/ 156950 h 1030406"/>
              <a:gd name="connsiteX12" fmla="*/ 525439 w 1767385"/>
              <a:gd name="connsiteY12" fmla="*/ 170597 h 1030406"/>
              <a:gd name="connsiteX13" fmla="*/ 580030 w 1767385"/>
              <a:gd name="connsiteY13" fmla="*/ 156950 h 1030406"/>
              <a:gd name="connsiteX14" fmla="*/ 600501 w 1767385"/>
              <a:gd name="connsiteY14" fmla="*/ 177421 h 1030406"/>
              <a:gd name="connsiteX15" fmla="*/ 668740 w 1767385"/>
              <a:gd name="connsiteY15" fmla="*/ 197893 h 1030406"/>
              <a:gd name="connsiteX16" fmla="*/ 689212 w 1767385"/>
              <a:gd name="connsiteY16" fmla="*/ 211541 h 1030406"/>
              <a:gd name="connsiteX17" fmla="*/ 784746 w 1767385"/>
              <a:gd name="connsiteY17" fmla="*/ 218365 h 1030406"/>
              <a:gd name="connsiteX18" fmla="*/ 934871 w 1767385"/>
              <a:gd name="connsiteY18" fmla="*/ 211541 h 1030406"/>
              <a:gd name="connsiteX19" fmla="*/ 982639 w 1767385"/>
              <a:gd name="connsiteY19" fmla="*/ 197893 h 1030406"/>
              <a:gd name="connsiteX20" fmla="*/ 989462 w 1767385"/>
              <a:gd name="connsiteY20" fmla="*/ 177421 h 1030406"/>
              <a:gd name="connsiteX21" fmla="*/ 1030406 w 1767385"/>
              <a:gd name="connsiteY21" fmla="*/ 191069 h 1030406"/>
              <a:gd name="connsiteX22" fmla="*/ 1125940 w 1767385"/>
              <a:gd name="connsiteY22" fmla="*/ 197893 h 1030406"/>
              <a:gd name="connsiteX23" fmla="*/ 1207827 w 1767385"/>
              <a:gd name="connsiteY23" fmla="*/ 218365 h 1030406"/>
              <a:gd name="connsiteX24" fmla="*/ 1248770 w 1767385"/>
              <a:gd name="connsiteY24" fmla="*/ 232012 h 1030406"/>
              <a:gd name="connsiteX25" fmla="*/ 1344304 w 1767385"/>
              <a:gd name="connsiteY25" fmla="*/ 279779 h 1030406"/>
              <a:gd name="connsiteX26" fmla="*/ 1337480 w 1767385"/>
              <a:gd name="connsiteY26" fmla="*/ 307075 h 1030406"/>
              <a:gd name="connsiteX27" fmla="*/ 1330656 w 1767385"/>
              <a:gd name="connsiteY27" fmla="*/ 327547 h 1030406"/>
              <a:gd name="connsiteX28" fmla="*/ 1371600 w 1767385"/>
              <a:gd name="connsiteY28" fmla="*/ 341194 h 1030406"/>
              <a:gd name="connsiteX29" fmla="*/ 1412543 w 1767385"/>
              <a:gd name="connsiteY29" fmla="*/ 334370 h 1030406"/>
              <a:gd name="connsiteX30" fmla="*/ 1419367 w 1767385"/>
              <a:gd name="connsiteY30" fmla="*/ 307075 h 1030406"/>
              <a:gd name="connsiteX31" fmla="*/ 1426191 w 1767385"/>
              <a:gd name="connsiteY31" fmla="*/ 286603 h 1030406"/>
              <a:gd name="connsiteX32" fmla="*/ 1446662 w 1767385"/>
              <a:gd name="connsiteY32" fmla="*/ 279779 h 1030406"/>
              <a:gd name="connsiteX33" fmla="*/ 1480782 w 1767385"/>
              <a:gd name="connsiteY33" fmla="*/ 307075 h 1030406"/>
              <a:gd name="connsiteX34" fmla="*/ 1514901 w 1767385"/>
              <a:gd name="connsiteY34" fmla="*/ 334370 h 1030406"/>
              <a:gd name="connsiteX35" fmla="*/ 1589964 w 1767385"/>
              <a:gd name="connsiteY35" fmla="*/ 334370 h 1030406"/>
              <a:gd name="connsiteX36" fmla="*/ 1596788 w 1767385"/>
              <a:gd name="connsiteY36" fmla="*/ 354842 h 1030406"/>
              <a:gd name="connsiteX37" fmla="*/ 1589964 w 1767385"/>
              <a:gd name="connsiteY37" fmla="*/ 375314 h 1030406"/>
              <a:gd name="connsiteX38" fmla="*/ 1555844 w 1767385"/>
              <a:gd name="connsiteY38" fmla="*/ 382138 h 1030406"/>
              <a:gd name="connsiteX39" fmla="*/ 1583140 w 1767385"/>
              <a:gd name="connsiteY39" fmla="*/ 429905 h 1030406"/>
              <a:gd name="connsiteX40" fmla="*/ 1596788 w 1767385"/>
              <a:gd name="connsiteY40" fmla="*/ 450376 h 1030406"/>
              <a:gd name="connsiteX41" fmla="*/ 1610436 w 1767385"/>
              <a:gd name="connsiteY41" fmla="*/ 491320 h 1030406"/>
              <a:gd name="connsiteX42" fmla="*/ 1603612 w 1767385"/>
              <a:gd name="connsiteY42" fmla="*/ 532263 h 1030406"/>
              <a:gd name="connsiteX43" fmla="*/ 1630907 w 1767385"/>
              <a:gd name="connsiteY43" fmla="*/ 573206 h 1030406"/>
              <a:gd name="connsiteX44" fmla="*/ 1637731 w 1767385"/>
              <a:gd name="connsiteY44" fmla="*/ 593678 h 1030406"/>
              <a:gd name="connsiteX45" fmla="*/ 1596788 w 1767385"/>
              <a:gd name="connsiteY45" fmla="*/ 620973 h 1030406"/>
              <a:gd name="connsiteX46" fmla="*/ 1617259 w 1767385"/>
              <a:gd name="connsiteY46" fmla="*/ 634621 h 1030406"/>
              <a:gd name="connsiteX47" fmla="*/ 1658203 w 1767385"/>
              <a:gd name="connsiteY47" fmla="*/ 655093 h 1030406"/>
              <a:gd name="connsiteX48" fmla="*/ 1671850 w 1767385"/>
              <a:gd name="connsiteY48" fmla="*/ 675565 h 1030406"/>
              <a:gd name="connsiteX49" fmla="*/ 1678674 w 1767385"/>
              <a:gd name="connsiteY49" fmla="*/ 702860 h 1030406"/>
              <a:gd name="connsiteX50" fmla="*/ 1705970 w 1767385"/>
              <a:gd name="connsiteY50" fmla="*/ 709684 h 1030406"/>
              <a:gd name="connsiteX51" fmla="*/ 1746913 w 1767385"/>
              <a:gd name="connsiteY51" fmla="*/ 723332 h 1030406"/>
              <a:gd name="connsiteX52" fmla="*/ 1753737 w 1767385"/>
              <a:gd name="connsiteY52" fmla="*/ 784747 h 1030406"/>
              <a:gd name="connsiteX53" fmla="*/ 1767385 w 1767385"/>
              <a:gd name="connsiteY53" fmla="*/ 805218 h 1030406"/>
              <a:gd name="connsiteX54" fmla="*/ 1746913 w 1767385"/>
              <a:gd name="connsiteY54" fmla="*/ 893929 h 1030406"/>
              <a:gd name="connsiteX55" fmla="*/ 1753737 w 1767385"/>
              <a:gd name="connsiteY55" fmla="*/ 941696 h 1030406"/>
              <a:gd name="connsiteX56" fmla="*/ 1753737 w 1767385"/>
              <a:gd name="connsiteY56" fmla="*/ 1009935 h 1030406"/>
              <a:gd name="connsiteX57" fmla="*/ 1733265 w 1767385"/>
              <a:gd name="connsiteY57" fmla="*/ 1023582 h 1030406"/>
              <a:gd name="connsiteX58" fmla="*/ 1726441 w 1767385"/>
              <a:gd name="connsiteY58" fmla="*/ 1030406 h 1030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767385" h="1030406">
                <a:moveTo>
                  <a:pt x="0" y="47767"/>
                </a:moveTo>
                <a:lnTo>
                  <a:pt x="61415" y="20472"/>
                </a:lnTo>
                <a:cubicBezTo>
                  <a:pt x="105267" y="232"/>
                  <a:pt x="71901" y="12427"/>
                  <a:pt x="109182" y="0"/>
                </a:cubicBezTo>
                <a:cubicBezTo>
                  <a:pt x="129654" y="2275"/>
                  <a:pt x="150280" y="3438"/>
                  <a:pt x="170597" y="6824"/>
                </a:cubicBezTo>
                <a:cubicBezTo>
                  <a:pt x="177692" y="8007"/>
                  <a:pt x="183911" y="12932"/>
                  <a:pt x="191068" y="13648"/>
                </a:cubicBezTo>
                <a:cubicBezTo>
                  <a:pt x="229611" y="17502"/>
                  <a:pt x="268405" y="18197"/>
                  <a:pt x="307074" y="20472"/>
                </a:cubicBezTo>
                <a:cubicBezTo>
                  <a:pt x="327201" y="33890"/>
                  <a:pt x="331601" y="34890"/>
                  <a:pt x="348018" y="54591"/>
                </a:cubicBezTo>
                <a:cubicBezTo>
                  <a:pt x="353268" y="60891"/>
                  <a:pt x="357116" y="68239"/>
                  <a:pt x="361665" y="75063"/>
                </a:cubicBezTo>
                <a:cubicBezTo>
                  <a:pt x="363940" y="90985"/>
                  <a:pt x="353936" y="115981"/>
                  <a:pt x="368489" y="122830"/>
                </a:cubicBezTo>
                <a:cubicBezTo>
                  <a:pt x="401483" y="138357"/>
                  <a:pt x="441406" y="125837"/>
                  <a:pt x="477671" y="129654"/>
                </a:cubicBezTo>
                <a:cubicBezTo>
                  <a:pt x="484825" y="130407"/>
                  <a:pt x="491319" y="134203"/>
                  <a:pt x="498143" y="136478"/>
                </a:cubicBezTo>
                <a:cubicBezTo>
                  <a:pt x="500418" y="143302"/>
                  <a:pt x="500473" y="151333"/>
                  <a:pt x="504967" y="156950"/>
                </a:cubicBezTo>
                <a:cubicBezTo>
                  <a:pt x="510090" y="163354"/>
                  <a:pt x="517301" y="169580"/>
                  <a:pt x="525439" y="170597"/>
                </a:cubicBezTo>
                <a:cubicBezTo>
                  <a:pt x="537413" y="172094"/>
                  <a:pt x="566663" y="161405"/>
                  <a:pt x="580030" y="156950"/>
                </a:cubicBezTo>
                <a:cubicBezTo>
                  <a:pt x="586854" y="163774"/>
                  <a:pt x="592122" y="172633"/>
                  <a:pt x="600501" y="177421"/>
                </a:cubicBezTo>
                <a:cubicBezTo>
                  <a:pt x="667252" y="215564"/>
                  <a:pt x="579787" y="138591"/>
                  <a:pt x="668740" y="197893"/>
                </a:cubicBezTo>
                <a:cubicBezTo>
                  <a:pt x="675564" y="202442"/>
                  <a:pt x="681135" y="210116"/>
                  <a:pt x="689212" y="211541"/>
                </a:cubicBezTo>
                <a:cubicBezTo>
                  <a:pt x="720652" y="217089"/>
                  <a:pt x="752901" y="216090"/>
                  <a:pt x="784746" y="218365"/>
                </a:cubicBezTo>
                <a:cubicBezTo>
                  <a:pt x="834788" y="216090"/>
                  <a:pt x="884925" y="215383"/>
                  <a:pt x="934871" y="211541"/>
                </a:cubicBezTo>
                <a:cubicBezTo>
                  <a:pt x="946010" y="210684"/>
                  <a:pt x="971013" y="201768"/>
                  <a:pt x="982639" y="197893"/>
                </a:cubicBezTo>
                <a:cubicBezTo>
                  <a:pt x="984913" y="191069"/>
                  <a:pt x="982341" y="178438"/>
                  <a:pt x="989462" y="177421"/>
                </a:cubicBezTo>
                <a:cubicBezTo>
                  <a:pt x="1003704" y="175386"/>
                  <a:pt x="1016056" y="190044"/>
                  <a:pt x="1030406" y="191069"/>
                </a:cubicBezTo>
                <a:lnTo>
                  <a:pt x="1125940" y="197893"/>
                </a:lnTo>
                <a:cubicBezTo>
                  <a:pt x="1237316" y="235019"/>
                  <a:pt x="1097576" y="190803"/>
                  <a:pt x="1207827" y="218365"/>
                </a:cubicBezTo>
                <a:cubicBezTo>
                  <a:pt x="1221783" y="221854"/>
                  <a:pt x="1248770" y="232012"/>
                  <a:pt x="1248770" y="232012"/>
                </a:cubicBezTo>
                <a:cubicBezTo>
                  <a:pt x="1288745" y="291977"/>
                  <a:pt x="1259744" y="271324"/>
                  <a:pt x="1344304" y="279779"/>
                </a:cubicBezTo>
                <a:cubicBezTo>
                  <a:pt x="1342029" y="288878"/>
                  <a:pt x="1340057" y="298057"/>
                  <a:pt x="1337480" y="307075"/>
                </a:cubicBezTo>
                <a:cubicBezTo>
                  <a:pt x="1335504" y="313991"/>
                  <a:pt x="1325570" y="322461"/>
                  <a:pt x="1330656" y="327547"/>
                </a:cubicBezTo>
                <a:cubicBezTo>
                  <a:pt x="1340829" y="337719"/>
                  <a:pt x="1371600" y="341194"/>
                  <a:pt x="1371600" y="341194"/>
                </a:cubicBezTo>
                <a:cubicBezTo>
                  <a:pt x="1385248" y="338919"/>
                  <a:pt x="1401284" y="342412"/>
                  <a:pt x="1412543" y="334370"/>
                </a:cubicBezTo>
                <a:cubicBezTo>
                  <a:pt x="1420175" y="328919"/>
                  <a:pt x="1416791" y="316093"/>
                  <a:pt x="1419367" y="307075"/>
                </a:cubicBezTo>
                <a:cubicBezTo>
                  <a:pt x="1421343" y="300159"/>
                  <a:pt x="1421105" y="291689"/>
                  <a:pt x="1426191" y="286603"/>
                </a:cubicBezTo>
                <a:cubicBezTo>
                  <a:pt x="1431277" y="281517"/>
                  <a:pt x="1439838" y="282054"/>
                  <a:pt x="1446662" y="279779"/>
                </a:cubicBezTo>
                <a:cubicBezTo>
                  <a:pt x="1485775" y="338449"/>
                  <a:pt x="1433694" y="269405"/>
                  <a:pt x="1480782" y="307075"/>
                </a:cubicBezTo>
                <a:cubicBezTo>
                  <a:pt x="1524875" y="342349"/>
                  <a:pt x="1463448" y="317221"/>
                  <a:pt x="1514901" y="334370"/>
                </a:cubicBezTo>
                <a:cubicBezTo>
                  <a:pt x="1539546" y="329442"/>
                  <a:pt x="1565068" y="320144"/>
                  <a:pt x="1589964" y="334370"/>
                </a:cubicBezTo>
                <a:cubicBezTo>
                  <a:pt x="1596209" y="337939"/>
                  <a:pt x="1594513" y="348018"/>
                  <a:pt x="1596788" y="354842"/>
                </a:cubicBezTo>
                <a:cubicBezTo>
                  <a:pt x="1594513" y="361666"/>
                  <a:pt x="1595949" y="371324"/>
                  <a:pt x="1589964" y="375314"/>
                </a:cubicBezTo>
                <a:cubicBezTo>
                  <a:pt x="1580313" y="381748"/>
                  <a:pt x="1562278" y="372487"/>
                  <a:pt x="1555844" y="382138"/>
                </a:cubicBezTo>
                <a:cubicBezTo>
                  <a:pt x="1538979" y="407434"/>
                  <a:pt x="1570906" y="421749"/>
                  <a:pt x="1583140" y="429905"/>
                </a:cubicBezTo>
                <a:cubicBezTo>
                  <a:pt x="1587689" y="436729"/>
                  <a:pt x="1593457" y="442882"/>
                  <a:pt x="1596788" y="450376"/>
                </a:cubicBezTo>
                <a:cubicBezTo>
                  <a:pt x="1602631" y="463522"/>
                  <a:pt x="1610436" y="491320"/>
                  <a:pt x="1610436" y="491320"/>
                </a:cubicBezTo>
                <a:cubicBezTo>
                  <a:pt x="1608161" y="504968"/>
                  <a:pt x="1600256" y="518840"/>
                  <a:pt x="1603612" y="532263"/>
                </a:cubicBezTo>
                <a:cubicBezTo>
                  <a:pt x="1607590" y="548176"/>
                  <a:pt x="1630907" y="573206"/>
                  <a:pt x="1630907" y="573206"/>
                </a:cubicBezTo>
                <a:cubicBezTo>
                  <a:pt x="1633182" y="580030"/>
                  <a:pt x="1640006" y="586854"/>
                  <a:pt x="1637731" y="593678"/>
                </a:cubicBezTo>
                <a:cubicBezTo>
                  <a:pt x="1631341" y="612847"/>
                  <a:pt x="1612128" y="615860"/>
                  <a:pt x="1596788" y="620973"/>
                </a:cubicBezTo>
                <a:cubicBezTo>
                  <a:pt x="1603612" y="625522"/>
                  <a:pt x="1609924" y="630953"/>
                  <a:pt x="1617259" y="634621"/>
                </a:cubicBezTo>
                <a:cubicBezTo>
                  <a:pt x="1673768" y="662876"/>
                  <a:pt x="1599528" y="615977"/>
                  <a:pt x="1658203" y="655093"/>
                </a:cubicBezTo>
                <a:cubicBezTo>
                  <a:pt x="1662752" y="661917"/>
                  <a:pt x="1668619" y="668027"/>
                  <a:pt x="1671850" y="675565"/>
                </a:cubicBezTo>
                <a:cubicBezTo>
                  <a:pt x="1675544" y="684185"/>
                  <a:pt x="1672042" y="696229"/>
                  <a:pt x="1678674" y="702860"/>
                </a:cubicBezTo>
                <a:cubicBezTo>
                  <a:pt x="1685306" y="709492"/>
                  <a:pt x="1696987" y="706989"/>
                  <a:pt x="1705970" y="709684"/>
                </a:cubicBezTo>
                <a:cubicBezTo>
                  <a:pt x="1719749" y="713818"/>
                  <a:pt x="1746913" y="723332"/>
                  <a:pt x="1746913" y="723332"/>
                </a:cubicBezTo>
                <a:cubicBezTo>
                  <a:pt x="1749188" y="743804"/>
                  <a:pt x="1748741" y="764764"/>
                  <a:pt x="1753737" y="784747"/>
                </a:cubicBezTo>
                <a:cubicBezTo>
                  <a:pt x="1755726" y="792703"/>
                  <a:pt x="1767385" y="797017"/>
                  <a:pt x="1767385" y="805218"/>
                </a:cubicBezTo>
                <a:cubicBezTo>
                  <a:pt x="1767385" y="835334"/>
                  <a:pt x="1756403" y="865459"/>
                  <a:pt x="1746913" y="893929"/>
                </a:cubicBezTo>
                <a:cubicBezTo>
                  <a:pt x="1749188" y="909851"/>
                  <a:pt x="1751093" y="925831"/>
                  <a:pt x="1753737" y="941696"/>
                </a:cubicBezTo>
                <a:cubicBezTo>
                  <a:pt x="1757846" y="966350"/>
                  <a:pt x="1767825" y="985281"/>
                  <a:pt x="1753737" y="1009935"/>
                </a:cubicBezTo>
                <a:cubicBezTo>
                  <a:pt x="1749668" y="1017056"/>
                  <a:pt x="1739826" y="1018661"/>
                  <a:pt x="1733265" y="1023582"/>
                </a:cubicBezTo>
                <a:cubicBezTo>
                  <a:pt x="1730691" y="1025512"/>
                  <a:pt x="1728716" y="1028131"/>
                  <a:pt x="1726441" y="1030406"/>
                </a:cubicBezTo>
              </a:path>
            </a:pathLst>
          </a:custGeom>
          <a:noFill/>
          <a:ln>
            <a:solidFill>
              <a:srgbClr val="0070C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70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 txBox="1">
            <a:spLocks/>
          </p:cNvSpPr>
          <p:nvPr/>
        </p:nvSpPr>
        <p:spPr>
          <a:xfrm>
            <a:off x="450376" y="1140797"/>
            <a:ext cx="9788328" cy="312304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dirty="0" smtClean="0"/>
              <a:t>Mesto </a:t>
            </a:r>
            <a:r>
              <a:rPr lang="sk-SK" sz="2400" dirty="0" smtClean="0">
                <a:solidFill>
                  <a:srgbClr val="FF0000"/>
                </a:solidFill>
              </a:rPr>
              <a:t>Košice </a:t>
            </a:r>
            <a:r>
              <a:rPr lang="sk-SK" sz="2400" dirty="0" smtClean="0">
                <a:solidFill>
                  <a:srgbClr val="FF0000"/>
                </a:solidFill>
              </a:rPr>
              <a:t>s okolím</a:t>
            </a:r>
            <a:r>
              <a:rPr lang="sk-SK" sz="2400" dirty="0" smtClean="0"/>
              <a:t> </a:t>
            </a:r>
            <a:r>
              <a:rPr lang="sk-SK" sz="2400" dirty="0" smtClean="0"/>
              <a:t>leží na východe Slovenska </a:t>
            </a:r>
            <a:r>
              <a:rPr lang="sk-SK" sz="2400" dirty="0" smtClean="0"/>
              <a:t>v </a:t>
            </a:r>
            <a:r>
              <a:rPr lang="sk-SK" sz="2400" dirty="0" smtClean="0">
                <a:solidFill>
                  <a:schemeClr val="accent1">
                    <a:lumMod val="75000"/>
                  </a:schemeClr>
                </a:solidFill>
              </a:rPr>
              <a:t>Košic</a:t>
            </a:r>
            <a:r>
              <a:rPr lang="sk-SK" sz="2400" dirty="0" smtClean="0">
                <a:solidFill>
                  <a:schemeClr val="accent1">
                    <a:lumMod val="75000"/>
                  </a:schemeClr>
                </a:solidFill>
              </a:rPr>
              <a:t>kej kotline</a:t>
            </a:r>
            <a:endParaRPr lang="sk-SK" sz="2400" dirty="0" smtClean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677334" y="269401"/>
            <a:ext cx="8596668" cy="74704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dirty="0" smtClean="0"/>
              <a:t>Poloha</a:t>
            </a:r>
            <a:endParaRPr lang="sk-SK" dirty="0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8711" y="112725"/>
            <a:ext cx="2130361" cy="1149404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602" y="1934044"/>
            <a:ext cx="8905875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37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smtClean="0"/>
              <a:t>Pomenuj</a:t>
            </a:r>
            <a:endParaRPr lang="sk-SK" dirty="0"/>
          </a:p>
        </p:txBody>
      </p:sp>
      <p:sp>
        <p:nvSpPr>
          <p:cNvPr id="5" name="Zaoblený obdĺžnik 4"/>
          <p:cNvSpPr/>
          <p:nvPr/>
        </p:nvSpPr>
        <p:spPr>
          <a:xfrm>
            <a:off x="8449400" y="2790208"/>
            <a:ext cx="1827364" cy="73091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Hlavná ulica v Košiciach</a:t>
            </a:r>
            <a:endParaRPr lang="sk-SK" sz="2400" dirty="0" smtClean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2"/>
          <a:srcRect b="14365"/>
          <a:stretch/>
        </p:blipFill>
        <p:spPr>
          <a:xfrm>
            <a:off x="677334" y="1582645"/>
            <a:ext cx="7492621" cy="428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5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smtClean="0"/>
              <a:t>Pomenuj</a:t>
            </a:r>
            <a:endParaRPr lang="sk-SK" dirty="0"/>
          </a:p>
        </p:txBody>
      </p:sp>
      <p:sp>
        <p:nvSpPr>
          <p:cNvPr id="5" name="Zaoblený obdĺžnik 4"/>
          <p:cNvSpPr/>
          <p:nvPr/>
        </p:nvSpPr>
        <p:spPr>
          <a:xfrm>
            <a:off x="8449399" y="2790208"/>
            <a:ext cx="2714469" cy="45795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Dóm svätej Alžbety</a:t>
            </a:r>
            <a:endParaRPr lang="sk-SK" sz="2400" dirty="0" smtClean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2"/>
          <a:srcRect l="4729" t="17320" r="6428" b="18695"/>
          <a:stretch/>
        </p:blipFill>
        <p:spPr>
          <a:xfrm>
            <a:off x="3316407" y="872521"/>
            <a:ext cx="4353636" cy="52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61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smtClean="0"/>
              <a:t>Pomenuj</a:t>
            </a:r>
            <a:endParaRPr lang="sk-SK" dirty="0"/>
          </a:p>
        </p:txBody>
      </p:sp>
      <p:sp>
        <p:nvSpPr>
          <p:cNvPr id="5" name="Zaoblený obdĺžnik 4"/>
          <p:cNvSpPr/>
          <p:nvPr/>
        </p:nvSpPr>
        <p:spPr>
          <a:xfrm>
            <a:off x="8449399" y="2790208"/>
            <a:ext cx="2714469" cy="45795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U. S. </a:t>
            </a:r>
            <a:r>
              <a:rPr lang="sk-SK" sz="2400" dirty="0" err="1" smtClean="0"/>
              <a:t>steel</a:t>
            </a:r>
            <a:endParaRPr lang="sk-SK" sz="2400" dirty="0" smtClean="0"/>
          </a:p>
        </p:txBody>
      </p:sp>
      <p:pic>
        <p:nvPicPr>
          <p:cNvPr id="6" name="Picture 14" descr="VÃ½sledok vyhÄ¾adÃ¡vania obrÃ¡zkov pre dopyt us ste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902" y="1537313"/>
            <a:ext cx="6513394" cy="413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91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smtClean="0"/>
              <a:t>Pomenuj</a:t>
            </a:r>
            <a:endParaRPr lang="sk-SK" dirty="0"/>
          </a:p>
        </p:txBody>
      </p:sp>
      <p:sp>
        <p:nvSpPr>
          <p:cNvPr id="5" name="Zaoblený obdĺžnik 4"/>
          <p:cNvSpPr/>
          <p:nvPr/>
        </p:nvSpPr>
        <p:spPr>
          <a:xfrm>
            <a:off x="8449399" y="2790208"/>
            <a:ext cx="2714469" cy="45795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Jasovská jaskyňa</a:t>
            </a:r>
            <a:endParaRPr lang="sk-SK" sz="2400" dirty="0" smtClean="0"/>
          </a:p>
        </p:txBody>
      </p:sp>
      <p:pic>
        <p:nvPicPr>
          <p:cNvPr id="7" name="Picture 2" descr="VÃ½sledok vyhÄ¾adÃ¡vania obrÃ¡zkov pre dopyt jasovskÃ¡ jaskyÅ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 t="3442" r="1096" b="14366"/>
          <a:stretch/>
        </p:blipFill>
        <p:spPr bwMode="auto">
          <a:xfrm>
            <a:off x="1795739" y="1930400"/>
            <a:ext cx="6359857" cy="357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19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smtClean="0"/>
              <a:t>Pomenuj</a:t>
            </a:r>
            <a:endParaRPr lang="sk-SK" dirty="0"/>
          </a:p>
        </p:txBody>
      </p:sp>
      <p:sp>
        <p:nvSpPr>
          <p:cNvPr id="5" name="Zaoblený obdĺžnik 4"/>
          <p:cNvSpPr/>
          <p:nvPr/>
        </p:nvSpPr>
        <p:spPr>
          <a:xfrm>
            <a:off x="8449399" y="2790208"/>
            <a:ext cx="2714469" cy="45795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Herliansky gejzír</a:t>
            </a:r>
          </a:p>
        </p:txBody>
      </p:sp>
      <p:pic>
        <p:nvPicPr>
          <p:cNvPr id="6" name="Picture 2" descr="VÃ½sledok vyhÄ¾adÃ¡vania obrÃ¡zkov pre dopyt herliansky gejzÃ­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7"/>
          <a:stretch/>
        </p:blipFill>
        <p:spPr bwMode="auto">
          <a:xfrm>
            <a:off x="2688609" y="1736297"/>
            <a:ext cx="5477302" cy="309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11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Zdroje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77334" y="1378425"/>
            <a:ext cx="10623012" cy="5295330"/>
          </a:xfrm>
        </p:spPr>
        <p:txBody>
          <a:bodyPr>
            <a:normAutofit/>
          </a:bodyPr>
          <a:lstStyle/>
          <a:p>
            <a:r>
              <a:rPr lang="sk-SK" sz="2400" dirty="0" smtClean="0"/>
              <a:t>Dudášová, Mäsiar, Muchová: Vlastiveda pre štvrtákov</a:t>
            </a:r>
          </a:p>
          <a:p>
            <a:r>
              <a:rPr lang="sk-SK" sz="2400" dirty="0" smtClean="0"/>
              <a:t>sk.wikipedia.org</a:t>
            </a:r>
          </a:p>
          <a:p>
            <a:r>
              <a:rPr lang="sk-SK" sz="2400" dirty="0" smtClean="0"/>
              <a:t>obrázky</a:t>
            </a:r>
            <a:r>
              <a:rPr lang="sk-SK" sz="2400" dirty="0" smtClean="0"/>
              <a:t>: </a:t>
            </a:r>
            <a:r>
              <a:rPr lang="sk-SK" sz="2400" dirty="0" err="1" smtClean="0"/>
              <a:t>google</a:t>
            </a:r>
            <a:endParaRPr lang="sk-SK" sz="2400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944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VÃ½sledok vyhÄ¾adÃ¡vania obrÃ¡zkov pre dopyt mapa slovensk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2" t="11779" r="3760" b="10348"/>
          <a:stretch/>
        </p:blipFill>
        <p:spPr bwMode="auto">
          <a:xfrm>
            <a:off x="839904" y="2312893"/>
            <a:ext cx="9098807" cy="468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ál 13"/>
          <p:cNvSpPr/>
          <p:nvPr/>
        </p:nvSpPr>
        <p:spPr>
          <a:xfrm rot="5400000">
            <a:off x="8448468" y="9422868"/>
            <a:ext cx="1111510" cy="595163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Zástupný symbol obsahu 2"/>
          <p:cNvSpPr txBox="1">
            <a:spLocks/>
          </p:cNvSpPr>
          <p:nvPr/>
        </p:nvSpPr>
        <p:spPr>
          <a:xfrm>
            <a:off x="450376" y="820271"/>
            <a:ext cx="9788328" cy="344357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dirty="0" smtClean="0"/>
              <a:t>Košickú kotlinu obklopujú pohoria:</a:t>
            </a:r>
            <a:r>
              <a:rPr lang="sk-SK" sz="2400" dirty="0" smtClean="0">
                <a:solidFill>
                  <a:schemeClr val="accent1">
                    <a:lumMod val="75000"/>
                  </a:schemeClr>
                </a:solidFill>
              </a:rPr>
              <a:t>	- Volovské vrchy,</a:t>
            </a:r>
          </a:p>
          <a:p>
            <a:pPr marL="0" indent="0">
              <a:buNone/>
            </a:pPr>
            <a:r>
              <a:rPr lang="sk-SK" sz="24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sk-SK" sz="2400" dirty="0" smtClean="0">
                <a:solidFill>
                  <a:schemeClr val="accent1">
                    <a:lumMod val="75000"/>
                  </a:schemeClr>
                </a:solidFill>
              </a:rPr>
              <a:t>										- Čierna hora,</a:t>
            </a:r>
          </a:p>
          <a:p>
            <a:pPr marL="0" indent="0">
              <a:buNone/>
            </a:pPr>
            <a:r>
              <a:rPr lang="sk-SK" sz="2400" dirty="0"/>
              <a:t>	</a:t>
            </a:r>
            <a:r>
              <a:rPr lang="sk-SK" sz="2400" dirty="0" smtClean="0"/>
              <a:t>										- </a:t>
            </a:r>
            <a:r>
              <a:rPr lang="sk-SK" sz="2400" dirty="0">
                <a:solidFill>
                  <a:schemeClr val="accent1">
                    <a:lumMod val="75000"/>
                  </a:schemeClr>
                </a:solidFill>
              </a:rPr>
              <a:t>Slanské vrchy</a:t>
            </a:r>
            <a:endParaRPr lang="sk-SK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677334" y="269401"/>
            <a:ext cx="8596668" cy="74704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dirty="0" smtClean="0"/>
              <a:t>Poloha</a:t>
            </a:r>
            <a:endParaRPr lang="sk-SK" dirty="0"/>
          </a:p>
        </p:txBody>
      </p:sp>
      <p:sp>
        <p:nvSpPr>
          <p:cNvPr id="10" name="Ovál 9"/>
          <p:cNvSpPr/>
          <p:nvPr/>
        </p:nvSpPr>
        <p:spPr>
          <a:xfrm rot="20135703">
            <a:off x="6978480" y="3915647"/>
            <a:ext cx="1351908" cy="1098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8711" y="112725"/>
            <a:ext cx="2130361" cy="1149404"/>
          </a:xfrm>
          <a:prstGeom prst="rect">
            <a:avLst/>
          </a:prstGeom>
        </p:spPr>
      </p:pic>
      <p:sp>
        <p:nvSpPr>
          <p:cNvPr id="11" name="Ovál 10"/>
          <p:cNvSpPr/>
          <p:nvPr/>
        </p:nvSpPr>
        <p:spPr>
          <a:xfrm rot="336714">
            <a:off x="6546099" y="3840898"/>
            <a:ext cx="1216423" cy="710894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Ovál 14"/>
          <p:cNvSpPr/>
          <p:nvPr/>
        </p:nvSpPr>
        <p:spPr>
          <a:xfrm rot="2862741">
            <a:off x="7376915" y="3706337"/>
            <a:ext cx="723931" cy="483828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Ovál 15"/>
          <p:cNvSpPr/>
          <p:nvPr/>
        </p:nvSpPr>
        <p:spPr>
          <a:xfrm rot="4564086">
            <a:off x="7611416" y="3913203"/>
            <a:ext cx="1032712" cy="483828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7377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 animBg="1"/>
      <p:bldP spid="11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VÃ½sledok vyhÄ¾adÃ¡vania obrÃ¡zkov pre dopyt hornÃ¡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021" y="4080681"/>
            <a:ext cx="4165979" cy="277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VÃ½sledok vyhÄ¾adÃ¡vania obrÃ¡zkov pre dopyt mapa slovensk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2" t="11779" r="3760" b="10348"/>
          <a:stretch/>
        </p:blipFill>
        <p:spPr bwMode="auto">
          <a:xfrm>
            <a:off x="839904" y="2312893"/>
            <a:ext cx="9098807" cy="468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ál 13"/>
          <p:cNvSpPr/>
          <p:nvPr/>
        </p:nvSpPr>
        <p:spPr>
          <a:xfrm rot="5400000">
            <a:off x="8448468" y="9422868"/>
            <a:ext cx="1111510" cy="595163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Zástupný symbol obsahu 2"/>
          <p:cNvSpPr txBox="1">
            <a:spLocks/>
          </p:cNvSpPr>
          <p:nvPr/>
        </p:nvSpPr>
        <p:spPr>
          <a:xfrm>
            <a:off x="450376" y="1133582"/>
            <a:ext cx="9788328" cy="31302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dirty="0" smtClean="0"/>
              <a:t>Košickou kotlinou a mestom Košice preteká rieka </a:t>
            </a:r>
            <a:r>
              <a:rPr lang="sk-SK" sz="2400" dirty="0" smtClean="0">
                <a:solidFill>
                  <a:srgbClr val="0070C0"/>
                </a:solidFill>
              </a:rPr>
              <a:t>Hornád</a:t>
            </a:r>
            <a:endParaRPr lang="sk-SK" sz="2400" dirty="0">
              <a:solidFill>
                <a:srgbClr val="0070C0"/>
              </a:solidFill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677334" y="269401"/>
            <a:ext cx="8596668" cy="74704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dirty="0" smtClean="0"/>
              <a:t>Hornád</a:t>
            </a:r>
            <a:endParaRPr lang="sk-SK" dirty="0"/>
          </a:p>
        </p:txBody>
      </p:sp>
      <p:sp>
        <p:nvSpPr>
          <p:cNvPr id="10" name="Ovál 9"/>
          <p:cNvSpPr/>
          <p:nvPr/>
        </p:nvSpPr>
        <p:spPr>
          <a:xfrm rot="20135703">
            <a:off x="6978480" y="3915647"/>
            <a:ext cx="1351908" cy="1098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8711" y="112725"/>
            <a:ext cx="2130361" cy="1149404"/>
          </a:xfrm>
          <a:prstGeom prst="rect">
            <a:avLst/>
          </a:prstGeom>
        </p:spPr>
      </p:pic>
      <p:sp>
        <p:nvSpPr>
          <p:cNvPr id="4" name="Voľný tvar 3"/>
          <p:cNvSpPr/>
          <p:nvPr/>
        </p:nvSpPr>
        <p:spPr>
          <a:xfrm>
            <a:off x="6189260" y="3753134"/>
            <a:ext cx="1767385" cy="1030406"/>
          </a:xfrm>
          <a:custGeom>
            <a:avLst/>
            <a:gdLst>
              <a:gd name="connsiteX0" fmla="*/ 0 w 1767385"/>
              <a:gd name="connsiteY0" fmla="*/ 47767 h 1030406"/>
              <a:gd name="connsiteX1" fmla="*/ 61415 w 1767385"/>
              <a:gd name="connsiteY1" fmla="*/ 20472 h 1030406"/>
              <a:gd name="connsiteX2" fmla="*/ 109182 w 1767385"/>
              <a:gd name="connsiteY2" fmla="*/ 0 h 1030406"/>
              <a:gd name="connsiteX3" fmla="*/ 170597 w 1767385"/>
              <a:gd name="connsiteY3" fmla="*/ 6824 h 1030406"/>
              <a:gd name="connsiteX4" fmla="*/ 191068 w 1767385"/>
              <a:gd name="connsiteY4" fmla="*/ 13648 h 1030406"/>
              <a:gd name="connsiteX5" fmla="*/ 307074 w 1767385"/>
              <a:gd name="connsiteY5" fmla="*/ 20472 h 1030406"/>
              <a:gd name="connsiteX6" fmla="*/ 348018 w 1767385"/>
              <a:gd name="connsiteY6" fmla="*/ 54591 h 1030406"/>
              <a:gd name="connsiteX7" fmla="*/ 361665 w 1767385"/>
              <a:gd name="connsiteY7" fmla="*/ 75063 h 1030406"/>
              <a:gd name="connsiteX8" fmla="*/ 368489 w 1767385"/>
              <a:gd name="connsiteY8" fmla="*/ 122830 h 1030406"/>
              <a:gd name="connsiteX9" fmla="*/ 477671 w 1767385"/>
              <a:gd name="connsiteY9" fmla="*/ 129654 h 1030406"/>
              <a:gd name="connsiteX10" fmla="*/ 498143 w 1767385"/>
              <a:gd name="connsiteY10" fmla="*/ 136478 h 1030406"/>
              <a:gd name="connsiteX11" fmla="*/ 504967 w 1767385"/>
              <a:gd name="connsiteY11" fmla="*/ 156950 h 1030406"/>
              <a:gd name="connsiteX12" fmla="*/ 525439 w 1767385"/>
              <a:gd name="connsiteY12" fmla="*/ 170597 h 1030406"/>
              <a:gd name="connsiteX13" fmla="*/ 580030 w 1767385"/>
              <a:gd name="connsiteY13" fmla="*/ 156950 h 1030406"/>
              <a:gd name="connsiteX14" fmla="*/ 600501 w 1767385"/>
              <a:gd name="connsiteY14" fmla="*/ 177421 h 1030406"/>
              <a:gd name="connsiteX15" fmla="*/ 668740 w 1767385"/>
              <a:gd name="connsiteY15" fmla="*/ 197893 h 1030406"/>
              <a:gd name="connsiteX16" fmla="*/ 689212 w 1767385"/>
              <a:gd name="connsiteY16" fmla="*/ 211541 h 1030406"/>
              <a:gd name="connsiteX17" fmla="*/ 784746 w 1767385"/>
              <a:gd name="connsiteY17" fmla="*/ 218365 h 1030406"/>
              <a:gd name="connsiteX18" fmla="*/ 934871 w 1767385"/>
              <a:gd name="connsiteY18" fmla="*/ 211541 h 1030406"/>
              <a:gd name="connsiteX19" fmla="*/ 982639 w 1767385"/>
              <a:gd name="connsiteY19" fmla="*/ 197893 h 1030406"/>
              <a:gd name="connsiteX20" fmla="*/ 989462 w 1767385"/>
              <a:gd name="connsiteY20" fmla="*/ 177421 h 1030406"/>
              <a:gd name="connsiteX21" fmla="*/ 1030406 w 1767385"/>
              <a:gd name="connsiteY21" fmla="*/ 191069 h 1030406"/>
              <a:gd name="connsiteX22" fmla="*/ 1125940 w 1767385"/>
              <a:gd name="connsiteY22" fmla="*/ 197893 h 1030406"/>
              <a:gd name="connsiteX23" fmla="*/ 1207827 w 1767385"/>
              <a:gd name="connsiteY23" fmla="*/ 218365 h 1030406"/>
              <a:gd name="connsiteX24" fmla="*/ 1248770 w 1767385"/>
              <a:gd name="connsiteY24" fmla="*/ 232012 h 1030406"/>
              <a:gd name="connsiteX25" fmla="*/ 1344304 w 1767385"/>
              <a:gd name="connsiteY25" fmla="*/ 279779 h 1030406"/>
              <a:gd name="connsiteX26" fmla="*/ 1337480 w 1767385"/>
              <a:gd name="connsiteY26" fmla="*/ 307075 h 1030406"/>
              <a:gd name="connsiteX27" fmla="*/ 1330656 w 1767385"/>
              <a:gd name="connsiteY27" fmla="*/ 327547 h 1030406"/>
              <a:gd name="connsiteX28" fmla="*/ 1371600 w 1767385"/>
              <a:gd name="connsiteY28" fmla="*/ 341194 h 1030406"/>
              <a:gd name="connsiteX29" fmla="*/ 1412543 w 1767385"/>
              <a:gd name="connsiteY29" fmla="*/ 334370 h 1030406"/>
              <a:gd name="connsiteX30" fmla="*/ 1419367 w 1767385"/>
              <a:gd name="connsiteY30" fmla="*/ 307075 h 1030406"/>
              <a:gd name="connsiteX31" fmla="*/ 1426191 w 1767385"/>
              <a:gd name="connsiteY31" fmla="*/ 286603 h 1030406"/>
              <a:gd name="connsiteX32" fmla="*/ 1446662 w 1767385"/>
              <a:gd name="connsiteY32" fmla="*/ 279779 h 1030406"/>
              <a:gd name="connsiteX33" fmla="*/ 1480782 w 1767385"/>
              <a:gd name="connsiteY33" fmla="*/ 307075 h 1030406"/>
              <a:gd name="connsiteX34" fmla="*/ 1514901 w 1767385"/>
              <a:gd name="connsiteY34" fmla="*/ 334370 h 1030406"/>
              <a:gd name="connsiteX35" fmla="*/ 1589964 w 1767385"/>
              <a:gd name="connsiteY35" fmla="*/ 334370 h 1030406"/>
              <a:gd name="connsiteX36" fmla="*/ 1596788 w 1767385"/>
              <a:gd name="connsiteY36" fmla="*/ 354842 h 1030406"/>
              <a:gd name="connsiteX37" fmla="*/ 1589964 w 1767385"/>
              <a:gd name="connsiteY37" fmla="*/ 375314 h 1030406"/>
              <a:gd name="connsiteX38" fmla="*/ 1555844 w 1767385"/>
              <a:gd name="connsiteY38" fmla="*/ 382138 h 1030406"/>
              <a:gd name="connsiteX39" fmla="*/ 1583140 w 1767385"/>
              <a:gd name="connsiteY39" fmla="*/ 429905 h 1030406"/>
              <a:gd name="connsiteX40" fmla="*/ 1596788 w 1767385"/>
              <a:gd name="connsiteY40" fmla="*/ 450376 h 1030406"/>
              <a:gd name="connsiteX41" fmla="*/ 1610436 w 1767385"/>
              <a:gd name="connsiteY41" fmla="*/ 491320 h 1030406"/>
              <a:gd name="connsiteX42" fmla="*/ 1603612 w 1767385"/>
              <a:gd name="connsiteY42" fmla="*/ 532263 h 1030406"/>
              <a:gd name="connsiteX43" fmla="*/ 1630907 w 1767385"/>
              <a:gd name="connsiteY43" fmla="*/ 573206 h 1030406"/>
              <a:gd name="connsiteX44" fmla="*/ 1637731 w 1767385"/>
              <a:gd name="connsiteY44" fmla="*/ 593678 h 1030406"/>
              <a:gd name="connsiteX45" fmla="*/ 1596788 w 1767385"/>
              <a:gd name="connsiteY45" fmla="*/ 620973 h 1030406"/>
              <a:gd name="connsiteX46" fmla="*/ 1617259 w 1767385"/>
              <a:gd name="connsiteY46" fmla="*/ 634621 h 1030406"/>
              <a:gd name="connsiteX47" fmla="*/ 1658203 w 1767385"/>
              <a:gd name="connsiteY47" fmla="*/ 655093 h 1030406"/>
              <a:gd name="connsiteX48" fmla="*/ 1671850 w 1767385"/>
              <a:gd name="connsiteY48" fmla="*/ 675565 h 1030406"/>
              <a:gd name="connsiteX49" fmla="*/ 1678674 w 1767385"/>
              <a:gd name="connsiteY49" fmla="*/ 702860 h 1030406"/>
              <a:gd name="connsiteX50" fmla="*/ 1705970 w 1767385"/>
              <a:gd name="connsiteY50" fmla="*/ 709684 h 1030406"/>
              <a:gd name="connsiteX51" fmla="*/ 1746913 w 1767385"/>
              <a:gd name="connsiteY51" fmla="*/ 723332 h 1030406"/>
              <a:gd name="connsiteX52" fmla="*/ 1753737 w 1767385"/>
              <a:gd name="connsiteY52" fmla="*/ 784747 h 1030406"/>
              <a:gd name="connsiteX53" fmla="*/ 1767385 w 1767385"/>
              <a:gd name="connsiteY53" fmla="*/ 805218 h 1030406"/>
              <a:gd name="connsiteX54" fmla="*/ 1746913 w 1767385"/>
              <a:gd name="connsiteY54" fmla="*/ 893929 h 1030406"/>
              <a:gd name="connsiteX55" fmla="*/ 1753737 w 1767385"/>
              <a:gd name="connsiteY55" fmla="*/ 941696 h 1030406"/>
              <a:gd name="connsiteX56" fmla="*/ 1753737 w 1767385"/>
              <a:gd name="connsiteY56" fmla="*/ 1009935 h 1030406"/>
              <a:gd name="connsiteX57" fmla="*/ 1733265 w 1767385"/>
              <a:gd name="connsiteY57" fmla="*/ 1023582 h 1030406"/>
              <a:gd name="connsiteX58" fmla="*/ 1726441 w 1767385"/>
              <a:gd name="connsiteY58" fmla="*/ 1030406 h 1030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767385" h="1030406">
                <a:moveTo>
                  <a:pt x="0" y="47767"/>
                </a:moveTo>
                <a:lnTo>
                  <a:pt x="61415" y="20472"/>
                </a:lnTo>
                <a:cubicBezTo>
                  <a:pt x="105267" y="232"/>
                  <a:pt x="71901" y="12427"/>
                  <a:pt x="109182" y="0"/>
                </a:cubicBezTo>
                <a:cubicBezTo>
                  <a:pt x="129654" y="2275"/>
                  <a:pt x="150280" y="3438"/>
                  <a:pt x="170597" y="6824"/>
                </a:cubicBezTo>
                <a:cubicBezTo>
                  <a:pt x="177692" y="8007"/>
                  <a:pt x="183911" y="12932"/>
                  <a:pt x="191068" y="13648"/>
                </a:cubicBezTo>
                <a:cubicBezTo>
                  <a:pt x="229611" y="17502"/>
                  <a:pt x="268405" y="18197"/>
                  <a:pt x="307074" y="20472"/>
                </a:cubicBezTo>
                <a:cubicBezTo>
                  <a:pt x="327201" y="33890"/>
                  <a:pt x="331601" y="34890"/>
                  <a:pt x="348018" y="54591"/>
                </a:cubicBezTo>
                <a:cubicBezTo>
                  <a:pt x="353268" y="60891"/>
                  <a:pt x="357116" y="68239"/>
                  <a:pt x="361665" y="75063"/>
                </a:cubicBezTo>
                <a:cubicBezTo>
                  <a:pt x="363940" y="90985"/>
                  <a:pt x="353936" y="115981"/>
                  <a:pt x="368489" y="122830"/>
                </a:cubicBezTo>
                <a:cubicBezTo>
                  <a:pt x="401483" y="138357"/>
                  <a:pt x="441406" y="125837"/>
                  <a:pt x="477671" y="129654"/>
                </a:cubicBezTo>
                <a:cubicBezTo>
                  <a:pt x="484825" y="130407"/>
                  <a:pt x="491319" y="134203"/>
                  <a:pt x="498143" y="136478"/>
                </a:cubicBezTo>
                <a:cubicBezTo>
                  <a:pt x="500418" y="143302"/>
                  <a:pt x="500473" y="151333"/>
                  <a:pt x="504967" y="156950"/>
                </a:cubicBezTo>
                <a:cubicBezTo>
                  <a:pt x="510090" y="163354"/>
                  <a:pt x="517301" y="169580"/>
                  <a:pt x="525439" y="170597"/>
                </a:cubicBezTo>
                <a:cubicBezTo>
                  <a:pt x="537413" y="172094"/>
                  <a:pt x="566663" y="161405"/>
                  <a:pt x="580030" y="156950"/>
                </a:cubicBezTo>
                <a:cubicBezTo>
                  <a:pt x="586854" y="163774"/>
                  <a:pt x="592122" y="172633"/>
                  <a:pt x="600501" y="177421"/>
                </a:cubicBezTo>
                <a:cubicBezTo>
                  <a:pt x="667252" y="215564"/>
                  <a:pt x="579787" y="138591"/>
                  <a:pt x="668740" y="197893"/>
                </a:cubicBezTo>
                <a:cubicBezTo>
                  <a:pt x="675564" y="202442"/>
                  <a:pt x="681135" y="210116"/>
                  <a:pt x="689212" y="211541"/>
                </a:cubicBezTo>
                <a:cubicBezTo>
                  <a:pt x="720652" y="217089"/>
                  <a:pt x="752901" y="216090"/>
                  <a:pt x="784746" y="218365"/>
                </a:cubicBezTo>
                <a:cubicBezTo>
                  <a:pt x="834788" y="216090"/>
                  <a:pt x="884925" y="215383"/>
                  <a:pt x="934871" y="211541"/>
                </a:cubicBezTo>
                <a:cubicBezTo>
                  <a:pt x="946010" y="210684"/>
                  <a:pt x="971013" y="201768"/>
                  <a:pt x="982639" y="197893"/>
                </a:cubicBezTo>
                <a:cubicBezTo>
                  <a:pt x="984913" y="191069"/>
                  <a:pt x="982341" y="178438"/>
                  <a:pt x="989462" y="177421"/>
                </a:cubicBezTo>
                <a:cubicBezTo>
                  <a:pt x="1003704" y="175386"/>
                  <a:pt x="1016056" y="190044"/>
                  <a:pt x="1030406" y="191069"/>
                </a:cubicBezTo>
                <a:lnTo>
                  <a:pt x="1125940" y="197893"/>
                </a:lnTo>
                <a:cubicBezTo>
                  <a:pt x="1237316" y="235019"/>
                  <a:pt x="1097576" y="190803"/>
                  <a:pt x="1207827" y="218365"/>
                </a:cubicBezTo>
                <a:cubicBezTo>
                  <a:pt x="1221783" y="221854"/>
                  <a:pt x="1248770" y="232012"/>
                  <a:pt x="1248770" y="232012"/>
                </a:cubicBezTo>
                <a:cubicBezTo>
                  <a:pt x="1288745" y="291977"/>
                  <a:pt x="1259744" y="271324"/>
                  <a:pt x="1344304" y="279779"/>
                </a:cubicBezTo>
                <a:cubicBezTo>
                  <a:pt x="1342029" y="288878"/>
                  <a:pt x="1340057" y="298057"/>
                  <a:pt x="1337480" y="307075"/>
                </a:cubicBezTo>
                <a:cubicBezTo>
                  <a:pt x="1335504" y="313991"/>
                  <a:pt x="1325570" y="322461"/>
                  <a:pt x="1330656" y="327547"/>
                </a:cubicBezTo>
                <a:cubicBezTo>
                  <a:pt x="1340829" y="337719"/>
                  <a:pt x="1371600" y="341194"/>
                  <a:pt x="1371600" y="341194"/>
                </a:cubicBezTo>
                <a:cubicBezTo>
                  <a:pt x="1385248" y="338919"/>
                  <a:pt x="1401284" y="342412"/>
                  <a:pt x="1412543" y="334370"/>
                </a:cubicBezTo>
                <a:cubicBezTo>
                  <a:pt x="1420175" y="328919"/>
                  <a:pt x="1416791" y="316093"/>
                  <a:pt x="1419367" y="307075"/>
                </a:cubicBezTo>
                <a:cubicBezTo>
                  <a:pt x="1421343" y="300159"/>
                  <a:pt x="1421105" y="291689"/>
                  <a:pt x="1426191" y="286603"/>
                </a:cubicBezTo>
                <a:cubicBezTo>
                  <a:pt x="1431277" y="281517"/>
                  <a:pt x="1439838" y="282054"/>
                  <a:pt x="1446662" y="279779"/>
                </a:cubicBezTo>
                <a:cubicBezTo>
                  <a:pt x="1485775" y="338449"/>
                  <a:pt x="1433694" y="269405"/>
                  <a:pt x="1480782" y="307075"/>
                </a:cubicBezTo>
                <a:cubicBezTo>
                  <a:pt x="1524875" y="342349"/>
                  <a:pt x="1463448" y="317221"/>
                  <a:pt x="1514901" y="334370"/>
                </a:cubicBezTo>
                <a:cubicBezTo>
                  <a:pt x="1539546" y="329442"/>
                  <a:pt x="1565068" y="320144"/>
                  <a:pt x="1589964" y="334370"/>
                </a:cubicBezTo>
                <a:cubicBezTo>
                  <a:pt x="1596209" y="337939"/>
                  <a:pt x="1594513" y="348018"/>
                  <a:pt x="1596788" y="354842"/>
                </a:cubicBezTo>
                <a:cubicBezTo>
                  <a:pt x="1594513" y="361666"/>
                  <a:pt x="1595949" y="371324"/>
                  <a:pt x="1589964" y="375314"/>
                </a:cubicBezTo>
                <a:cubicBezTo>
                  <a:pt x="1580313" y="381748"/>
                  <a:pt x="1562278" y="372487"/>
                  <a:pt x="1555844" y="382138"/>
                </a:cubicBezTo>
                <a:cubicBezTo>
                  <a:pt x="1538979" y="407434"/>
                  <a:pt x="1570906" y="421749"/>
                  <a:pt x="1583140" y="429905"/>
                </a:cubicBezTo>
                <a:cubicBezTo>
                  <a:pt x="1587689" y="436729"/>
                  <a:pt x="1593457" y="442882"/>
                  <a:pt x="1596788" y="450376"/>
                </a:cubicBezTo>
                <a:cubicBezTo>
                  <a:pt x="1602631" y="463522"/>
                  <a:pt x="1610436" y="491320"/>
                  <a:pt x="1610436" y="491320"/>
                </a:cubicBezTo>
                <a:cubicBezTo>
                  <a:pt x="1608161" y="504968"/>
                  <a:pt x="1600256" y="518840"/>
                  <a:pt x="1603612" y="532263"/>
                </a:cubicBezTo>
                <a:cubicBezTo>
                  <a:pt x="1607590" y="548176"/>
                  <a:pt x="1630907" y="573206"/>
                  <a:pt x="1630907" y="573206"/>
                </a:cubicBezTo>
                <a:cubicBezTo>
                  <a:pt x="1633182" y="580030"/>
                  <a:pt x="1640006" y="586854"/>
                  <a:pt x="1637731" y="593678"/>
                </a:cubicBezTo>
                <a:cubicBezTo>
                  <a:pt x="1631341" y="612847"/>
                  <a:pt x="1612128" y="615860"/>
                  <a:pt x="1596788" y="620973"/>
                </a:cubicBezTo>
                <a:cubicBezTo>
                  <a:pt x="1603612" y="625522"/>
                  <a:pt x="1609924" y="630953"/>
                  <a:pt x="1617259" y="634621"/>
                </a:cubicBezTo>
                <a:cubicBezTo>
                  <a:pt x="1673768" y="662876"/>
                  <a:pt x="1599528" y="615977"/>
                  <a:pt x="1658203" y="655093"/>
                </a:cubicBezTo>
                <a:cubicBezTo>
                  <a:pt x="1662752" y="661917"/>
                  <a:pt x="1668619" y="668027"/>
                  <a:pt x="1671850" y="675565"/>
                </a:cubicBezTo>
                <a:cubicBezTo>
                  <a:pt x="1675544" y="684185"/>
                  <a:pt x="1672042" y="696229"/>
                  <a:pt x="1678674" y="702860"/>
                </a:cubicBezTo>
                <a:cubicBezTo>
                  <a:pt x="1685306" y="709492"/>
                  <a:pt x="1696987" y="706989"/>
                  <a:pt x="1705970" y="709684"/>
                </a:cubicBezTo>
                <a:cubicBezTo>
                  <a:pt x="1719749" y="713818"/>
                  <a:pt x="1746913" y="723332"/>
                  <a:pt x="1746913" y="723332"/>
                </a:cubicBezTo>
                <a:cubicBezTo>
                  <a:pt x="1749188" y="743804"/>
                  <a:pt x="1748741" y="764764"/>
                  <a:pt x="1753737" y="784747"/>
                </a:cubicBezTo>
                <a:cubicBezTo>
                  <a:pt x="1755726" y="792703"/>
                  <a:pt x="1767385" y="797017"/>
                  <a:pt x="1767385" y="805218"/>
                </a:cubicBezTo>
                <a:cubicBezTo>
                  <a:pt x="1767385" y="835334"/>
                  <a:pt x="1756403" y="865459"/>
                  <a:pt x="1746913" y="893929"/>
                </a:cubicBezTo>
                <a:cubicBezTo>
                  <a:pt x="1749188" y="909851"/>
                  <a:pt x="1751093" y="925831"/>
                  <a:pt x="1753737" y="941696"/>
                </a:cubicBezTo>
                <a:cubicBezTo>
                  <a:pt x="1757846" y="966350"/>
                  <a:pt x="1767825" y="985281"/>
                  <a:pt x="1753737" y="1009935"/>
                </a:cubicBezTo>
                <a:cubicBezTo>
                  <a:pt x="1749668" y="1017056"/>
                  <a:pt x="1739826" y="1018661"/>
                  <a:pt x="1733265" y="1023582"/>
                </a:cubicBezTo>
                <a:cubicBezTo>
                  <a:pt x="1730691" y="1025512"/>
                  <a:pt x="1728716" y="1028131"/>
                  <a:pt x="1726441" y="1030406"/>
                </a:cubicBezTo>
              </a:path>
            </a:pathLst>
          </a:custGeom>
          <a:noFill/>
          <a:ln>
            <a:solidFill>
              <a:srgbClr val="0070C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2282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Ã½sledok vyhÄ¾adÃ¡vania obrÃ¡zkov pre dopyt mapa miest s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50" y="1516889"/>
            <a:ext cx="9639149" cy="505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dirty="0" smtClean="0"/>
              <a:t>Významné obce</a:t>
            </a:r>
            <a:endParaRPr lang="sk-SK" dirty="0"/>
          </a:p>
        </p:txBody>
      </p:sp>
      <p:sp>
        <p:nvSpPr>
          <p:cNvPr id="21" name="Zaoblený obdĺžnik 20"/>
          <p:cNvSpPr/>
          <p:nvPr/>
        </p:nvSpPr>
        <p:spPr>
          <a:xfrm>
            <a:off x="9755999" y="2983391"/>
            <a:ext cx="204878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Košice</a:t>
            </a:r>
            <a:endParaRPr lang="sk-SK" sz="2400" dirty="0" smtClean="0"/>
          </a:p>
        </p:txBody>
      </p:sp>
      <p:pic>
        <p:nvPicPr>
          <p:cNvPr id="27" name="Obrázok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2995" y="192502"/>
            <a:ext cx="2629005" cy="1397699"/>
          </a:xfrm>
          <a:prstGeom prst="rect">
            <a:avLst/>
          </a:prstGeom>
        </p:spPr>
      </p:pic>
      <p:sp>
        <p:nvSpPr>
          <p:cNvPr id="14" name="Ovál 13"/>
          <p:cNvSpPr/>
          <p:nvPr/>
        </p:nvSpPr>
        <p:spPr>
          <a:xfrm rot="19790114">
            <a:off x="7467776" y="3754690"/>
            <a:ext cx="238681" cy="24393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3053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6" name="Picture 8" descr="Výsledok vyhľadávania obrázkov pre dopyt košice fontá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32859" cy="786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6937" y="268873"/>
            <a:ext cx="10515600" cy="1325563"/>
          </a:xfrm>
        </p:spPr>
        <p:txBody>
          <a:bodyPr/>
          <a:lstStyle/>
          <a:p>
            <a:r>
              <a:rPr lang="sk-SK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Košice</a:t>
            </a:r>
            <a:endParaRPr lang="sk-SK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45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737" y="2538879"/>
            <a:ext cx="8205538" cy="4121763"/>
          </a:xfrm>
          <a:prstGeom prst="rect">
            <a:avLst/>
          </a:prstGeom>
        </p:spPr>
      </p:pic>
      <p:pic>
        <p:nvPicPr>
          <p:cNvPr id="18434" name="Picture 2" descr="ERB MESTA KOŠ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599" y="4166507"/>
            <a:ext cx="2170196" cy="218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677332" y="300511"/>
            <a:ext cx="4358691" cy="742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dirty="0" smtClean="0"/>
              <a:t>Košice</a:t>
            </a:r>
            <a:endParaRPr lang="sk-SK" dirty="0"/>
          </a:p>
        </p:txBody>
      </p:sp>
      <p:sp>
        <p:nvSpPr>
          <p:cNvPr id="7" name="Zástupný symbol obsahu 2"/>
          <p:cNvSpPr>
            <a:spLocks noGrp="1"/>
          </p:cNvSpPr>
          <p:nvPr>
            <p:ph idx="1"/>
          </p:nvPr>
        </p:nvSpPr>
        <p:spPr>
          <a:xfrm>
            <a:off x="677332" y="1255595"/>
            <a:ext cx="9012578" cy="3076054"/>
          </a:xfrm>
        </p:spPr>
        <p:txBody>
          <a:bodyPr>
            <a:normAutofit/>
          </a:bodyPr>
          <a:lstStyle/>
          <a:p>
            <a:r>
              <a:rPr lang="sk-SK" sz="2400" dirty="0" smtClean="0">
                <a:solidFill>
                  <a:srgbClr val="FF0000"/>
                </a:solidFill>
              </a:rPr>
              <a:t>Košice</a:t>
            </a:r>
            <a:r>
              <a:rPr lang="sk-SK" sz="2400" dirty="0" smtClean="0"/>
              <a:t> </a:t>
            </a:r>
            <a:r>
              <a:rPr lang="sk-SK" sz="2400" dirty="0"/>
              <a:t>– krajské mesto na východe Slovenska. Sú centrom celého východného </a:t>
            </a:r>
            <a:r>
              <a:rPr lang="sk-SK" sz="2400" dirty="0" smtClean="0"/>
              <a:t>Slovenska.</a:t>
            </a:r>
          </a:p>
          <a:p>
            <a:r>
              <a:rPr lang="sk-SK" sz="2400" dirty="0" smtClean="0"/>
              <a:t>Sú </a:t>
            </a:r>
            <a:r>
              <a:rPr lang="sk-SK" sz="2400" dirty="0"/>
              <a:t>druhým najväčším mestom v Slovenskej republike.</a:t>
            </a:r>
            <a:endParaRPr lang="sk-SK" sz="2400" dirty="0" smtClean="0"/>
          </a:p>
        </p:txBody>
      </p:sp>
      <p:pic>
        <p:nvPicPr>
          <p:cNvPr id="4098" name="Picture 2" descr="VÃ½sledok vyhÄ¾adÃ¡vania obrÃ¡zkov pre dopyt koÅ¡ickÃ½ kraj map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37" y="2538879"/>
            <a:ext cx="8218265" cy="40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VÃ½sledok vyhÄ¾adÃ¡vania obrÃ¡zkov pre dopyt koÅ¡ickÃ½ kraj map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967" y="3833246"/>
            <a:ext cx="3193577" cy="149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09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2" y="1299134"/>
            <a:ext cx="10515600" cy="1524731"/>
          </a:xfrm>
        </p:spPr>
        <p:txBody>
          <a:bodyPr>
            <a:noAutofit/>
          </a:bodyPr>
          <a:lstStyle/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sk-SK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Mesto leží vo východnej časti Slovenska v Košickom kraji, v blízkosti hraníc s Maďarskom (20 km), Ukrajinou (80 km) a Poľskom (90 km) na križovatke historických obchodných ciest. Od hlavného mesta Bratislavy je vzdialené asi 400 km.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677332" y="300511"/>
            <a:ext cx="4358691" cy="742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dirty="0" smtClean="0"/>
              <a:t>Košice</a:t>
            </a:r>
            <a:endParaRPr lang="sk-SK" dirty="0"/>
          </a:p>
        </p:txBody>
      </p:sp>
      <p:pic>
        <p:nvPicPr>
          <p:cNvPr id="5122" name="Picture 2" descr="VÃ½sledok vyhÄ¾adÃ¡vania obrÃ¡zkov pre dopyt koÅ¡ice map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308" y="2823865"/>
            <a:ext cx="7623648" cy="3610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01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lh3.googleusercontent.com/-FEoxiVsZ2OQ/UECEbZn957I/AAAAAAAACFg/fqBOfbOCSwU/s819/P11501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102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2" y="1501254"/>
            <a:ext cx="6487267" cy="60076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sk-SK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Rieka </a:t>
            </a:r>
            <a:r>
              <a:rPr lang="sk-SK" sz="24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Hornád</a:t>
            </a:r>
            <a:r>
              <a:rPr lang="sk-SK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 preteká východnou časťou </a:t>
            </a:r>
            <a:r>
              <a:rPr lang="sk-SK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mesta.</a:t>
            </a:r>
            <a:endParaRPr lang="sk-SK" sz="2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677332" y="300511"/>
            <a:ext cx="1533605" cy="6411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dirty="0" smtClean="0"/>
              <a:t>Košice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2455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Fazeta">
  <a:themeElements>
    <a:clrScheme name="Zelená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Vlastné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ohár s mliekom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4600</TotalTime>
  <Words>317</Words>
  <Application>Microsoft Office PowerPoint</Application>
  <PresentationFormat>Širokouhlá</PresentationFormat>
  <Paragraphs>67</Paragraphs>
  <Slides>25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25</vt:i4>
      </vt:variant>
    </vt:vector>
  </HeadingPairs>
  <TitlesOfParts>
    <vt:vector size="30" baseType="lpstr">
      <vt:lpstr>Arial</vt:lpstr>
      <vt:lpstr>Arial Black</vt:lpstr>
      <vt:lpstr>Times New Roman</vt:lpstr>
      <vt:lpstr>Wingdings 3</vt:lpstr>
      <vt:lpstr>Fazeta</vt:lpstr>
      <vt:lpstr>Od Hornádu po Dunajec KOŠICE S OKOLÍM</vt:lpstr>
      <vt:lpstr>Prezentácia programu PowerPoint</vt:lpstr>
      <vt:lpstr>Prezentácia programu PowerPoint</vt:lpstr>
      <vt:lpstr>Prezentácia programu PowerPoint</vt:lpstr>
      <vt:lpstr>Prezentácia programu PowerPoint</vt:lpstr>
      <vt:lpstr>Košice</vt:lpstr>
      <vt:lpstr>Prezentácia programu PowerPoint</vt:lpstr>
      <vt:lpstr>Mesto leží vo východnej časti Slovenska v Košickom kraji, v blízkosti hraníc s Maďarskom (20 km), Ukrajinou (80 km) a Poľskom (90 km) na križovatke historických obchodných ciest. Od hlavného mesta Bratislavy je vzdialené asi 400 km.</vt:lpstr>
      <vt:lpstr>Rieka Hornád preteká východnou časťou mesta.</vt:lpstr>
      <vt:lpstr>Hlavná ulica je ústredná ulica Košíc. Nachádza sa na nej väčšina najvýznamnejších košických historických pamiatok.  Takmer celá Hlavná ulica je pešou zónou.  </vt:lpstr>
      <vt:lpstr>Nachádzajú sa tu tri parky, pričom v každom je umiestnená fontána.  Najväčšou je takzvaná spievajúca fontána.</vt:lpstr>
      <vt:lpstr>Prezentácia programu PowerPoint</vt:lpstr>
      <vt:lpstr>Košice</vt:lpstr>
      <vt:lpstr>- národná prírodná pamiatka, - nachádza sa pri obci Jasov v okrese Košice, - je to najstaršia sprístupnená jaskyňa na Slovensku</vt:lpstr>
      <vt:lpstr>- Herliansky gejzír je vzácny studený gejzír,  - nachádza sa v obci Herľany v okrese Košice, - ja to národná prírodná pamiatka,  - vznikol ľudskou činnosťou (vrtom hlbokým 404,5 metra), - voda strieka do výšky 22 metrov, opakuje sa po približne 34-36 hodinách</vt:lpstr>
      <vt:lpstr>Zopakuj si</vt:lpstr>
      <vt:lpstr>Na ktorom obrázku sú správne označené Košice s okolím?</vt:lpstr>
      <vt:lpstr>Označ na mape Košickú kotlinu</vt:lpstr>
      <vt:lpstr>Označ na mape rieku Hornád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Zdroje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 Tatier k Dunaju  TATRY</dc:title>
  <dc:creator>PC</dc:creator>
  <cp:lastModifiedBy>PC</cp:lastModifiedBy>
  <cp:revision>580</cp:revision>
  <dcterms:created xsi:type="dcterms:W3CDTF">2018-11-24T12:23:45Z</dcterms:created>
  <dcterms:modified xsi:type="dcterms:W3CDTF">2019-04-20T15:47:22Z</dcterms:modified>
</cp:coreProperties>
</file>