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57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CC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099A2-7FCB-46C1-A9D7-65FF78592EBB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245C-5F1C-4E47-AD1D-7B0AE76CE9D4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1. Úvodná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2. Motivačná časť - hádanky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2. Motivačná časť </a:t>
            </a:r>
            <a:r>
              <a:rPr lang="sk-SK" smtClean="0"/>
              <a:t>- hádanky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2. Motivačná časť </a:t>
            </a:r>
            <a:r>
              <a:rPr lang="sk-SK" smtClean="0"/>
              <a:t>- hádanky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2. Motivačná časť </a:t>
            </a:r>
            <a:r>
              <a:rPr lang="sk-SK" smtClean="0"/>
              <a:t>- hádanky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7245C-5F1C-4E47-AD1D-7B0AE76CE9D4}" type="slidenum">
              <a:rPr lang="sk-SK" smtClean="0"/>
              <a:t>27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37A8F-3378-44F3-8574-776358859C3A}" type="datetimeFigureOut">
              <a:rPr lang="sk-SK" smtClean="0"/>
              <a:t>03.02.2021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B596F-A76D-40C6-99AA-2518EC799D2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ps.canstockphoto.pl/stary-ul-zbiory-fotografii_csp5050060.jpg" TargetMode="External"/><Relationship Id="rId13" Type="http://schemas.openxmlformats.org/officeDocument/2006/relationships/hyperlink" Target="https://www.columbusmessenger.com/wp-content/uploads/2019/01/Steve-Saum-inspecting-web.jpg" TargetMode="External"/><Relationship Id="rId3" Type="http://schemas.openxmlformats.org/officeDocument/2006/relationships/hyperlink" Target="https://webstockreview.net/images/beehive-clipart-border-4.jpg" TargetMode="External"/><Relationship Id="rId7" Type="http://schemas.openxmlformats.org/officeDocument/2006/relationships/hyperlink" Target="https://comps.canstockphoto.com/wild-bees-have-made-a-hive-in-a-tree-in-picture_csp39366614.jpg" TargetMode="External"/><Relationship Id="rId12" Type="http://schemas.openxmlformats.org/officeDocument/2006/relationships/hyperlink" Target="https://apimondia2021.com/images/foto-10.png" TargetMode="External"/><Relationship Id="rId2" Type="http://schemas.openxmlformats.org/officeDocument/2006/relationships/hyperlink" Target="https://chestertownspy.org/files/2017/12/bee-hive-header-734x400.jpg" TargetMode="External"/><Relationship Id="rId16" Type="http://schemas.openxmlformats.org/officeDocument/2006/relationships/hyperlink" Target="https://5.imimg.com/data5/ZF/EO/HM/SELLER-1945540/natural-beeswax-500x50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anssenpest.com/wp-content/uploads/2017/04/shutterstock_66396220_d1450-1-1030x686.jpg" TargetMode="External"/><Relationship Id="rId11" Type="http://schemas.openxmlformats.org/officeDocument/2006/relationships/hyperlink" Target="https://modernfarmer.com/wp-content/uploads/2016/06/bee-swarm.jpg" TargetMode="External"/><Relationship Id="rId5" Type="http://schemas.openxmlformats.org/officeDocument/2006/relationships/hyperlink" Target="https://i.pinimg.com/originals/bf/26/9b/bf269b6fd844504507500b84833d9457.jpg" TargetMode="External"/><Relationship Id="rId15" Type="http://schemas.openxmlformats.org/officeDocument/2006/relationships/hyperlink" Target="https://www.beeman.ro/wp-content/uploads/2016/05/propolis.png" TargetMode="External"/><Relationship Id="rId10" Type="http://schemas.openxmlformats.org/officeDocument/2006/relationships/hyperlink" Target="https://www.fischerspestcontrol.com/assets/bees-swarming-house.jpg" TargetMode="External"/><Relationship Id="rId4" Type="http://schemas.openxmlformats.org/officeDocument/2006/relationships/hyperlink" Target="https://www.vectorstock.com/royalty-free-vector/bee-border-vector-983861" TargetMode="External"/><Relationship Id="rId9" Type="http://schemas.openxmlformats.org/officeDocument/2006/relationships/hyperlink" Target="https://encrypted-tbn0.gstatic.com/images?q=tbn%3AANd9GcS_94eDdLSnl3RWok1H-8qwH7NwlnzxyXKzB4duXzGLDpWda0FN&amp;usqp=CAU" TargetMode="External"/><Relationship Id="rId14" Type="http://schemas.openxmlformats.org/officeDocument/2006/relationships/hyperlink" Target="https://market.fair.coop/website/image/product.template/412_5adecd7/im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eekeeping 101 Classes Set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57785" cy="68580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3737576" y="4797152"/>
            <a:ext cx="3714744" cy="6858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Prvouka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 2. ročník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928794" y="2285992"/>
            <a:ext cx="74501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</a:rPr>
              <a:t>SPOLOČENSTVO  VČIEL</a:t>
            </a:r>
            <a:endParaRPr lang="sk-SK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266" name="AutoShape 2" descr="Community &amp; Learning From Bees | Caroline Williams - Counsell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ok 11" descr="obr 057_str52_ul1.tif"/>
          <p:cNvPicPr>
            <a:picLocks noChangeAspect="1"/>
          </p:cNvPicPr>
          <p:nvPr/>
        </p:nvPicPr>
        <p:blipFill>
          <a:blip r:embed="rId2"/>
          <a:srcRect l="36082" t="14175" r="40102" b="59576"/>
          <a:stretch>
            <a:fillRect/>
          </a:stretch>
        </p:blipFill>
        <p:spPr bwMode="auto">
          <a:xfrm>
            <a:off x="250825" y="1700213"/>
            <a:ext cx="23764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Obrázok 10" descr="obr 057_str52_ul1.tif"/>
          <p:cNvPicPr>
            <a:picLocks noChangeAspect="1"/>
          </p:cNvPicPr>
          <p:nvPr/>
        </p:nvPicPr>
        <p:blipFill>
          <a:blip r:embed="rId2"/>
          <a:srcRect l="10103" t="13651" r="63918" b="51050"/>
          <a:stretch>
            <a:fillRect/>
          </a:stretch>
        </p:blipFill>
        <p:spPr bwMode="auto">
          <a:xfrm>
            <a:off x="3059113" y="1700213"/>
            <a:ext cx="2592387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aoblený obdĺžnik 2"/>
          <p:cNvSpPr/>
          <p:nvPr/>
        </p:nvSpPr>
        <p:spPr>
          <a:xfrm>
            <a:off x="468313" y="981075"/>
            <a:ext cx="2674927" cy="576263"/>
          </a:xfrm>
          <a:prstGeom prst="roundRect">
            <a:avLst/>
          </a:prstGeom>
          <a:solidFill>
            <a:srgbClr val="CCFF99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ROBOTNICA</a:t>
            </a:r>
          </a:p>
        </p:txBody>
      </p:sp>
      <p:sp>
        <p:nvSpPr>
          <p:cNvPr id="4" name="Zaoblený obdĺžnik 3"/>
          <p:cNvSpPr/>
          <p:nvPr/>
        </p:nvSpPr>
        <p:spPr>
          <a:xfrm>
            <a:off x="3635373" y="981075"/>
            <a:ext cx="2198917" cy="57626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6516688" y="981075"/>
            <a:ext cx="1910360" cy="576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TRÚD</a:t>
            </a:r>
          </a:p>
        </p:txBody>
      </p:sp>
      <p:pic>
        <p:nvPicPr>
          <p:cNvPr id="6152" name="Obrázok 12" descr="obr 057_str52_ul1.tif"/>
          <p:cNvPicPr>
            <a:picLocks noChangeAspect="1"/>
          </p:cNvPicPr>
          <p:nvPr/>
        </p:nvPicPr>
        <p:blipFill>
          <a:blip r:embed="rId2"/>
          <a:srcRect l="59177" t="14175" r="15565" b="59576"/>
          <a:stretch>
            <a:fillRect/>
          </a:stretch>
        </p:blipFill>
        <p:spPr bwMode="auto">
          <a:xfrm>
            <a:off x="6011863" y="1628775"/>
            <a:ext cx="25209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Skupina 4"/>
          <p:cNvGrpSpPr/>
          <p:nvPr/>
        </p:nvGrpSpPr>
        <p:grpSpPr>
          <a:xfrm>
            <a:off x="0" y="0"/>
            <a:ext cx="9144000" cy="1000108"/>
            <a:chOff x="0" y="0"/>
            <a:chExt cx="9144000" cy="1428736"/>
          </a:xfrm>
        </p:grpSpPr>
        <p:pic>
          <p:nvPicPr>
            <p:cNvPr id="13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1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0" y="185736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000108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285720" y="928670"/>
            <a:ext cx="8286808" cy="928694"/>
          </a:xfrm>
          <a:prstGeom prst="wedgeRoundRectCallout">
            <a:avLst>
              <a:gd name="adj1" fmla="val -40425"/>
              <a:gd name="adj2" fmla="val 80439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TOTO JE STAVBA TELA VČELY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36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34" name="Obrázok 33"/>
          <p:cNvPicPr>
            <a:picLocks noChangeAspect="1"/>
          </p:cNvPicPr>
          <p:nvPr/>
        </p:nvPicPr>
        <p:blipFill>
          <a:blip r:embed="rId4" cstate="print">
            <a:extLst/>
          </a:blip>
          <a:srcRect l="12401" t="12232" r="24560" b="22023"/>
          <a:stretch>
            <a:fillRect/>
          </a:stretch>
        </p:blipFill>
        <p:spPr>
          <a:xfrm>
            <a:off x="2357422" y="2428868"/>
            <a:ext cx="4357718" cy="3071834"/>
          </a:xfrm>
          <a:prstGeom prst="rect">
            <a:avLst/>
          </a:prstGeom>
          <a:ln w="12700">
            <a:noFill/>
          </a:ln>
          <a:effectLst>
            <a:softEdge rad="112500"/>
          </a:effectLst>
        </p:spPr>
      </p:pic>
      <p:grpSp>
        <p:nvGrpSpPr>
          <p:cNvPr id="35" name="Skupina 11"/>
          <p:cNvGrpSpPr>
            <a:grpSpLocks/>
          </p:cNvGrpSpPr>
          <p:nvPr/>
        </p:nvGrpSpPr>
        <p:grpSpPr bwMode="auto">
          <a:xfrm>
            <a:off x="1582735" y="3357562"/>
            <a:ext cx="1655762" cy="574675"/>
            <a:chOff x="1475656" y="2996952"/>
            <a:chExt cx="1656184" cy="576064"/>
          </a:xfrm>
        </p:grpSpPr>
        <p:cxnSp>
          <p:nvCxnSpPr>
            <p:cNvPr id="36" name="Rovná spojnica 35"/>
            <p:cNvCxnSpPr/>
            <p:nvPr/>
          </p:nvCxnSpPr>
          <p:spPr>
            <a:xfrm flipH="1" flipV="1">
              <a:off x="2584013" y="2996952"/>
              <a:ext cx="547827" cy="576064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ovná spojnica 36"/>
            <p:cNvCxnSpPr/>
            <p:nvPr/>
          </p:nvCxnSpPr>
          <p:spPr>
            <a:xfrm flipH="1">
              <a:off x="1475656" y="2996952"/>
              <a:ext cx="1108357" cy="0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Skupina 12"/>
          <p:cNvGrpSpPr>
            <a:grpSpLocks/>
          </p:cNvGrpSpPr>
          <p:nvPr/>
        </p:nvGrpSpPr>
        <p:grpSpPr bwMode="auto">
          <a:xfrm>
            <a:off x="2463797" y="2920999"/>
            <a:ext cx="1655763" cy="503238"/>
            <a:chOff x="1403648" y="2996952"/>
            <a:chExt cx="1656184" cy="504056"/>
          </a:xfrm>
        </p:grpSpPr>
        <p:cxnSp>
          <p:nvCxnSpPr>
            <p:cNvPr id="39" name="Rovná spojnica 38"/>
            <p:cNvCxnSpPr/>
            <p:nvPr/>
          </p:nvCxnSpPr>
          <p:spPr>
            <a:xfrm flipH="1" flipV="1">
              <a:off x="2585048" y="2996952"/>
              <a:ext cx="474784" cy="504056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ovná spojnica 39"/>
            <p:cNvCxnSpPr/>
            <p:nvPr/>
          </p:nvCxnSpPr>
          <p:spPr>
            <a:xfrm flipH="1">
              <a:off x="1403648" y="2996952"/>
              <a:ext cx="1181400" cy="0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Skupina 15"/>
          <p:cNvGrpSpPr>
            <a:grpSpLocks/>
          </p:cNvGrpSpPr>
          <p:nvPr/>
        </p:nvGrpSpPr>
        <p:grpSpPr bwMode="auto">
          <a:xfrm flipH="1">
            <a:off x="5981697" y="3357562"/>
            <a:ext cx="2098675" cy="503237"/>
            <a:chOff x="774689" y="2996952"/>
            <a:chExt cx="2285143" cy="504056"/>
          </a:xfrm>
        </p:grpSpPr>
        <p:cxnSp>
          <p:nvCxnSpPr>
            <p:cNvPr id="42" name="Rovná spojnica 41"/>
            <p:cNvCxnSpPr/>
            <p:nvPr/>
          </p:nvCxnSpPr>
          <p:spPr>
            <a:xfrm flipH="1" flipV="1">
              <a:off x="2584480" y="2996952"/>
              <a:ext cx="475352" cy="504056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ovná spojnica 42"/>
            <p:cNvCxnSpPr/>
            <p:nvPr/>
          </p:nvCxnSpPr>
          <p:spPr>
            <a:xfrm flipH="1">
              <a:off x="774689" y="2996952"/>
              <a:ext cx="1809791" cy="0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Skupina 23"/>
          <p:cNvGrpSpPr>
            <a:grpSpLocks/>
          </p:cNvGrpSpPr>
          <p:nvPr/>
        </p:nvGrpSpPr>
        <p:grpSpPr bwMode="auto">
          <a:xfrm flipH="1">
            <a:off x="5940422" y="2535237"/>
            <a:ext cx="2098675" cy="504825"/>
            <a:chOff x="774689" y="2996952"/>
            <a:chExt cx="2285143" cy="504056"/>
          </a:xfrm>
        </p:grpSpPr>
        <p:cxnSp>
          <p:nvCxnSpPr>
            <p:cNvPr id="45" name="Rovná spojnica 44"/>
            <p:cNvCxnSpPr/>
            <p:nvPr/>
          </p:nvCxnSpPr>
          <p:spPr>
            <a:xfrm flipH="1" flipV="1">
              <a:off x="2584480" y="2996952"/>
              <a:ext cx="475352" cy="504056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ovná spojnica 45"/>
            <p:cNvCxnSpPr/>
            <p:nvPr/>
          </p:nvCxnSpPr>
          <p:spPr>
            <a:xfrm flipH="1">
              <a:off x="774689" y="2996952"/>
              <a:ext cx="1809791" cy="0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Rovná spojnica 46"/>
          <p:cNvCxnSpPr/>
          <p:nvPr/>
        </p:nvCxnSpPr>
        <p:spPr>
          <a:xfrm flipV="1">
            <a:off x="5326060" y="2535237"/>
            <a:ext cx="1050925" cy="252412"/>
          </a:xfrm>
          <a:prstGeom prst="line">
            <a:avLst/>
          </a:prstGeom>
          <a:ln w="1270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30"/>
          <p:cNvGrpSpPr>
            <a:grpSpLocks/>
          </p:cNvGrpSpPr>
          <p:nvPr/>
        </p:nvGrpSpPr>
        <p:grpSpPr bwMode="auto">
          <a:xfrm flipV="1">
            <a:off x="4564060" y="5229224"/>
            <a:ext cx="2779712" cy="647700"/>
            <a:chOff x="2584650" y="2996952"/>
            <a:chExt cx="2779438" cy="576064"/>
          </a:xfrm>
        </p:grpSpPr>
        <p:cxnSp>
          <p:nvCxnSpPr>
            <p:cNvPr id="49" name="Rovná spojnica 48"/>
            <p:cNvCxnSpPr/>
            <p:nvPr/>
          </p:nvCxnSpPr>
          <p:spPr>
            <a:xfrm flipH="1" flipV="1">
              <a:off x="2584650" y="2996952"/>
              <a:ext cx="547633" cy="576064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ovná spojnica 49"/>
            <p:cNvCxnSpPr/>
            <p:nvPr/>
          </p:nvCxnSpPr>
          <p:spPr>
            <a:xfrm flipV="1">
              <a:off x="2584650" y="2996952"/>
              <a:ext cx="2779438" cy="0"/>
            </a:xfrm>
            <a:prstGeom prst="line">
              <a:avLst/>
            </a:prstGeom>
            <a:ln w="12700">
              <a:solidFill>
                <a:srgbClr val="006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Rovná spojnica 50"/>
          <p:cNvCxnSpPr/>
          <p:nvPr/>
        </p:nvCxnSpPr>
        <p:spPr>
          <a:xfrm flipH="1">
            <a:off x="4564060" y="4868862"/>
            <a:ext cx="1854200" cy="1008062"/>
          </a:xfrm>
          <a:prstGeom prst="line">
            <a:avLst/>
          </a:prstGeom>
          <a:ln w="1270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nica 51"/>
          <p:cNvCxnSpPr/>
          <p:nvPr/>
        </p:nvCxnSpPr>
        <p:spPr>
          <a:xfrm>
            <a:off x="3735385" y="5229224"/>
            <a:ext cx="828675" cy="647700"/>
          </a:xfrm>
          <a:prstGeom prst="line">
            <a:avLst/>
          </a:prstGeom>
          <a:ln w="1270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BlokTextu 42"/>
          <p:cNvSpPr txBox="1">
            <a:spLocks noChangeArrowheads="1"/>
          </p:cNvSpPr>
          <p:nvPr/>
        </p:nvSpPr>
        <p:spPr bwMode="auto">
          <a:xfrm>
            <a:off x="6551610" y="2116137"/>
            <a:ext cx="1534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KRÍDLA</a:t>
            </a:r>
          </a:p>
        </p:txBody>
      </p:sp>
      <p:sp>
        <p:nvSpPr>
          <p:cNvPr id="54" name="BlokTextu 43"/>
          <p:cNvSpPr txBox="1">
            <a:spLocks noChangeArrowheads="1"/>
          </p:cNvSpPr>
          <p:nvPr/>
        </p:nvSpPr>
        <p:spPr bwMode="auto">
          <a:xfrm>
            <a:off x="6602410" y="2955924"/>
            <a:ext cx="1641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BRUŠKO</a:t>
            </a:r>
          </a:p>
        </p:txBody>
      </p:sp>
      <p:sp>
        <p:nvSpPr>
          <p:cNvPr id="55" name="BlokTextu 44"/>
          <p:cNvSpPr txBox="1">
            <a:spLocks noChangeArrowheads="1"/>
          </p:cNvSpPr>
          <p:nvPr/>
        </p:nvSpPr>
        <p:spPr bwMode="auto">
          <a:xfrm>
            <a:off x="5154610" y="5478462"/>
            <a:ext cx="2868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TRI  PÁRY  NÔH</a:t>
            </a:r>
          </a:p>
        </p:txBody>
      </p:sp>
      <p:sp>
        <p:nvSpPr>
          <p:cNvPr id="56" name="BlokTextu 46"/>
          <p:cNvSpPr txBox="1">
            <a:spLocks noChangeArrowheads="1"/>
          </p:cNvSpPr>
          <p:nvPr/>
        </p:nvSpPr>
        <p:spPr bwMode="auto">
          <a:xfrm>
            <a:off x="2584447" y="2516187"/>
            <a:ext cx="12153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HRUĎ</a:t>
            </a:r>
          </a:p>
        </p:txBody>
      </p:sp>
      <p:sp>
        <p:nvSpPr>
          <p:cNvPr id="57" name="BlokTextu 47"/>
          <p:cNvSpPr txBox="1">
            <a:spLocks noChangeArrowheads="1"/>
          </p:cNvSpPr>
          <p:nvPr/>
        </p:nvSpPr>
        <p:spPr bwMode="auto">
          <a:xfrm>
            <a:off x="1582735" y="2959099"/>
            <a:ext cx="137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HLAVA</a:t>
            </a:r>
          </a:p>
        </p:txBody>
      </p:sp>
      <p:cxnSp>
        <p:nvCxnSpPr>
          <p:cNvPr id="58" name="Rovná spojnica 57"/>
          <p:cNvCxnSpPr/>
          <p:nvPr/>
        </p:nvCxnSpPr>
        <p:spPr>
          <a:xfrm>
            <a:off x="6026147" y="4397374"/>
            <a:ext cx="2808288" cy="0"/>
          </a:xfrm>
          <a:prstGeom prst="line">
            <a:avLst/>
          </a:prstGeom>
          <a:ln w="1270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BlokTextu 40"/>
          <p:cNvSpPr txBox="1">
            <a:spLocks noChangeArrowheads="1"/>
          </p:cNvSpPr>
          <p:nvPr/>
        </p:nvSpPr>
        <p:spPr bwMode="auto">
          <a:xfrm>
            <a:off x="6494460" y="3995737"/>
            <a:ext cx="2220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PEĽOVÝ  KOŠÍK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0" y="292893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07154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1500166" y="908720"/>
            <a:ext cx="7072362" cy="1734462"/>
          </a:xfrm>
          <a:prstGeom prst="wedgeRoundRectCallout">
            <a:avLst>
              <a:gd name="adj1" fmla="val -51857"/>
              <a:gd name="adj2" fmla="val 115003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POD BRUŠKOM MAJÚ VČELY 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PEĽOVÝ KOŠÍK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DO NEHO ZBIERAJÚ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PEĽ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36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/>
          </a:blip>
          <a:srcRect l="11740" r="3103" b="697"/>
          <a:stretch>
            <a:fillRect/>
          </a:stretch>
        </p:blipFill>
        <p:spPr>
          <a:xfrm>
            <a:off x="4214810" y="3357562"/>
            <a:ext cx="400052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Rovná spojovacia šípka 9"/>
          <p:cNvCxnSpPr/>
          <p:nvPr/>
        </p:nvCxnSpPr>
        <p:spPr>
          <a:xfrm flipV="1">
            <a:off x="3357554" y="5357826"/>
            <a:ext cx="1714512" cy="50006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aoblený obdĺžnik 12"/>
          <p:cNvSpPr/>
          <p:nvPr/>
        </p:nvSpPr>
        <p:spPr>
          <a:xfrm>
            <a:off x="857224" y="5500702"/>
            <a:ext cx="3000396" cy="11430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PEĽOVÝ KOŠÍK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4"/>
          <p:cNvGrpSpPr/>
          <p:nvPr/>
        </p:nvGrpSpPr>
        <p:grpSpPr>
          <a:xfrm>
            <a:off x="0" y="0"/>
            <a:ext cx="9144000" cy="107154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2071670" y="1214422"/>
            <a:ext cx="6897736" cy="4000528"/>
          </a:xfrm>
          <a:prstGeom prst="wedgeRoundRectCallout">
            <a:avLst>
              <a:gd name="adj1" fmla="val -58561"/>
              <a:gd name="adj2" fmla="val 7779"/>
              <a:gd name="adj3" fmla="val 16667"/>
            </a:avLst>
          </a:prstGeom>
          <a:solidFill>
            <a:srgbClr val="FFCC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VČELY  ŽIJÚ V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ROJI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      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 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AKÉJKOĽVEK 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DUTINE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– NAPRÍKLAD V DUTINE STROMOV. JEJ VNÚTRO TVORIA </a:t>
            </a:r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VOSKOVÉ PLÁSTY 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SO ZÁSOBAMI POTRAVY.   </a:t>
            </a:r>
            <a:endParaRPr lang="sk-SK" sz="36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12" name="Obrázok 9" descr="obr 044jasminka a danko hore_Str61_ul3, ti dole_str62_ul1.png"/>
          <p:cNvPicPr>
            <a:picLocks noChangeAspect="1"/>
          </p:cNvPicPr>
          <p:nvPr/>
        </p:nvPicPr>
        <p:blipFill>
          <a:blip r:embed="rId3" cstate="print"/>
          <a:srcRect l="46948" r="11472" b="51701"/>
          <a:stretch>
            <a:fillRect/>
          </a:stretch>
        </p:blipFill>
        <p:spPr bwMode="auto">
          <a:xfrm>
            <a:off x="285720" y="2786058"/>
            <a:ext cx="1366838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Wild bees have made a hive in a tree in a city park."/>
          <p:cNvPicPr>
            <a:picLocks noChangeAspect="1" noChangeArrowheads="1"/>
          </p:cNvPicPr>
          <p:nvPr/>
        </p:nvPicPr>
        <p:blipFill>
          <a:blip r:embed="rId4"/>
          <a:srcRect r="-1" b="8783"/>
          <a:stretch>
            <a:fillRect/>
          </a:stretch>
        </p:blipFill>
        <p:spPr bwMode="auto">
          <a:xfrm>
            <a:off x="5000628" y="4643446"/>
            <a:ext cx="396877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0" y="292893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07154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1500166" y="836712"/>
            <a:ext cx="7072362" cy="1806470"/>
          </a:xfrm>
          <a:prstGeom prst="wedgeRoundRectCallout">
            <a:avLst>
              <a:gd name="adj1" fmla="val -51857"/>
              <a:gd name="adj2" fmla="val 115003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VČELY MÔŽE CHOVAŤ AJ ČLOVEK. ODPRADÁVNA ICH CHOVÁ V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ÚLI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36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29698" name="AutoShape 2" descr="Old beehive for wild bees. Old hanging beehive made of sticks an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702" name="AutoShape 6" descr="Przepiękny stary ul na pszczoły - zdjęcie - Fotoblog bujany22.flog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9704" name="Picture 8" descr="Stary, ul."/>
          <p:cNvPicPr>
            <a:picLocks noChangeAspect="1" noChangeArrowheads="1"/>
          </p:cNvPicPr>
          <p:nvPr/>
        </p:nvPicPr>
        <p:blipFill>
          <a:blip r:embed="rId4"/>
          <a:srcRect r="2631" b="4255"/>
          <a:stretch>
            <a:fillRect/>
          </a:stretch>
        </p:blipFill>
        <p:spPr bwMode="auto">
          <a:xfrm>
            <a:off x="2857488" y="3143248"/>
            <a:ext cx="215861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Picture 10" descr="Choosing the Right Type of Beeh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571876"/>
            <a:ext cx="352881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328612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357158" y="1196752"/>
            <a:ext cx="8072494" cy="1946496"/>
          </a:xfrm>
          <a:prstGeom prst="wedgeRoundRectCallout">
            <a:avLst>
              <a:gd name="adj1" fmla="val -31103"/>
              <a:gd name="adj2" fmla="val 84794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VČELY  </a:t>
            </a:r>
            <a:r>
              <a:rPr lang="sk-SK" sz="30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SA VYVÍJAJÚ TAKTO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:  </a:t>
            </a:r>
            <a:r>
              <a:rPr lang="sk-SK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NAKLADIE VAJÍČKA, 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            Z 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KTORÝCH</a:t>
            </a:r>
            <a:r>
              <a:rPr lang="sk-SK" sz="30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SA PO 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TROCH DŇOCH VYLIAHNU </a:t>
            </a:r>
            <a:r>
              <a:rPr lang="sk-SK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LARVY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</a:t>
            </a:r>
            <a:endParaRPr lang="sk-SK" sz="30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4"/>
          <a:srcRect r="48936"/>
          <a:stretch>
            <a:fillRect/>
          </a:stretch>
        </p:blipFill>
        <p:spPr bwMode="auto">
          <a:xfrm flipH="1">
            <a:off x="7072330" y="3857628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2143108" y="3500438"/>
            <a:ext cx="4786346" cy="2643206"/>
          </a:xfrm>
          <a:prstGeom prst="wedgeRoundRectCallout">
            <a:avLst>
              <a:gd name="adj1" fmla="val 57057"/>
              <a:gd name="adj2" fmla="val 7090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O LARVY </a:t>
            </a:r>
            <a:r>
              <a:rPr lang="sk-SK" sz="28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SA STARAJÚ </a:t>
            </a:r>
            <a:r>
              <a:rPr lang="sk-SK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ROBOTNICE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PRVÉ TRI DNI ICH KŔMIA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MATERSKOU KAŠIČKOU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NESKÔR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NEKTÁROM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A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PEĽOM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3"/>
          <a:srcRect r="48936"/>
          <a:stretch>
            <a:fillRect/>
          </a:stretch>
        </p:blipFill>
        <p:spPr bwMode="auto">
          <a:xfrm flipH="1">
            <a:off x="7429456" y="1285860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2000232" y="1285860"/>
            <a:ext cx="5000660" cy="1357322"/>
          </a:xfrm>
          <a:prstGeom prst="wedgeRoundRectCallout">
            <a:avLst>
              <a:gd name="adj1" fmla="val 57057"/>
              <a:gd name="adj2" fmla="val 7090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ABY SA </a:t>
            </a:r>
            <a:r>
              <a:rPr lang="sk-SK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LARVA </a:t>
            </a:r>
            <a:r>
              <a:rPr lang="sk-SK" sz="28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DOBRE  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VYVINULA, MUSIA JU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ZAVIEČKOVAŤ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/>
          </a:blip>
          <a:srcRect t="10292" b="13472"/>
          <a:stretch>
            <a:fillRect/>
          </a:stretch>
        </p:blipFill>
        <p:spPr>
          <a:xfrm>
            <a:off x="428596" y="3214686"/>
            <a:ext cx="381477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/>
          </a:blip>
          <a:srcRect t="23720" r="4384" b="2972"/>
          <a:stretch>
            <a:fillRect/>
          </a:stretch>
        </p:blipFill>
        <p:spPr>
          <a:xfrm>
            <a:off x="4357686" y="3286124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-214346" y="78579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07154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1643042" y="1071546"/>
            <a:ext cx="7072362" cy="1709382"/>
          </a:xfrm>
          <a:prstGeom prst="wedgeRoundRectCallout">
            <a:avLst>
              <a:gd name="adj1" fmla="val -54443"/>
              <a:gd name="adj2" fmla="val -18367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CELKOVÝ VÝVOJ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MATKY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TRVÁ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16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DNÍ,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ROBOTNÍC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21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DNÍ A  </a:t>
            </a:r>
            <a:r>
              <a:rPr lang="sk-SK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TRÚDOV 24</a:t>
            </a:r>
            <a:r>
              <a:rPr lang="sk-SK" sz="36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DNÍ.  </a:t>
            </a:r>
            <a:endParaRPr lang="sk-SK" sz="36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29698" name="AutoShape 2" descr="Old beehive for wild bees. Old hanging beehive made of sticks an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702" name="AutoShape 6" descr="Przepiękny stary ul na pszczoły - zdjęcie - Fotoblog bujany22.flog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2872" t="21057" r="25675" b="20168"/>
          <a:stretch/>
        </p:blipFill>
        <p:spPr>
          <a:xfrm rot="16200000">
            <a:off x="5793813" y="3507813"/>
            <a:ext cx="3763015" cy="293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177567" y="3095156"/>
            <a:ext cx="2940152" cy="376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ok 15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34461" t="52071" r="40574"/>
          <a:stretch/>
        </p:blipFill>
        <p:spPr>
          <a:xfrm>
            <a:off x="329885" y="3091031"/>
            <a:ext cx="2742243" cy="376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328612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357158" y="1428736"/>
            <a:ext cx="8072494" cy="1714512"/>
          </a:xfrm>
          <a:prstGeom prst="wedgeRoundRectCallout">
            <a:avLst>
              <a:gd name="adj1" fmla="val -31103"/>
              <a:gd name="adj2" fmla="val 84794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ŽIJE 2 AŽ 6 ROKOV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ROBOTNICE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1 AŽ 4 MESIACE 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  </a:t>
            </a:r>
            <a:r>
              <a:rPr lang="sk-SK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TRÚDY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sk-SK" sz="30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1 AŽ 2 MESIACE.</a:t>
            </a:r>
            <a:endParaRPr lang="sk-SK" sz="30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4"/>
          <a:srcRect r="48936"/>
          <a:stretch>
            <a:fillRect/>
          </a:stretch>
        </p:blipFill>
        <p:spPr bwMode="auto">
          <a:xfrm flipH="1">
            <a:off x="7072330" y="3857628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2143108" y="3714752"/>
            <a:ext cx="4786346" cy="2643206"/>
          </a:xfrm>
          <a:prstGeom prst="wedgeRoundRectCallout">
            <a:avLst>
              <a:gd name="adj1" fmla="val 57057"/>
              <a:gd name="adj2" fmla="val 7090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KEĎ SA </a:t>
            </a:r>
            <a:r>
              <a:rPr lang="sk-SK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CÍTI STARÁ, NAKLADIE VAJÍČKA, Z KTORÝCH SA NESKÔR VYLIAHNE NOVÁ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3"/>
          <a:srcRect r="48936"/>
          <a:stretch>
            <a:fillRect/>
          </a:stretch>
        </p:blipFill>
        <p:spPr bwMode="auto">
          <a:xfrm flipH="1">
            <a:off x="7429456" y="1285860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714348" y="1357298"/>
            <a:ext cx="6286544" cy="2286016"/>
          </a:xfrm>
          <a:prstGeom prst="wedgeRoundRectCallout">
            <a:avLst>
              <a:gd name="adj1" fmla="val 59966"/>
              <a:gd name="adj2" fmla="val -295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 </a:t>
            </a:r>
            <a:r>
              <a:rPr lang="sk-SK" sz="28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ZOBERIE SO SEBOU NIEKOĽKO ROBOTNÍC A ODLETÍ S NIMI Z ÚĽA. VTEDY HOVORÍME, ŽE SA VČELY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ROJA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35842" name="AutoShape 2" descr="It's Bee Swarming Season | Fischer Pest Contr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5844" name="Picture 4" descr="It's Bee Swarming Season | Fischer Pest Contr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786190"/>
            <a:ext cx="7099761" cy="2839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es clipart borders, Bees borders Transparent FREE for download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886" y="0"/>
            <a:ext cx="7358114" cy="6858000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214282" y="142852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Uhádneš?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" name="Zaoblený obdĺžnik 3"/>
          <p:cNvSpPr/>
          <p:nvPr/>
        </p:nvSpPr>
        <p:spPr>
          <a:xfrm>
            <a:off x="7929586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214546" y="3429000"/>
            <a:ext cx="461376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Zbierala, bzučala, </a:t>
            </a:r>
          </a:p>
          <a:p>
            <a:r>
              <a:rPr lang="pl-PL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po svete lietala </a:t>
            </a:r>
            <a:endParaRPr lang="pl-PL" sz="40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r>
              <a:rPr lang="pl-PL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 </a:t>
            </a:r>
            <a:r>
              <a:rPr lang="pl-PL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domov to nosila. </a:t>
            </a:r>
            <a:endParaRPr lang="pl-PL" sz="40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r>
              <a:rPr lang="pl-PL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Čo </a:t>
            </a:r>
            <a:r>
              <a:rPr lang="pl-PL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je to? 	</a:t>
            </a:r>
          </a:p>
          <a:p>
            <a:endParaRPr lang="sk-SK" sz="4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214810" y="5715016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VČELA</a:t>
            </a:r>
            <a:r>
              <a:rPr lang="pl-PL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	</a:t>
            </a:r>
            <a:endParaRPr lang="pl-PL" sz="48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-214346" y="78579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07154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1643042" y="1071546"/>
            <a:ext cx="7143800" cy="2643206"/>
          </a:xfrm>
          <a:prstGeom prst="wedgeRoundRectCallout">
            <a:avLst>
              <a:gd name="adj1" fmla="val -54443"/>
              <a:gd name="adj2" fmla="val -18367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TAKÝTO </a:t>
            </a:r>
            <a:r>
              <a:rPr lang="sk-SK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ROJ</a:t>
            </a:r>
            <a:r>
              <a:rPr lang="sk-SK" sz="32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SA USADÍ NA STROME. JE TAM DOVTEDY, KÝM „POZOROVATEĽKY“ </a:t>
            </a:r>
            <a:r>
              <a:rPr lang="sk-SK" sz="32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      Z </a:t>
            </a:r>
            <a:r>
              <a:rPr lang="sk-SK" sz="32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ROJA NENÁJDU VHODNÚ DUTINU NA NOVÉ </a:t>
            </a:r>
            <a:r>
              <a:rPr lang="sk-SK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HNIEZDO</a:t>
            </a:r>
            <a:r>
              <a:rPr lang="sk-SK" sz="32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</a:t>
            </a:r>
            <a:endParaRPr lang="sk-SK" sz="32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29698" name="AutoShape 2" descr="Old beehive for wild bees. Old hanging beehive made of sticks an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702" name="AutoShape 6" descr="Przepiękny stary ul na pszczoły - zdjęcie - Fotoblog bujany22.flog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0962" name="Picture 2" descr="How to Capture a Bee Swarm - Modern Far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571852"/>
            <a:ext cx="344776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328612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357158" y="1428736"/>
            <a:ext cx="8429684" cy="1928826"/>
          </a:xfrm>
          <a:prstGeom prst="wedgeRoundRectCallout">
            <a:avLst>
              <a:gd name="adj1" fmla="val -34441"/>
              <a:gd name="adj2" fmla="val 75313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 STAROM ÚLI SA ZATIAĽ NARODÍ   NOVÁ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VYDÁ SA S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TRÚDMI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NA SVADOBNÝ LET  - VČELIE PÁRENIE. POTOM SA SAMA VRACIA SPÄŤ DO ÚĽA.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4"/>
          <a:srcRect r="48936"/>
          <a:stretch>
            <a:fillRect/>
          </a:stretch>
        </p:blipFill>
        <p:spPr bwMode="auto">
          <a:xfrm flipH="1">
            <a:off x="7072330" y="3857628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2143108" y="3786190"/>
            <a:ext cx="4572032" cy="2786082"/>
          </a:xfrm>
          <a:prstGeom prst="wedgeRoundRectCallout">
            <a:avLst>
              <a:gd name="adj1" fmla="val 61672"/>
              <a:gd name="adj2" fmla="val -3514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TRÚDY </a:t>
            </a:r>
            <a:r>
              <a:rPr lang="sk-SK" sz="2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SA UŽ NASPÄŤ NEDOSTANÚ. </a:t>
            </a:r>
            <a:r>
              <a:rPr lang="sk-SK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ROBOTNICE </a:t>
            </a:r>
            <a:r>
              <a:rPr lang="sk-SK" sz="2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ICH POBIJÚ ALEBO VYŽENÚ. </a:t>
            </a:r>
            <a:r>
              <a:rPr lang="sk-SK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2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KLADIE DENNE AŽ                  2 500 VAJÍČOK. </a:t>
            </a:r>
            <a:endParaRPr lang="sk-SK" sz="26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/>
          </a:blip>
          <a:srcRect l="4904" r="6431"/>
          <a:stretch>
            <a:fillRect/>
          </a:stretch>
        </p:blipFill>
        <p:spPr>
          <a:xfrm>
            <a:off x="3571868" y="1643050"/>
            <a:ext cx="514018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Šípka doľava 2"/>
          <p:cNvSpPr/>
          <p:nvPr/>
        </p:nvSpPr>
        <p:spPr>
          <a:xfrm rot="17891812">
            <a:off x="6090744" y="2323213"/>
            <a:ext cx="1282700" cy="647700"/>
          </a:xfrm>
          <a:prstGeom prst="leftArrow">
            <a:avLst/>
          </a:prstGeom>
          <a:solidFill>
            <a:srgbClr val="FFCC99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b="1" dirty="0">
                <a:solidFill>
                  <a:srgbClr val="660066"/>
                </a:solidFill>
                <a:latin typeface="Century Schoolbook" pitchFamily="18" charset="0"/>
                <a:cs typeface="Times New Roman" pitchFamily="18" charset="0"/>
              </a:rPr>
              <a:t>MATKA</a:t>
            </a:r>
          </a:p>
        </p:txBody>
      </p:sp>
      <p:grpSp>
        <p:nvGrpSpPr>
          <p:cNvPr id="4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5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6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pic>
        <p:nvPicPr>
          <p:cNvPr id="7" name="Obrázok 10" descr="obr 028jasminka a danko hore_str24_zapisnik, jasminka dole_str26_ul2.PNG"/>
          <p:cNvPicPr>
            <a:picLocks noChangeAspect="1"/>
          </p:cNvPicPr>
          <p:nvPr/>
        </p:nvPicPr>
        <p:blipFill>
          <a:blip r:embed="rId4" cstate="print"/>
          <a:srcRect t="2499" r="50438" b="51701"/>
          <a:stretch>
            <a:fillRect/>
          </a:stretch>
        </p:blipFill>
        <p:spPr bwMode="auto">
          <a:xfrm>
            <a:off x="285720" y="2857496"/>
            <a:ext cx="1857388" cy="21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blina v tvare zaobleného obdĺžnika 7"/>
          <p:cNvSpPr/>
          <p:nvPr/>
        </p:nvSpPr>
        <p:spPr>
          <a:xfrm>
            <a:off x="500034" y="1428736"/>
            <a:ext cx="2571768" cy="1064160"/>
          </a:xfrm>
          <a:prstGeom prst="wedgeRoundRectCallout">
            <a:avLst>
              <a:gd name="adj1" fmla="val 5331"/>
              <a:gd name="adj2" fmla="val 149100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TOTO JE </a:t>
            </a:r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</a:t>
            </a:r>
            <a:r>
              <a:rPr lang="sk-SK" sz="32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</a:t>
            </a:r>
            <a:endParaRPr lang="sk-SK" sz="32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5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6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pic>
        <p:nvPicPr>
          <p:cNvPr id="7" name="Obrázok 10" descr="obr 028jasminka a danko hore_str24_zapisnik, jasminka dole_str26_ul2.PNG"/>
          <p:cNvPicPr>
            <a:picLocks noChangeAspect="1"/>
          </p:cNvPicPr>
          <p:nvPr/>
        </p:nvPicPr>
        <p:blipFill>
          <a:blip r:embed="rId3" cstate="print"/>
          <a:srcRect t="2499" r="50438" b="51701"/>
          <a:stretch>
            <a:fillRect/>
          </a:stretch>
        </p:blipFill>
        <p:spPr bwMode="auto">
          <a:xfrm>
            <a:off x="0" y="3357562"/>
            <a:ext cx="1857388" cy="21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ublina v tvare zaobleného obdĺžnika 7"/>
          <p:cNvSpPr/>
          <p:nvPr/>
        </p:nvSpPr>
        <p:spPr>
          <a:xfrm>
            <a:off x="285720" y="1268760"/>
            <a:ext cx="8572560" cy="2088802"/>
          </a:xfrm>
          <a:prstGeom prst="wedgeRoundRectCallout">
            <a:avLst>
              <a:gd name="adj1" fmla="val -36679"/>
              <a:gd name="adj2" fmla="val 72246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VČELY SÚ VEĽMI </a:t>
            </a:r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UŽITOČNÉ</a:t>
            </a:r>
            <a:r>
              <a:rPr lang="sk-SK" sz="32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POPRI ZBIERANÍ NEKTÁRU, OPEĽUJÚ KVETY, A TAK PRISPIEVAJÚ K ICH OPLODNENIU. </a:t>
            </a:r>
            <a:endParaRPr lang="sk-SK" sz="32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41986" name="Picture 2" descr="Bees have trouble foraging when air pollution rises | MNN - Mother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571876"/>
            <a:ext cx="3525661" cy="2527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328612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357158" y="1428736"/>
            <a:ext cx="8429684" cy="1352192"/>
          </a:xfrm>
          <a:prstGeom prst="wedgeRoundRectCallout">
            <a:avLst>
              <a:gd name="adj1" fmla="val -34441"/>
              <a:gd name="adj2" fmla="val 75313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VČELY SA ŽIVIA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PEĽOM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NEKTÁROM 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A OBĽUBUJÚ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MEDOVICU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</a:t>
            </a:r>
            <a:endParaRPr lang="sk-SK" sz="2800" b="1" dirty="0" smtClean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STARAJÚ 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SA O NE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VČELÁRI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46082" name="Picture 2" descr="47th APIMONDIA | International Apicultural Congre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975984"/>
            <a:ext cx="5143536" cy="344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2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3"/>
          <a:srcRect r="48936"/>
          <a:stretch>
            <a:fillRect/>
          </a:stretch>
        </p:blipFill>
        <p:spPr bwMode="auto">
          <a:xfrm flipH="1">
            <a:off x="7429456" y="1500174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3929058" y="1428736"/>
            <a:ext cx="3143208" cy="2643206"/>
          </a:xfrm>
          <a:prstGeom prst="wedgeRoundRectCallout">
            <a:avLst>
              <a:gd name="adj1" fmla="val 59450"/>
              <a:gd name="adj2" fmla="val 2643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TÍ ZBERAJÚ VČELÍ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MED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VČELÍ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VOSK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PROPOLIS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 A OSTATNÉ PRODUKTY. 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45058" name="AutoShape 2" descr="Beelife Beekeeping - Príspevk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5060" name="Picture 4" descr="New beekeeping club forms - Columbus Messeng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383597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0" y="2714620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357158" y="1180367"/>
            <a:ext cx="8429684" cy="1462815"/>
          </a:xfrm>
          <a:prstGeom prst="wedgeRoundRectCallout">
            <a:avLst>
              <a:gd name="adj1" fmla="val -37946"/>
              <a:gd name="adj2" fmla="val 99639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MEDZI VČELIE PRODUKTY PATRIA: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MED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VČELÍ JED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PROPOLIS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,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VČELÍ VOSK 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A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MATERSKÁ KAŠIČKA</a:t>
            </a:r>
            <a:r>
              <a:rPr lang="sk-SK" sz="28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</a:t>
            </a:r>
            <a:endParaRPr lang="sk-SK" sz="28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47106" name="AutoShape 2" descr="Nature Pure Fresh Honey From Vietnam - Buy Pure Natural Matur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12" name="Skupina 11"/>
          <p:cNvGrpSpPr/>
          <p:nvPr/>
        </p:nvGrpSpPr>
        <p:grpSpPr>
          <a:xfrm>
            <a:off x="1357290" y="4000504"/>
            <a:ext cx="1571636" cy="2500330"/>
            <a:chOff x="2143108" y="4000504"/>
            <a:chExt cx="1571636" cy="2500330"/>
          </a:xfrm>
        </p:grpSpPr>
        <p:pic>
          <p:nvPicPr>
            <p:cNvPr id="47108" name="Picture 4" descr="Honey - Thyme/Pine | FairMarket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724" r="13829" b="5813"/>
            <a:stretch>
              <a:fillRect/>
            </a:stretch>
          </p:blipFill>
          <p:spPr bwMode="auto">
            <a:xfrm>
              <a:off x="2428860" y="4000504"/>
              <a:ext cx="1285884" cy="1928826"/>
            </a:xfrm>
            <a:prstGeom prst="rect">
              <a:avLst/>
            </a:prstGeom>
            <a:noFill/>
          </p:spPr>
        </p:pic>
        <p:sp>
          <p:nvSpPr>
            <p:cNvPr id="11" name="Zaoblený obdĺžnik 10"/>
            <p:cNvSpPr/>
            <p:nvPr/>
          </p:nvSpPr>
          <p:spPr>
            <a:xfrm>
              <a:off x="2143108" y="5929330"/>
              <a:ext cx="1357322" cy="5715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dirty="0" smtClean="0">
                  <a:solidFill>
                    <a:srgbClr val="C00000"/>
                  </a:solidFill>
                  <a:latin typeface="Century Schoolbook" pitchFamily="18" charset="0"/>
                </a:rPr>
                <a:t>MED</a:t>
              </a:r>
              <a:endParaRPr lang="sk-SK" sz="28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3071802" y="2928934"/>
            <a:ext cx="3357554" cy="2000264"/>
            <a:chOff x="3071802" y="2928934"/>
            <a:chExt cx="3357554" cy="2000264"/>
          </a:xfrm>
        </p:grpSpPr>
        <p:pic>
          <p:nvPicPr>
            <p:cNvPr id="47110" name="Picture 6" descr="Propolis - Beeman.r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71802" y="2928934"/>
              <a:ext cx="3357554" cy="1766053"/>
            </a:xfrm>
            <a:prstGeom prst="rect">
              <a:avLst/>
            </a:prstGeom>
            <a:noFill/>
          </p:spPr>
        </p:pic>
        <p:sp>
          <p:nvSpPr>
            <p:cNvPr id="14" name="Zaoblený obdĺžnik 13"/>
            <p:cNvSpPr/>
            <p:nvPr/>
          </p:nvSpPr>
          <p:spPr>
            <a:xfrm>
              <a:off x="3500430" y="4357694"/>
              <a:ext cx="2571768" cy="5715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dirty="0" smtClean="0">
                  <a:solidFill>
                    <a:srgbClr val="C00000"/>
                  </a:solidFill>
                  <a:latin typeface="Century Schoolbook" pitchFamily="18" charset="0"/>
                </a:rPr>
                <a:t>PROPOLIS</a:t>
              </a:r>
              <a:endParaRPr lang="sk-SK" sz="28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429388" y="2857496"/>
            <a:ext cx="2330871" cy="2286016"/>
            <a:chOff x="6429388" y="2857496"/>
            <a:chExt cx="2330871" cy="2286016"/>
          </a:xfrm>
        </p:grpSpPr>
        <p:pic>
          <p:nvPicPr>
            <p:cNvPr id="47112" name="Picture 8" descr="Natural Beeswax, Packaging Type: Packet, Carton Box, Rs 1500 /per ...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6000" t="18000" r="2499" b="17499"/>
            <a:stretch>
              <a:fillRect/>
            </a:stretch>
          </p:blipFill>
          <p:spPr bwMode="auto">
            <a:xfrm>
              <a:off x="6429388" y="2857496"/>
              <a:ext cx="2330871" cy="1643073"/>
            </a:xfrm>
            <a:prstGeom prst="rect">
              <a:avLst/>
            </a:prstGeom>
            <a:noFill/>
          </p:spPr>
        </p:pic>
        <p:sp>
          <p:nvSpPr>
            <p:cNvPr id="17" name="Zaoblený obdĺžnik 16"/>
            <p:cNvSpPr/>
            <p:nvPr/>
          </p:nvSpPr>
          <p:spPr>
            <a:xfrm>
              <a:off x="6858016" y="4357694"/>
              <a:ext cx="1785950" cy="78581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dirty="0" smtClean="0">
                  <a:solidFill>
                    <a:srgbClr val="C00000"/>
                  </a:solidFill>
                  <a:latin typeface="Century Schoolbook" pitchFamily="18" charset="0"/>
                </a:rPr>
                <a:t>VČELÍ VOSK</a:t>
              </a:r>
              <a:endParaRPr lang="sk-SK" sz="28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3214678" y="5273675"/>
            <a:ext cx="4662504" cy="1584325"/>
            <a:chOff x="3214678" y="5273675"/>
            <a:chExt cx="4662504" cy="1584325"/>
          </a:xfrm>
        </p:grpSpPr>
        <p:sp>
          <p:nvSpPr>
            <p:cNvPr id="19" name="Zaoblený obdĺžnik 18"/>
            <p:cNvSpPr/>
            <p:nvPr/>
          </p:nvSpPr>
          <p:spPr>
            <a:xfrm>
              <a:off x="3214678" y="5715016"/>
              <a:ext cx="2571768" cy="85725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dirty="0" smtClean="0">
                  <a:solidFill>
                    <a:srgbClr val="C00000"/>
                  </a:solidFill>
                  <a:latin typeface="Century Schoolbook" pitchFamily="18" charset="0"/>
                </a:rPr>
                <a:t>MATERSKÁ KAŠIČKA</a:t>
              </a:r>
              <a:endParaRPr lang="sk-SK" sz="28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pic>
          <p:nvPicPr>
            <p:cNvPr id="20" name="Obrázok 14" descr="materska kasicka_str50_ul3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00694" y="5273675"/>
              <a:ext cx="2376488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Public\Pictures\Sample Pictures\VčELA.jpg"/>
          <p:cNvPicPr>
            <a:picLocks noChangeAspect="1" noChangeArrowheads="1"/>
          </p:cNvPicPr>
          <p:nvPr/>
        </p:nvPicPr>
        <p:blipFill>
          <a:blip r:embed="rId3"/>
          <a:srcRect r="371" b="9995"/>
          <a:stretch>
            <a:fillRect/>
          </a:stretch>
        </p:blipFill>
        <p:spPr bwMode="auto">
          <a:xfrm>
            <a:off x="0" y="-1"/>
            <a:ext cx="9144000" cy="6842001"/>
          </a:xfrm>
          <a:prstGeom prst="rect">
            <a:avLst/>
          </a:prstGeom>
          <a:noFill/>
        </p:spPr>
      </p:pic>
      <p:sp>
        <p:nvSpPr>
          <p:cNvPr id="27650" name="AutoShape 2" descr="Bee Border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652" name="AutoShape 4" descr="Bee Border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154" name="AutoShape 2" descr="Včela z východu - Už aj my, včely máme svoj deň :)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156" name="AutoShape 4" descr="Včela z východu - Už aj my, včely máme svoj deň :)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9157" name="Picture 5" descr="C:\Users\Public\Pictures\Sample Pictures\stiahnuť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785794"/>
            <a:ext cx="5214973" cy="4345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85720" y="1714488"/>
            <a:ext cx="8858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smtClean="0">
                <a:hlinkClick r:id="rId2"/>
              </a:rPr>
              <a:t>https://chestertownspy.org/files/2017/12/bee-hive-header-734x400.jpg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3"/>
              </a:rPr>
              <a:t>https://webstockreview.net/images/beehive-clipart-border-4.jpg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4"/>
              </a:rPr>
              <a:t>https://www.vectorstock.com/royalty-free-vector/bee-border-vector-983861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5"/>
              </a:rPr>
              <a:t>https://i.pinimg.com/originals/bf/26/9b/bf269b6fd844504507500b84833d9457.jpg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6"/>
              </a:rPr>
              <a:t>https://www.janssenpest.com/wp-content/uploads/2017/04/shutterstock_66396220_d1450-1-1030x686.jpg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7"/>
              </a:rPr>
              <a:t>https://comps.canstockphoto.com/wild-bees-have-made-a-hive-in-a-tree-in-picture_csp39366614.jpg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8"/>
              </a:rPr>
              <a:t>https://comps.canstockphoto.pl/stary-ul-zbiory-fotografii_csp5050060.jpg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9"/>
              </a:rPr>
              <a:t>https://encrypted-tbn0.gstatic.com/images?q=tbn%3AANd9GcS_94eDdLSnl3RWok1H-8qwH7NwlnzxyXKzB4duXzGLDpWda0FN&amp;usqp=CAU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0"/>
              </a:rPr>
              <a:t>https://www.fischerspestcontrol.com/assets/bees-swarming-house.jpg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1"/>
              </a:rPr>
              <a:t>https://modernfarmer.com/wp-content/uploads/2016/06/bee-swarm.jpg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2"/>
              </a:rPr>
              <a:t>https://apimondia2021.com/images/foto-10.png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3"/>
              </a:rPr>
              <a:t>https://www.columbusmessenger.com/wp-content/uploads/2019/01/Steve-Saum-inspecting-web.jpg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4"/>
              </a:rPr>
              <a:t>https://market.fair.coop/website/image/product.template/412_5adecd7/image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5"/>
              </a:rPr>
              <a:t>https://www.beeman.ro/wp-content/uploads/2016/05/propolis.png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6"/>
              </a:rPr>
              <a:t>https://5.imimg.com/data5/ZF/EO/HM/SELLER-1945540/natural-beeswax-500x500.jpg</a:t>
            </a:r>
            <a:r>
              <a:rPr lang="sk-SK" sz="1600" dirty="0" smtClean="0"/>
              <a:t> </a:t>
            </a:r>
          </a:p>
          <a:p>
            <a:endParaRPr lang="sk-SK" sz="1600" dirty="0"/>
          </a:p>
        </p:txBody>
      </p:sp>
      <p:sp>
        <p:nvSpPr>
          <p:cNvPr id="3" name="BlokTextu 2"/>
          <p:cNvSpPr txBox="1"/>
          <p:nvPr/>
        </p:nvSpPr>
        <p:spPr>
          <a:xfrm>
            <a:off x="3857620" y="357166"/>
            <a:ext cx="138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ZDROJE:</a:t>
            </a:r>
            <a:endParaRPr lang="sk-SK" sz="2800" dirty="0"/>
          </a:p>
        </p:txBody>
      </p:sp>
      <p:sp>
        <p:nvSpPr>
          <p:cNvPr id="5" name="Obdĺžnik 4"/>
          <p:cNvSpPr/>
          <p:nvPr/>
        </p:nvSpPr>
        <p:spPr>
          <a:xfrm>
            <a:off x="500034" y="100010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/>
              <a:t>Prvouka</a:t>
            </a:r>
            <a:r>
              <a:rPr lang="sk-SK" dirty="0"/>
              <a:t> pre druhákov </a:t>
            </a:r>
            <a:r>
              <a:rPr lang="sk-SK" dirty="0" smtClean="0"/>
              <a:t>pracovná učebnica – Rút </a:t>
            </a:r>
            <a:r>
              <a:rPr lang="sk-SK" dirty="0" err="1" smtClean="0"/>
              <a:t>Dobišová</a:t>
            </a:r>
            <a:r>
              <a:rPr lang="sk-SK" dirty="0" smtClean="0"/>
              <a:t> </a:t>
            </a:r>
            <a:r>
              <a:rPr lang="sk-SK" dirty="0" err="1" smtClean="0"/>
              <a:t>Adame</a:t>
            </a:r>
            <a:r>
              <a:rPr lang="sk-SK" dirty="0" smtClean="0"/>
              <a:t> </a:t>
            </a:r>
          </a:p>
          <a:p>
            <a:r>
              <a:rPr lang="sk-SK" dirty="0" smtClean="0"/>
              <a:t>Metodické komentáre </a:t>
            </a:r>
            <a:r>
              <a:rPr lang="sk-SK" dirty="0"/>
              <a:t>k pracovnej učebnici </a:t>
            </a:r>
            <a:r>
              <a:rPr lang="sk-SK" i="1" dirty="0" err="1"/>
              <a:t>Prvouka</a:t>
            </a:r>
            <a:r>
              <a:rPr lang="sk-SK" i="1" dirty="0"/>
              <a:t> pre druhákov </a:t>
            </a:r>
            <a:r>
              <a:rPr lang="sk-SK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es clipart borders, Bees borders Transparent FREE for download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886" y="0"/>
            <a:ext cx="7358114" cy="6858000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214282" y="142852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Uhádneš?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" name="Zaoblený obdĺžnik 3"/>
          <p:cNvSpPr/>
          <p:nvPr/>
        </p:nvSpPr>
        <p:spPr>
          <a:xfrm>
            <a:off x="7929586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214547" y="3429000"/>
            <a:ext cx="4857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Bzučí cestou na stý kvet, </a:t>
            </a:r>
            <a:endParaRPr lang="sk-SK" sz="40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r>
              <a:rPr lang="sk-SK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do </a:t>
            </a:r>
            <a:r>
              <a:rPr lang="sk-SK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košíka zbiera med. </a:t>
            </a:r>
            <a:r>
              <a:rPr lang="sk-SK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	</a:t>
            </a:r>
          </a:p>
          <a:p>
            <a:r>
              <a:rPr lang="pl-PL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Čo </a:t>
            </a:r>
            <a:r>
              <a:rPr lang="pl-PL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je to? 	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4429124" y="5715016"/>
            <a:ext cx="2740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VČELA</a:t>
            </a:r>
            <a:endParaRPr lang="pl-PL" sz="48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es clipart borders, Bees borders Transparent FREE for download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886" y="0"/>
            <a:ext cx="7358114" cy="6858000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214282" y="142852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Uhádneš?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" name="Zaoblený obdĺžnik 3"/>
          <p:cNvSpPr/>
          <p:nvPr/>
        </p:nvSpPr>
        <p:spPr>
          <a:xfrm>
            <a:off x="7929586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214547" y="3429000"/>
            <a:ext cx="4857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V kvietkoch bzučí a peľ zbiera, </a:t>
            </a:r>
            <a:endParaRPr lang="sk-SK" sz="40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r>
              <a:rPr lang="sk-SK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bystrá</a:t>
            </a:r>
            <a:r>
              <a:rPr lang="sk-SK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, pracovitá... 	</a:t>
            </a:r>
          </a:p>
          <a:p>
            <a:r>
              <a:rPr lang="sk-SK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	</a:t>
            </a:r>
          </a:p>
          <a:p>
            <a:r>
              <a:rPr lang="pl-PL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Čo </a:t>
            </a:r>
            <a:r>
              <a:rPr lang="pl-PL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je to? 	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4429124" y="5715016"/>
            <a:ext cx="2740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VČELA</a:t>
            </a:r>
            <a:endParaRPr lang="pl-PL" sz="48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es clipart borders, Bees borders Transparent FREE for download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886" y="0"/>
            <a:ext cx="7358114" cy="6858000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214282" y="142852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Uhádneš?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4" name="Zaoblený obdĺžnik 3"/>
          <p:cNvSpPr/>
          <p:nvPr/>
        </p:nvSpPr>
        <p:spPr>
          <a:xfrm>
            <a:off x="7929586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214547" y="3429000"/>
            <a:ext cx="4857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Tisíc sestier jeden koberec tká. 	</a:t>
            </a:r>
            <a:r>
              <a:rPr lang="sk-SK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	</a:t>
            </a:r>
          </a:p>
          <a:p>
            <a:r>
              <a:rPr lang="pl-PL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Čo </a:t>
            </a:r>
            <a:r>
              <a:rPr lang="pl-PL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je to? 	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143108" y="5715016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VČELY V ÚLI</a:t>
            </a:r>
            <a:endParaRPr lang="pl-PL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3214678" y="2500306"/>
            <a:ext cx="2740341" cy="2116881"/>
            <a:chOff x="3214678" y="2500306"/>
            <a:chExt cx="2740341" cy="2116881"/>
          </a:xfrm>
        </p:grpSpPr>
        <p:pic>
          <p:nvPicPr>
            <p:cNvPr id="16388" name="Picture 4" descr="Honey Bees Are The Bees Knees | Janssen Pest Solutions"/>
            <p:cNvPicPr>
              <a:picLocks noChangeAspect="1" noChangeArrowheads="1"/>
            </p:cNvPicPr>
            <p:nvPr/>
          </p:nvPicPr>
          <p:blipFill>
            <a:blip r:embed="rId2"/>
            <a:srcRect l="8009" t="13120" r="22087" b="14722"/>
            <a:stretch>
              <a:fillRect/>
            </a:stretch>
          </p:blipFill>
          <p:spPr bwMode="auto">
            <a:xfrm>
              <a:off x="3428992" y="2500306"/>
              <a:ext cx="2286016" cy="1571628"/>
            </a:xfrm>
            <a:prstGeom prst="rect">
              <a:avLst/>
            </a:prstGeom>
            <a:noFill/>
          </p:spPr>
        </p:pic>
        <p:sp>
          <p:nvSpPr>
            <p:cNvPr id="4" name="BlokTextu 3"/>
            <p:cNvSpPr txBox="1"/>
            <p:nvPr/>
          </p:nvSpPr>
          <p:spPr>
            <a:xfrm>
              <a:off x="3214678" y="3786190"/>
              <a:ext cx="27403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4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itchFamily="18" charset="0"/>
                </a:rPr>
                <a:t>VČELA</a:t>
              </a:r>
              <a:endParaRPr lang="pl-PL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endParaRPr>
            </a:p>
          </p:txBody>
        </p:sp>
      </p:grpSp>
      <p:sp>
        <p:nvSpPr>
          <p:cNvPr id="6" name="Zaoblený obdĺžnik 5"/>
          <p:cNvSpPr/>
          <p:nvPr/>
        </p:nvSpPr>
        <p:spPr>
          <a:xfrm>
            <a:off x="7929586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357158" y="500042"/>
            <a:ext cx="3643339" cy="2428892"/>
            <a:chOff x="357158" y="500042"/>
            <a:chExt cx="3643339" cy="2428892"/>
          </a:xfrm>
        </p:grpSpPr>
        <p:sp>
          <p:nvSpPr>
            <p:cNvPr id="7" name="Zaoblený obdĺžnik 6"/>
            <p:cNvSpPr/>
            <p:nvPr/>
          </p:nvSpPr>
          <p:spPr>
            <a:xfrm>
              <a:off x="357158" y="500042"/>
              <a:ext cx="2214578" cy="9286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sz="44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cxnSp>
          <p:nvCxnSpPr>
            <p:cNvPr id="9" name="Rovná spojovacia šípka 8"/>
            <p:cNvCxnSpPr>
              <a:endCxn id="7" idx="2"/>
            </p:cNvCxnSpPr>
            <p:nvPr/>
          </p:nvCxnSpPr>
          <p:spPr>
            <a:xfrm rot="10800000">
              <a:off x="1464448" y="1428736"/>
              <a:ext cx="2536049" cy="150019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Skupina 10"/>
          <p:cNvGrpSpPr/>
          <p:nvPr/>
        </p:nvGrpSpPr>
        <p:grpSpPr>
          <a:xfrm>
            <a:off x="5214941" y="571480"/>
            <a:ext cx="2214579" cy="2500331"/>
            <a:chOff x="357157" y="500042"/>
            <a:chExt cx="2214579" cy="2500331"/>
          </a:xfrm>
        </p:grpSpPr>
        <p:sp>
          <p:nvSpPr>
            <p:cNvPr id="12" name="Zaoblený obdĺžnik 11"/>
            <p:cNvSpPr/>
            <p:nvPr/>
          </p:nvSpPr>
          <p:spPr>
            <a:xfrm>
              <a:off x="357158" y="500042"/>
              <a:ext cx="2214578" cy="9286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sz="44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cxnSp>
          <p:nvCxnSpPr>
            <p:cNvPr id="13" name="Rovná spojovacia šípka 12"/>
            <p:cNvCxnSpPr>
              <a:endCxn id="12" idx="2"/>
            </p:cNvCxnSpPr>
            <p:nvPr/>
          </p:nvCxnSpPr>
          <p:spPr>
            <a:xfrm rot="5400000" flipH="1" flipV="1">
              <a:off x="124984" y="1660910"/>
              <a:ext cx="1571636" cy="110728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Skupina 14"/>
          <p:cNvGrpSpPr/>
          <p:nvPr/>
        </p:nvGrpSpPr>
        <p:grpSpPr>
          <a:xfrm>
            <a:off x="642910" y="4429131"/>
            <a:ext cx="3214711" cy="1928828"/>
            <a:chOff x="428596" y="940098"/>
            <a:chExt cx="3013792" cy="1774522"/>
          </a:xfrm>
        </p:grpSpPr>
        <p:sp>
          <p:nvSpPr>
            <p:cNvPr id="16" name="Zaoblený obdĺžnik 15"/>
            <p:cNvSpPr/>
            <p:nvPr/>
          </p:nvSpPr>
          <p:spPr>
            <a:xfrm>
              <a:off x="428596" y="1785926"/>
              <a:ext cx="2214578" cy="9286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sz="44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cxnSp>
          <p:nvCxnSpPr>
            <p:cNvPr id="17" name="Rovná spojovacia šípka 16"/>
            <p:cNvCxnSpPr/>
            <p:nvPr/>
          </p:nvCxnSpPr>
          <p:spPr>
            <a:xfrm rot="10800000" flipV="1">
              <a:off x="1634114" y="940098"/>
              <a:ext cx="1808274" cy="85011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/>
        </p:nvGrpSpPr>
        <p:grpSpPr>
          <a:xfrm>
            <a:off x="5357818" y="4500572"/>
            <a:ext cx="2786049" cy="1643073"/>
            <a:chOff x="-142875" y="1071547"/>
            <a:chExt cx="2786049" cy="1643073"/>
          </a:xfrm>
        </p:grpSpPr>
        <p:sp>
          <p:nvSpPr>
            <p:cNvPr id="22" name="Zaoblený obdĺžnik 21"/>
            <p:cNvSpPr/>
            <p:nvPr/>
          </p:nvSpPr>
          <p:spPr>
            <a:xfrm>
              <a:off x="428596" y="1785926"/>
              <a:ext cx="2214578" cy="9286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sz="44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cxnSp>
          <p:nvCxnSpPr>
            <p:cNvPr id="23" name="Rovná spojovacia šípka 22"/>
            <p:cNvCxnSpPr/>
            <p:nvPr/>
          </p:nvCxnSpPr>
          <p:spPr>
            <a:xfrm>
              <a:off x="-142875" y="1071547"/>
              <a:ext cx="1643074" cy="75009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/>
          <p:cNvGrpSpPr/>
          <p:nvPr/>
        </p:nvGrpSpPr>
        <p:grpSpPr>
          <a:xfrm>
            <a:off x="285720" y="3214687"/>
            <a:ext cx="3286148" cy="928694"/>
            <a:chOff x="428596" y="1785926"/>
            <a:chExt cx="3286148" cy="928694"/>
          </a:xfrm>
        </p:grpSpPr>
        <p:sp>
          <p:nvSpPr>
            <p:cNvPr id="27" name="Zaoblený obdĺžnik 26"/>
            <p:cNvSpPr/>
            <p:nvPr/>
          </p:nvSpPr>
          <p:spPr>
            <a:xfrm>
              <a:off x="428596" y="1785926"/>
              <a:ext cx="2214578" cy="9286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sz="44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cxnSp>
          <p:nvCxnSpPr>
            <p:cNvPr id="28" name="Rovná spojovacia šípka 27"/>
            <p:cNvCxnSpPr>
              <a:endCxn id="27" idx="3"/>
            </p:cNvCxnSpPr>
            <p:nvPr/>
          </p:nvCxnSpPr>
          <p:spPr>
            <a:xfrm rot="10800000" flipV="1">
              <a:off x="2643174" y="1928803"/>
              <a:ext cx="1071570" cy="32147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>
            <a:off x="5214942" y="2928935"/>
            <a:ext cx="3429024" cy="928694"/>
            <a:chOff x="-785850" y="1785926"/>
            <a:chExt cx="3429024" cy="928694"/>
          </a:xfrm>
        </p:grpSpPr>
        <p:sp>
          <p:nvSpPr>
            <p:cNvPr id="31" name="Zaoblený obdĺžnik 30"/>
            <p:cNvSpPr/>
            <p:nvPr/>
          </p:nvSpPr>
          <p:spPr>
            <a:xfrm>
              <a:off x="428596" y="1785926"/>
              <a:ext cx="2214578" cy="9286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 sz="4400" b="1" dirty="0">
                <a:solidFill>
                  <a:srgbClr val="C00000"/>
                </a:solidFill>
                <a:latin typeface="Century Schoolbook" pitchFamily="18" charset="0"/>
              </a:endParaRPr>
            </a:p>
          </p:txBody>
        </p:sp>
        <p:cxnSp>
          <p:nvCxnSpPr>
            <p:cNvPr id="32" name="Rovná spojovacia šípka 31"/>
            <p:cNvCxnSpPr>
              <a:stCxn id="31" idx="1"/>
            </p:cNvCxnSpPr>
            <p:nvPr/>
          </p:nvCxnSpPr>
          <p:spPr>
            <a:xfrm rot="10800000">
              <a:off x="-785850" y="2178835"/>
              <a:ext cx="1214446" cy="7143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Zaoblený obdĺžnik 33"/>
          <p:cNvSpPr/>
          <p:nvPr/>
        </p:nvSpPr>
        <p:spPr>
          <a:xfrm>
            <a:off x="6429388" y="2928934"/>
            <a:ext cx="2428892" cy="928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KVETY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5" name="Zaoblený obdĺžnik 34"/>
          <p:cNvSpPr/>
          <p:nvPr/>
        </p:nvSpPr>
        <p:spPr>
          <a:xfrm>
            <a:off x="5143504" y="571480"/>
            <a:ext cx="2357454" cy="928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MED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6" name="Zaoblený obdĺžnik 35"/>
          <p:cNvSpPr/>
          <p:nvPr/>
        </p:nvSpPr>
        <p:spPr>
          <a:xfrm>
            <a:off x="5214942" y="5214950"/>
            <a:ext cx="3143272" cy="928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ŽIHADLO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7" name="Zaoblený obdĺžnik 36"/>
          <p:cNvSpPr/>
          <p:nvPr/>
        </p:nvSpPr>
        <p:spPr>
          <a:xfrm>
            <a:off x="642910" y="5357826"/>
            <a:ext cx="2428892" cy="10001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PEĽ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38" name="Zaoblený obdĺžnik 37"/>
          <p:cNvSpPr/>
          <p:nvPr/>
        </p:nvSpPr>
        <p:spPr>
          <a:xfrm>
            <a:off x="214282" y="3214686"/>
            <a:ext cx="2357454" cy="928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ÚĽ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9" name="Zaoblený obdĺžnik 38"/>
          <p:cNvSpPr/>
          <p:nvPr/>
        </p:nvSpPr>
        <p:spPr>
          <a:xfrm>
            <a:off x="285720" y="500042"/>
            <a:ext cx="2928958" cy="928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VČELÁR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Bee Border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652" name="AutoShape 4" descr="Bee Border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7653" name="Picture 5" descr="C:\Users\Public\Pictures\Sample Pictures\VčELA.jpg"/>
          <p:cNvPicPr>
            <a:picLocks noChangeAspect="1" noChangeArrowheads="1"/>
          </p:cNvPicPr>
          <p:nvPr/>
        </p:nvPicPr>
        <p:blipFill>
          <a:blip r:embed="rId3"/>
          <a:srcRect r="371" b="9995"/>
          <a:stretch>
            <a:fillRect/>
          </a:stretch>
        </p:blipFill>
        <p:spPr bwMode="auto">
          <a:xfrm>
            <a:off x="0" y="-1"/>
            <a:ext cx="9144000" cy="6842001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571868" y="785794"/>
            <a:ext cx="4929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600" b="1" i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AKO ŽIJÚ VČELY</a:t>
            </a:r>
            <a:endParaRPr lang="pl-PL" sz="9600" b="1" i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328612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1714480" y="1643050"/>
            <a:ext cx="7072362" cy="2214578"/>
          </a:xfrm>
          <a:prstGeom prst="wedgeRoundRectCallout">
            <a:avLst>
              <a:gd name="adj1" fmla="val -51459"/>
              <a:gd name="adj2" fmla="val 57717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600" b="1" i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VČELY  MEDONOSNÉ  </a:t>
            </a:r>
            <a:r>
              <a:rPr lang="sk-SK" sz="36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ŽIJÚ  </a:t>
            </a:r>
            <a:r>
              <a:rPr lang="sk-SK" sz="36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  </a:t>
            </a:r>
            <a:r>
              <a:rPr lang="sk-SK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SPOLOČENSTVE</a:t>
            </a:r>
            <a:r>
              <a:rPr lang="sk-SK" sz="3600" b="1" i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r>
              <a:rPr lang="sk-SK" sz="36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SPOLOČENSTVO  VČIEL  SA  VOLÁ  </a:t>
            </a:r>
            <a:r>
              <a:rPr lang="sk-SK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VČELSTVO</a:t>
            </a:r>
            <a:r>
              <a:rPr lang="sk-SK" sz="36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7" name="Picture 4" descr="Honey Bees Are The Bees Knees | Janssen Pest Solutions"/>
          <p:cNvPicPr>
            <a:picLocks noChangeAspect="1" noChangeArrowheads="1"/>
          </p:cNvPicPr>
          <p:nvPr/>
        </p:nvPicPr>
        <p:blipFill>
          <a:blip r:embed="rId4"/>
          <a:srcRect l="8009" t="13120" r="22087" b="14722"/>
          <a:stretch>
            <a:fillRect/>
          </a:stretch>
        </p:blipFill>
        <p:spPr bwMode="auto">
          <a:xfrm>
            <a:off x="3286116" y="4000504"/>
            <a:ext cx="3948558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3286124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"/>
          <p:cNvGrpSpPr/>
          <p:nvPr/>
        </p:nvGrpSpPr>
        <p:grpSpPr>
          <a:xfrm>
            <a:off x="0" y="0"/>
            <a:ext cx="9144000" cy="1428736"/>
            <a:chOff x="0" y="0"/>
            <a:chExt cx="9144000" cy="1428736"/>
          </a:xfrm>
        </p:grpSpPr>
        <p:pic>
          <p:nvPicPr>
            <p:cNvPr id="2867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0" y="0"/>
              <a:ext cx="4643438" cy="1428736"/>
            </a:xfrm>
            <a:prstGeom prst="rect">
              <a:avLst/>
            </a:prstGeom>
            <a:noFill/>
          </p:spPr>
        </p:pic>
        <p:pic>
          <p:nvPicPr>
            <p:cNvPr id="4" name="Picture 2" descr="HONEYCOMB AND BEE | Honey label design"/>
            <p:cNvPicPr>
              <a:picLocks noChangeAspect="1" noChangeArrowheads="1"/>
            </p:cNvPicPr>
            <p:nvPr/>
          </p:nvPicPr>
          <p:blipFill>
            <a:blip r:embed="rId3"/>
            <a:srcRect b="60318"/>
            <a:stretch>
              <a:fillRect/>
            </a:stretch>
          </p:blipFill>
          <p:spPr bwMode="auto">
            <a:xfrm>
              <a:off x="4572000" y="0"/>
              <a:ext cx="4572000" cy="1428736"/>
            </a:xfrm>
            <a:prstGeom prst="rect">
              <a:avLst/>
            </a:prstGeom>
            <a:noFill/>
          </p:spPr>
        </p:pic>
      </p:grpSp>
      <p:sp>
        <p:nvSpPr>
          <p:cNvPr id="6" name="Bublina v tvare zaobleného obdĺžnika 5"/>
          <p:cNvSpPr/>
          <p:nvPr/>
        </p:nvSpPr>
        <p:spPr>
          <a:xfrm>
            <a:off x="357158" y="1428736"/>
            <a:ext cx="5643602" cy="1714512"/>
          </a:xfrm>
          <a:prstGeom prst="wedgeRoundRectCallout">
            <a:avLst>
              <a:gd name="adj1" fmla="val -31103"/>
              <a:gd name="adj2" fmla="val 84794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VČELSTVO </a:t>
            </a:r>
            <a:r>
              <a:rPr lang="sk-SK" sz="35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TVORIA</a:t>
            </a:r>
            <a:r>
              <a:rPr lang="sk-SK" sz="35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5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MATKA, ROBOTNICE  A TRÚDY.  </a:t>
            </a:r>
            <a:endParaRPr lang="sk-SK" sz="35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8" name="Obrázok 1" descr="obr 037_str43_ul 3 tabulka.png"/>
          <p:cNvPicPr>
            <a:picLocks noChangeAspect="1"/>
          </p:cNvPicPr>
          <p:nvPr/>
        </p:nvPicPr>
        <p:blipFill>
          <a:blip r:embed="rId4"/>
          <a:srcRect r="48936"/>
          <a:stretch>
            <a:fillRect/>
          </a:stretch>
        </p:blipFill>
        <p:spPr bwMode="auto">
          <a:xfrm flipH="1">
            <a:off x="7072330" y="3857628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ublina v tvare zaobleného obdĺžnika 10"/>
          <p:cNvSpPr/>
          <p:nvPr/>
        </p:nvSpPr>
        <p:spPr>
          <a:xfrm>
            <a:off x="2285984" y="3500438"/>
            <a:ext cx="4643470" cy="2643206"/>
          </a:xfrm>
          <a:prstGeom prst="wedgeRoundRectCallout">
            <a:avLst>
              <a:gd name="adj1" fmla="val 57057"/>
              <a:gd name="adj2" fmla="val 7090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500" b="1" i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SPOLOČNE ŽIJÚ POHROMADE NAJMENEJ DVE GENERÁCIE VČIEL</a:t>
            </a:r>
            <a:r>
              <a:rPr lang="sk-SK" sz="3500" b="1" dirty="0" smtClean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.  </a:t>
            </a:r>
            <a:endParaRPr lang="sk-SK" sz="3500" b="1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572</Words>
  <Application>Microsoft Office PowerPoint</Application>
  <PresentationFormat>Prezentácia na obrazovke (4:3)</PresentationFormat>
  <Paragraphs>107</Paragraphs>
  <Slides>28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Schoolbook</vt:lpstr>
      <vt:lpstr>Times New Roman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Spoločenstvo včiel</dc:title>
  <dc:creator>Mgr. Danka Spišáková</dc:creator>
  <cp:lastModifiedBy>HP</cp:lastModifiedBy>
  <cp:revision>154</cp:revision>
  <dcterms:created xsi:type="dcterms:W3CDTF">2020-04-21T15:20:18Z</dcterms:created>
  <dcterms:modified xsi:type="dcterms:W3CDTF">2021-02-03T11:53:05Z</dcterms:modified>
</cp:coreProperties>
</file>