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0" r:id="rId4"/>
    <p:sldId id="265" r:id="rId5"/>
    <p:sldId id="260" r:id="rId6"/>
    <p:sldId id="279" r:id="rId7"/>
    <p:sldId id="280" r:id="rId8"/>
    <p:sldId id="281" r:id="rId9"/>
    <p:sldId id="283" r:id="rId10"/>
    <p:sldId id="282" r:id="rId11"/>
    <p:sldId id="284" r:id="rId12"/>
    <p:sldId id="285" r:id="rId13"/>
    <p:sldId id="286" r:id="rId14"/>
    <p:sldId id="287" r:id="rId15"/>
    <p:sldId id="288" r:id="rId16"/>
    <p:sldId id="273" r:id="rId17"/>
    <p:sldId id="290" r:id="rId18"/>
    <p:sldId id="274" r:id="rId19"/>
    <p:sldId id="289" r:id="rId20"/>
    <p:sldId id="276" r:id="rId21"/>
    <p:sldId id="259" r:id="rId22"/>
    <p:sldId id="25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6769-F5F4-4F66-B8E1-B7D17B191248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A54E-952A-4E95-AE37-50CF2118030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Expozičná časť – relaxačná chvíľka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Práca s tabuľkou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riadený</a:t>
            </a:r>
            <a:r>
              <a:rPr lang="sk-SK" baseline="0" dirty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riadený</a:t>
            </a:r>
            <a:r>
              <a:rPr lang="sk-SK" baseline="0" dirty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5. Záverečná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9D-3A14-4675-9511-096665F70051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030-4A4B-4A73-B322-BB0139FAEA11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A21D-F1ED-4690-BF76-43F483BB21F3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B12C-1E2A-4767-A15C-792F04ABD80D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25DD-2B69-4AA2-9FE3-EEF8CABFEEE1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0278-DA58-4348-9C57-CD1178667AE5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33E-EA93-47BB-B607-348CB317A0C4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19C2-A971-474F-AAF1-B0B7D7FA5F85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1F13-1767-4AE3-8FC0-D3EAE1666DDD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928-B9B3-4AFF-A647-B595DC9E9D34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AC-66B0-4FEF-8D94-A23481D7D1BB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0E3F-2F42-41F7-BBC4-BA5E6075B165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524C-EC3D-4DAF-9EBA-A10AE55141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DA%204\T&#201;MY\ROZMNO&#381;OVACIA%20S&#218;STAVA\Janko%20Pallo%20-%20Kr&#225;sny%20&#250;smev%20m&#225;%20v&#382;dy%20moja%20babi&#269;ka%20(text).mp4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74Z2JDlq50g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ncbddd/childdevelopment/images/preschooler-ppt.jpg" TargetMode="External"/><Relationship Id="rId13" Type="http://schemas.openxmlformats.org/officeDocument/2006/relationships/hyperlink" Target="https://www.frontlinegenomics.com/wp-content/uploads/2017/05/0a3e4285f956f5d22411b83529d9f9a5_human-life-stage-development-human-development-clipart_1575-991-640x403.jpeg" TargetMode="External"/><Relationship Id="rId3" Type="http://schemas.openxmlformats.org/officeDocument/2006/relationships/hyperlink" Target="https://encrypted-tbn0.gstatic.com/images?q=tbn:ANd9GcSCmqA0mb9KNn9qyZXlHibVKRQwU8eQm-J287PoGLatVdCEje39" TargetMode="External"/><Relationship Id="rId7" Type="http://schemas.openxmlformats.org/officeDocument/2006/relationships/hyperlink" Target="https://keyassets-p2.timeincuk.net/wp/prod/wp-content/uploads/sites/53/2019/09/unpopular-baby-names-920x752.jpg" TargetMode="External"/><Relationship Id="rId12" Type="http://schemas.openxmlformats.org/officeDocument/2006/relationships/hyperlink" Target="https://www.fermeria.sk/thumbs/1000x400-resizeX-80/280-3627-blog.jpg" TargetMode="External"/><Relationship Id="rId2" Type="http://schemas.openxmlformats.org/officeDocument/2006/relationships/hyperlink" Target="https://png.pngtree.com/thumb_back/fh260/back_our/20190617/ourmid/pngtree-admissions-education-early-childhood-training-poster-banner-image_12799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shopify.com/s/files/1/1407/3324/articles/Blog-baby-overheating_3_1300x@2x.jpg?v=1542056180" TargetMode="External"/><Relationship Id="rId11" Type="http://schemas.openxmlformats.org/officeDocument/2006/relationships/hyperlink" Target="https://smkompas.sk/clanky/all/clanek214/image.jpg" TargetMode="External"/><Relationship Id="rId5" Type="http://schemas.openxmlformats.org/officeDocument/2006/relationships/hyperlink" Target="https://images.fineartamerica.com/images/artworkimages/mediumlarge/1/new-born-baby-anek-suwannaphoom.jpg" TargetMode="External"/><Relationship Id="rId15" Type="http://schemas.openxmlformats.org/officeDocument/2006/relationships/hyperlink" Target="https://www.citaty.emamut.eu/obrazky/370-nas-zivot-je-taky,-akym-ho....jpg" TargetMode="External"/><Relationship Id="rId10" Type="http://schemas.openxmlformats.org/officeDocument/2006/relationships/hyperlink" Target="https://oxfordschool.sk/images/summer1.jpg" TargetMode="External"/><Relationship Id="rId4" Type="http://schemas.openxmlformats.org/officeDocument/2006/relationships/hyperlink" Target="https://resize.hswstatic.com/w_907/gif/sperm-egg.jpg" TargetMode="External"/><Relationship Id="rId9" Type="http://schemas.openxmlformats.org/officeDocument/2006/relationships/hyperlink" Target="https://mamaaja.sk/fileadmin/user_upload/mama-clanky-dieta/vyska_dietata.jpg" TargetMode="External"/><Relationship Id="rId14" Type="http://schemas.openxmlformats.org/officeDocument/2006/relationships/hyperlink" Target="https://www.katolickenoviny.sk/Data/2722/Cache/Images/1d6ebba6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ROZMNOŽOVACIA SÚSTAVA 3</a:t>
            </a:r>
            <a:endParaRPr lang="sk-SK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7C35-15EB-4F46-9659-A517E9ECC29C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3857620" y="2428868"/>
            <a:ext cx="4857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Vývin Človeka</a:t>
            </a:r>
            <a:endParaRPr lang="sk-SK" sz="6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768991"/>
            <a:chOff x="0" y="357166"/>
            <a:chExt cx="4786346" cy="3768991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5.  MLADŠÍ ŠKOLSKÝ VEK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6 až 12 rokov – odlišnosti v postave u chlapcov a dievčat.</a:t>
              </a:r>
            </a:p>
          </p:txBody>
        </p:sp>
      </p:grpSp>
      <p:pic>
        <p:nvPicPr>
          <p:cNvPr id="12290" name="Picture 2" descr="Výsledok vyhľadávania obrázkov pre dopyt mladší školský v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14620"/>
            <a:ext cx="5550691" cy="264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276549"/>
            <a:chOff x="0" y="357166"/>
            <a:chExt cx="4786346" cy="3276549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6.  STARŠÍ ŠKOLSKÝ VEK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12 až 15 rokov – dospievanie, obdobie puberty.</a:t>
              </a:r>
            </a:p>
          </p:txBody>
        </p:sp>
      </p:grpSp>
      <p:sp>
        <p:nvSpPr>
          <p:cNvPr id="10242" name="AutoShape 2" descr="Výsledok vyhľadávania obrázkov pre dopyt starší školský v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4" name="Picture 4" descr="Výsledok vyhľadávania obrázkov pre dopyt starší školský v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14554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2784106"/>
            <a:chOff x="0" y="357166"/>
            <a:chExt cx="4786346" cy="2784106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7.  DORAST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15 až 20 rokov – rozvoj myslenia a citov.</a:t>
              </a:r>
            </a:p>
          </p:txBody>
        </p:sp>
      </p:grpSp>
      <p:sp>
        <p:nvSpPr>
          <p:cNvPr id="9218" name="AutoShape 2" descr="Výsledok vyhľadávania obrázkov pre dopyt mláde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0" name="Picture 4" descr="Výsledok vyhľadávania obrázkov pre dopyt mláde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2428868"/>
            <a:ext cx="439959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768991"/>
            <a:chOff x="0" y="357166"/>
            <a:chExt cx="4786346" cy="3768991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8.  DOSPELOSŤ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20 až 65 rokov – pracovná aktivita, zakladanie rodiny.</a:t>
              </a:r>
            </a:p>
          </p:txBody>
        </p:sp>
      </p:grpSp>
      <p:sp>
        <p:nvSpPr>
          <p:cNvPr id="8194" name="AutoShape 2" descr="Výsledok vyhľadávania obrázkov pre dopyt dospelosť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6" name="Picture 4" descr="Výsledok vyhľadávania obrázkov pre dopyt dospelos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71678"/>
            <a:ext cx="472493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276549"/>
            <a:chOff x="0" y="357166"/>
            <a:chExt cx="4786346" cy="3276549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9.  STAROBA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Nad 65 rokov – ubúdanie síl, zhoršenie zraku a sluchu.</a:t>
              </a:r>
            </a:p>
          </p:txBody>
        </p:sp>
      </p:grpSp>
      <p:sp>
        <p:nvSpPr>
          <p:cNvPr id="7170" name="AutoShape 2" descr="Výsledok vyhľadávania obrázkov pre dopyt starob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2" name="Picture 4" descr="Výsledok vyhľadávania obrázkov pre dopyt staro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5715040" cy="202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276549"/>
            <a:chOff x="0" y="357166"/>
            <a:chExt cx="4786346" cy="3276549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10. SMRŤ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Trvalé zastavenie životných funkcií.</a:t>
              </a:r>
            </a:p>
          </p:txBody>
        </p:sp>
      </p:grpSp>
      <p:pic>
        <p:nvPicPr>
          <p:cNvPr id="6146" name="Picture 2" descr="Výsledok vyhľadávania obrázkov pre dopyt smr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71744"/>
            <a:ext cx="46672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857356" y="285728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RELAXAČNÁ CHVÍĽKA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71440" y="107154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>
                <a:latin typeface="Century Schoolbook" pitchFamily="18" charset="0"/>
              </a:rPr>
              <a:t>Pieseň: </a:t>
            </a:r>
            <a:r>
              <a:rPr lang="sk-SK" sz="3600" dirty="0" smtClean="0">
                <a:latin typeface="Century Schoolbook" pitchFamily="18" charset="0"/>
              </a:rPr>
              <a:t>Krásny úsmev má vždy moja babička -  Janko </a:t>
            </a:r>
            <a:r>
              <a:rPr lang="sk-SK" sz="3600" dirty="0" err="1" smtClean="0">
                <a:latin typeface="Century Schoolbook" pitchFamily="18" charset="0"/>
              </a:rPr>
              <a:t>Pallo</a:t>
            </a:r>
            <a:r>
              <a:rPr lang="sk-SK" sz="3600" dirty="0" smtClean="0">
                <a:latin typeface="Century Schoolbook" pitchFamily="18" charset="0"/>
              </a:rPr>
              <a:t> </a:t>
            </a:r>
            <a:r>
              <a:rPr lang="sk-SK" sz="3600" b="1" dirty="0" smtClean="0"/>
              <a:t>	</a:t>
            </a:r>
          </a:p>
          <a:p>
            <a:r>
              <a:rPr lang="sk-SK" sz="3600" dirty="0">
                <a:latin typeface="Century Schoolbook" pitchFamily="18" charset="0"/>
              </a:rPr>
              <a:t>	</a:t>
            </a:r>
          </a:p>
        </p:txBody>
      </p:sp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C25A-F299-41CA-8F82-5B48FB9F2A51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357554" y="500063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smtClean="0">
                <a:hlinkClick r:id="rId5"/>
              </a:rPr>
              <a:t>https://www.youtube.com/watch?v=74Z2JDlq50g</a:t>
            </a:r>
            <a:endParaRPr lang="sk-SK" i="1" dirty="0" smtClean="0"/>
          </a:p>
          <a:p>
            <a:r>
              <a:rPr lang="sk-SK" i="1" dirty="0" smtClean="0"/>
              <a:t> 	</a:t>
            </a:r>
          </a:p>
        </p:txBody>
      </p:sp>
      <p:pic>
        <p:nvPicPr>
          <p:cNvPr id="8" name="Janko Pallo - Krásny úsmev má vždy moja babička (tex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28860" y="2214554"/>
            <a:ext cx="4826012" cy="271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9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57158" y="1000108"/>
            <a:ext cx="8786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Porovnávanie fotografie z čias, keď ste boli novorodencami. </a:t>
            </a:r>
          </a:p>
          <a:p>
            <a:pPr marL="514350" indent="-514350"/>
            <a:r>
              <a:rPr lang="sk-SK" sz="3200" i="1" dirty="0" smtClean="0">
                <a:latin typeface="Century Schoolbook" pitchFamily="18" charset="0"/>
              </a:rPr>
              <a:t>	Ako ste sa zmenili? </a:t>
            </a:r>
          </a:p>
          <a:p>
            <a:r>
              <a:rPr lang="sk-SK" sz="3200" i="1" dirty="0" smtClean="0">
                <a:latin typeface="Century Schoolbook" pitchFamily="18" charset="0"/>
              </a:rPr>
              <a:t>2. Porovnávanie hmotnosti a výšky s mierami,    	ktoré  ste mali pri narodení, </a:t>
            </a:r>
          </a:p>
          <a:p>
            <a:r>
              <a:rPr lang="sk-SK" sz="3200" i="1" dirty="0" smtClean="0">
                <a:latin typeface="Century Schoolbook" pitchFamily="18" charset="0"/>
              </a:rPr>
              <a:t>Vyplňte  tabuľku a porovnajte: Prírodoveda pre štvrtákov – pracovná učebnica strana 63/7 . 	</a:t>
            </a:r>
          </a:p>
          <a:p>
            <a:r>
              <a:rPr lang="sk-SK" sz="3200" dirty="0" smtClean="0">
                <a:latin typeface="Century Schoolbook" pitchFamily="18" charset="0"/>
              </a:rPr>
              <a:t>	</a:t>
            </a:r>
          </a:p>
          <a:p>
            <a:r>
              <a:rPr lang="sk-SK" sz="3200" i="1" dirty="0" smtClean="0">
                <a:latin typeface="Century Schoolbook" pitchFamily="18" charset="0"/>
              </a:rPr>
              <a:t>	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C5D5-E56A-4FD7-B235-7ECFE5AE991C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857356" y="285728"/>
            <a:ext cx="6429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VIEM AJ TOTO?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57158" y="357166"/>
            <a:ext cx="8786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Povedzte  aspoň 5 odlišností, v čom sa líšia chlapci od dievčat v tvojom veku. </a:t>
            </a:r>
          </a:p>
          <a:p>
            <a:endParaRPr lang="sk-SK" sz="3200" i="1" dirty="0" smtClean="0">
              <a:latin typeface="Century Schoolbook" pitchFamily="18" charset="0"/>
            </a:endParaRPr>
          </a:p>
          <a:p>
            <a:r>
              <a:rPr lang="sk-SK" sz="3200" i="1" dirty="0" smtClean="0">
                <a:latin typeface="Century Schoolbook" pitchFamily="18" charset="0"/>
              </a:rPr>
              <a:t>Máte rovnaké časti tela? </a:t>
            </a:r>
          </a:p>
          <a:p>
            <a:r>
              <a:rPr lang="sk-SK" sz="3200" i="1" dirty="0" smtClean="0">
                <a:latin typeface="Century Schoolbook" pitchFamily="18" charset="0"/>
              </a:rPr>
              <a:t>Máte rovnaké časti tváre? </a:t>
            </a:r>
          </a:p>
          <a:p>
            <a:r>
              <a:rPr lang="sk-SK" sz="3200" i="1" dirty="0" smtClean="0">
                <a:latin typeface="Century Schoolbook" pitchFamily="18" charset="0"/>
              </a:rPr>
              <a:t>Máte rovnakú výšku? </a:t>
            </a:r>
          </a:p>
          <a:p>
            <a:r>
              <a:rPr lang="sk-SK" sz="3200" i="1" dirty="0" smtClean="0">
                <a:latin typeface="Century Schoolbook" pitchFamily="18" charset="0"/>
              </a:rPr>
              <a:t>Čím sa od seba líšite? 	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C5D5-E56A-4FD7-B235-7ECFE5AE991C}" type="datetime8">
              <a:rPr lang="sk-SK" smtClean="0"/>
              <a:pPr/>
              <a:t>19.02.2021 17:47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57158" y="1000108"/>
            <a:ext cx="8786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Vyhľadaj  v </a:t>
            </a:r>
            <a:r>
              <a:rPr lang="sk-SK" sz="3200" dirty="0" err="1" smtClean="0">
                <a:latin typeface="Century Schoolbook" pitchFamily="18" charset="0"/>
              </a:rPr>
              <a:t>trojsmerovke</a:t>
            </a:r>
            <a:r>
              <a:rPr lang="sk-SK" sz="3200" dirty="0" smtClean="0">
                <a:latin typeface="Century Schoolbook" pitchFamily="18" charset="0"/>
              </a:rPr>
              <a:t> názvy 8 vývinových období človeka. Pomôž si úlohou 6 na strane 62. Zakrúžkuj písmená, ktoré ti zostali. Zostav slovo, prečítaj ho a doplň ho do názvu vývinového obdobia, v ktorom sa práve nachádzaš. 	</a:t>
            </a:r>
          </a:p>
          <a:p>
            <a:r>
              <a:rPr lang="sk-SK" sz="3200" i="1" dirty="0" smtClean="0">
                <a:latin typeface="Century Schoolbook" pitchFamily="18" charset="0"/>
              </a:rPr>
              <a:t>	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C5D5-E56A-4FD7-B235-7ECFE5AE991C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857356" y="285728"/>
            <a:ext cx="6429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SAMOSTATNÁ  PRÁCA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4540-4544-4D5B-AD19-EFB18FC01757}" type="datetime8">
              <a:rPr lang="sk-SK" smtClean="0"/>
              <a:pPr/>
              <a:t>19.02.2021 17:47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52" t="36133" r="41801" b="23828"/>
          <a:stretch>
            <a:fillRect/>
          </a:stretch>
        </p:blipFill>
        <p:spPr bwMode="auto">
          <a:xfrm>
            <a:off x="500034" y="357166"/>
            <a:ext cx="829377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Skupina 10"/>
          <p:cNvGrpSpPr/>
          <p:nvPr/>
        </p:nvGrpSpPr>
        <p:grpSpPr>
          <a:xfrm>
            <a:off x="500034" y="428604"/>
            <a:ext cx="7429552" cy="2428892"/>
            <a:chOff x="500034" y="428604"/>
            <a:chExt cx="7429552" cy="2428892"/>
          </a:xfrm>
        </p:grpSpPr>
        <p:sp>
          <p:nvSpPr>
            <p:cNvPr id="8" name="Obdĺžnik 7"/>
            <p:cNvSpPr/>
            <p:nvPr/>
          </p:nvSpPr>
          <p:spPr>
            <a:xfrm>
              <a:off x="500034" y="785794"/>
              <a:ext cx="3857652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bdĺžnik 8"/>
            <p:cNvSpPr/>
            <p:nvPr/>
          </p:nvSpPr>
          <p:spPr>
            <a:xfrm>
              <a:off x="4286248" y="428604"/>
              <a:ext cx="3643338" cy="1643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6643702" y="2000240"/>
              <a:ext cx="785818" cy="56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Bublina v tvare zaobleného obdĺžnika 5"/>
          <p:cNvSpPr/>
          <p:nvPr/>
        </p:nvSpPr>
        <p:spPr>
          <a:xfrm>
            <a:off x="214282" y="285728"/>
            <a:ext cx="3714744" cy="2000264"/>
          </a:xfrm>
          <a:prstGeom prst="wedgeRoundRectCallout">
            <a:avLst>
              <a:gd name="adj1" fmla="val 53305"/>
              <a:gd name="adj2" fmla="val 5725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To nemôže byť náš podozrivý. Nezodpovedá opisu svedka.  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4286248" y="142852"/>
            <a:ext cx="3714744" cy="2000264"/>
          </a:xfrm>
          <a:prstGeom prst="wedgeRoundRectCallout">
            <a:avLst>
              <a:gd name="adj1" fmla="val 31815"/>
              <a:gd name="adj2" fmla="val 9063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Samozrejme, že je! Veď na tejto fotografii mal len 8 rokov.  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14282" y="3571876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latin typeface="Century Schoolbook" pitchFamily="18" charset="0"/>
              </a:rPr>
              <a:t>Ako sa človek počas svojho </a:t>
            </a:r>
            <a:r>
              <a:rPr lang="sk-SK" sz="3600" i="1" dirty="0" smtClean="0">
                <a:latin typeface="Century Schoolbook" pitchFamily="18" charset="0"/>
              </a:rPr>
              <a:t>života mení?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500298" y="142852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OPAKOVANIE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857232"/>
            <a:ext cx="878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Vymenuj vývinové obdobia.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V akom vývinovom období sa nachádzaš ty?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Kedy nastáva obdobie staroby?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Čo je to počatie?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Čo dokáže batoľa?</a:t>
            </a:r>
            <a:endParaRPr lang="sk-SK" sz="3600" i="1" dirty="0">
              <a:latin typeface="Century Schoolbook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B2D5-72EB-4516-A5FC-7EC7B7ABF34B}" type="datetime8">
              <a:rPr lang="sk-SK" smtClean="0"/>
              <a:pPr/>
              <a:t>19.02.2021 17:47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citát o živ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22376"/>
          </a:xfrm>
          <a:prstGeom prst="rect">
            <a:avLst/>
          </a:prstGeom>
          <a:noFill/>
        </p:spPr>
      </p:pic>
      <p:pic>
        <p:nvPicPr>
          <p:cNvPr id="16386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58900"/>
            <a:ext cx="8929718" cy="2399100"/>
          </a:xfrm>
          <a:prstGeom prst="rect">
            <a:avLst/>
          </a:prstGeom>
          <a:noFill/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49-B498-4DFC-946F-16299A9455B8}" type="datetime8">
              <a:rPr lang="sk-SK" smtClean="0"/>
              <a:pPr/>
              <a:t>19.02.2021 17:47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82" y="1785926"/>
            <a:ext cx="89297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https://png.pngtree.com/thumb_back/fh260/back_our/20190617/ourmid/pngtree-admissions-education-early-childhood-training-poster-banner-image_127997.jpg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3"/>
              </a:rPr>
              <a:t>https://encrypted-tbn0.gstatic.com/images?q=tbn%3AANd9GcSCmqA0mb9KNn9qyZXlHibVKRQwU8eQm-J287PoGLatVdCEje39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4"/>
              </a:rPr>
              <a:t>https://resize.hswstatic.com/w_907/gif/sperm-egg.jpg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5"/>
              </a:rPr>
              <a:t>https://images.fineartamerica.com/images/artworkimages/mediumlarge/1/new-born-baby-anek-suwannaphoom.jpg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6"/>
              </a:rPr>
              <a:t>https://cdn.shopify.com/s/files/1/1407/3324/articles/Blog-baby-overheating_3_1300x@2x.jpg?v=1542056180</a:t>
            </a:r>
            <a:endParaRPr lang="sk-SK" sz="1400" dirty="0" smtClean="0"/>
          </a:p>
          <a:p>
            <a:r>
              <a:rPr lang="sk-SK" sz="1400" dirty="0" smtClean="0">
                <a:hlinkClick r:id="rId7"/>
              </a:rPr>
              <a:t>https://keyassets-p2.timeincuk.net/wp/prod/wp-content/uploads/sites/53/2019/09/unpopular-baby-names-920x752.jpg</a:t>
            </a:r>
            <a:r>
              <a:rPr lang="sk-SK" sz="1400" dirty="0" smtClean="0"/>
              <a:t>  </a:t>
            </a:r>
          </a:p>
          <a:p>
            <a:r>
              <a:rPr lang="sk-SK" sz="1400" dirty="0" smtClean="0">
                <a:hlinkClick r:id="rId8"/>
              </a:rPr>
              <a:t>https://www.cdc.gov/ncbddd/childdevelopment/images/preschooler-ppt.jpg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9"/>
              </a:rPr>
              <a:t>https://mamaaja.sk/fileadmin/user_upload/mama-clanky-dieta/vyska_dietata.jpg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0"/>
              </a:rPr>
              <a:t>https://oxfordschool.sk/images/summer1.jpg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1"/>
              </a:rPr>
              <a:t>https://smkompas.sk/clanky/all/clanek214/image.jpg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2"/>
              </a:rPr>
              <a:t>https://www.fermeria.sk/thumbs/1000x400-resizeX-80/280-3627-blog.jpg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3"/>
              </a:rPr>
              <a:t>https://www.frontlinegenomics.com/wp-content/uploads/2017/05/0a3e4285f956f5d22411b83529d9f9a5_human-life-stage-development-human-development-clipart_1575-991-640x403.jpeg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4"/>
              </a:rPr>
              <a:t>https://www.katolickenoviny.sk/Data/2722/Cache/Images/1d6ebba6.jpeg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5"/>
              </a:rPr>
              <a:t>https://www.citaty.emamut.eu/obrazky/370-nas-zivot-je-taky,-akym-ho....</a:t>
            </a:r>
            <a:r>
              <a:rPr lang="sk-SK" sz="1400" dirty="0" err="1" smtClean="0">
                <a:hlinkClick r:id="rId15"/>
              </a:rPr>
              <a:t>jpg</a:t>
            </a:r>
            <a:r>
              <a:rPr lang="sk-SK" sz="1400" smtClean="0"/>
              <a:t> </a:t>
            </a:r>
            <a:endParaRPr lang="sk-SK" sz="1400" dirty="0" smtClean="0"/>
          </a:p>
          <a:p>
            <a:endParaRPr lang="sk-SK" sz="140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0BE-BD97-4AA0-B301-8A8C8A17F819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sk-SK" sz="4400">
                <a:latin typeface="+mj-lt"/>
                <a:ea typeface="+mj-ea"/>
                <a:cs typeface="+mj-cs"/>
              </a:rPr>
              <a:t>ZDROJE:</a:t>
            </a:r>
            <a:endParaRPr lang="sk-SK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1071563"/>
            <a:ext cx="531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k-SK" b="1">
                <a:cs typeface="Times New Roman" pitchFamily="18" charset="0"/>
              </a:rPr>
              <a:t>Prírodoveda pre štvrtákov</a:t>
            </a:r>
            <a:r>
              <a:rPr lang="sk-SK">
                <a:cs typeface="Times New Roman" pitchFamily="18" charset="0"/>
              </a:rPr>
              <a:t> -  R.Dobišová  Adame a kol.</a:t>
            </a:r>
            <a:endParaRPr lang="sk-SK"/>
          </a:p>
          <a:p>
            <a:pPr eaLnBrk="0" hangingPunct="0"/>
            <a:r>
              <a:rPr lang="sk-SK">
                <a:solidFill>
                  <a:srgbClr val="000000"/>
                </a:solidFill>
                <a:cs typeface="Times New Roman" pitchFamily="18" charset="0"/>
              </a:rPr>
              <a:t>Metodické komentáre k Prírodovede pre štvrtákov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ok 5"/>
          <p:cNvPicPr>
            <a:picLocks noChangeAspect="1"/>
          </p:cNvPicPr>
          <p:nvPr/>
        </p:nvPicPr>
        <p:blipFill>
          <a:blip r:embed="rId2"/>
          <a:srcRect l="-1225" t="11534" r="50900" b="12398"/>
          <a:stretch>
            <a:fillRect/>
          </a:stretch>
        </p:blipFill>
        <p:spPr bwMode="auto">
          <a:xfrm>
            <a:off x="611188" y="2781300"/>
            <a:ext cx="1958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642910" y="357166"/>
            <a:ext cx="5000660" cy="2135209"/>
          </a:xfrm>
          <a:prstGeom prst="wedgeRoundRectCallout">
            <a:avLst>
              <a:gd name="adj1" fmla="val -24524"/>
              <a:gd name="adj2" fmla="val 7940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ŽIVOT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VŠETKÝCH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ORGANIZMOV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AJ  </a:t>
            </a:r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ČLOVEKA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SA  RAZ  SKONČÍ.  </a:t>
            </a:r>
          </a:p>
        </p:txBody>
      </p:sp>
      <p:pic>
        <p:nvPicPr>
          <p:cNvPr id="25604" name="Obrázok 5"/>
          <p:cNvPicPr>
            <a:picLocks noChangeAspect="1"/>
          </p:cNvPicPr>
          <p:nvPr/>
        </p:nvPicPr>
        <p:blipFill>
          <a:blip r:embed="rId3"/>
          <a:srcRect l="43509" t="-3680" r="160" b="-2"/>
          <a:stretch>
            <a:fillRect/>
          </a:stretch>
        </p:blipFill>
        <p:spPr bwMode="auto">
          <a:xfrm>
            <a:off x="5940425" y="2781300"/>
            <a:ext cx="23034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428993" y="3643314"/>
            <a:ext cx="2643206" cy="1997092"/>
          </a:xfrm>
          <a:prstGeom prst="wedgeRoundRectCallout">
            <a:avLst>
              <a:gd name="adj1" fmla="val 72351"/>
              <a:gd name="adj2" fmla="val -435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TENTO  MOMENT  </a:t>
            </a:r>
          </a:p>
          <a:p>
            <a:pPr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VOLÁME  </a:t>
            </a:r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SMRŤ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22012"/>
            <a:ext cx="3390486" cy="1135988"/>
          </a:xfrm>
          <a:prstGeom prst="rect">
            <a:avLst/>
          </a:prstGeom>
          <a:noFill/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3C2E-B42E-4954-AEDF-B611A7516476}" type="datetime8">
              <a:rPr lang="sk-SK" smtClean="0"/>
              <a:pPr/>
              <a:t>19.02.2021 17:47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D7C-71C2-4FA1-BA10-A5CBB1837E7F}" type="datetime8">
              <a:rPr lang="sk-SK" smtClean="0"/>
              <a:pPr/>
              <a:t>19.02.2021 17:47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714480" y="500042"/>
            <a:ext cx="578647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Vývin Človeka</a:t>
            </a:r>
            <a:endParaRPr lang="sk-SK" sz="8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10" name="Skupina 9"/>
          <p:cNvGrpSpPr/>
          <p:nvPr/>
        </p:nvGrpSpPr>
        <p:grpSpPr>
          <a:xfrm>
            <a:off x="285720" y="357166"/>
            <a:ext cx="3714776" cy="2919359"/>
            <a:chOff x="0" y="357166"/>
            <a:chExt cx="3714776" cy="2919359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3081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0.  POČATIE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0" y="1214422"/>
              <a:ext cx="371477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Spojenie vajíčka ženy a spermie muža v tele ženy.</a:t>
              </a:r>
            </a:p>
          </p:txBody>
        </p:sp>
      </p:grpSp>
      <p:pic>
        <p:nvPicPr>
          <p:cNvPr id="26626" name="Picture 2" descr="Výsledok vyhľadávania obrázkov pre dopyt concep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5208891" cy="29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644220" cy="1934474"/>
            <a:chOff x="0" y="357166"/>
            <a:chExt cx="4644220" cy="1934474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6442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1.  NOVORODENEC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0" y="1214422"/>
              <a:ext cx="3714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Prvý mesiac – veľa spí.</a:t>
              </a:r>
            </a:p>
          </p:txBody>
        </p:sp>
      </p:grpSp>
      <p:sp>
        <p:nvSpPr>
          <p:cNvPr id="15362" name="AutoShape 2" descr="Výsledok vyhľadávania obrázkov pre dopyt born bab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4" name="Picture 4" descr="Výsledok vyhľadávania obrázkov pre dopyt born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5500694" cy="366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071966" cy="2426916"/>
            <a:chOff x="0" y="357166"/>
            <a:chExt cx="4071966" cy="2426916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25875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2.  DOJČA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0" y="1214422"/>
              <a:ext cx="40719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2 mesiace až 1 rok – intenzívny rast tela.</a:t>
              </a:r>
            </a:p>
          </p:txBody>
        </p:sp>
      </p:grpSp>
      <p:sp>
        <p:nvSpPr>
          <p:cNvPr id="14340" name="AutoShape 4" descr="Výsledok vyhľadávania obrázkov pre dopyt bab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2" name="Picture 6" descr="Výsledok vyhľadávania obrázkov pre dopyt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292132" cy="350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071966" cy="2426916"/>
            <a:chOff x="0" y="357166"/>
            <a:chExt cx="4071966" cy="2426916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28841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3.  BATOĽA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0" y="1214422"/>
              <a:ext cx="40719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1až 3 roky – lezenie, chodenie, reč.</a:t>
              </a:r>
            </a:p>
          </p:txBody>
        </p:sp>
      </p:grpSp>
      <p:pic>
        <p:nvPicPr>
          <p:cNvPr id="10" name="Picture 2" descr="Výsledok vyhľadávania obrázkov pre dopyt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806566"/>
            <a:ext cx="5043458" cy="336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4071934" cy="113598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2551058-5FAA-480F-B031-38F644C8E326}" type="datetime8">
              <a:rPr lang="sk-SK" smtClean="0"/>
              <a:pPr/>
              <a:t>19.02.2021 17:47</a:t>
            </a:fld>
            <a:endParaRPr lang="sk-SK" dirty="0"/>
          </a:p>
        </p:txBody>
      </p:sp>
      <p:grpSp>
        <p:nvGrpSpPr>
          <p:cNvPr id="2" name="Skupina 9"/>
          <p:cNvGrpSpPr/>
          <p:nvPr/>
        </p:nvGrpSpPr>
        <p:grpSpPr>
          <a:xfrm>
            <a:off x="285720" y="357166"/>
            <a:ext cx="4786346" cy="3768991"/>
            <a:chOff x="0" y="357166"/>
            <a:chExt cx="4786346" cy="3768991"/>
          </a:xfrm>
        </p:grpSpPr>
        <p:sp>
          <p:nvSpPr>
            <p:cNvPr id="8" name="BlokTextu 7"/>
            <p:cNvSpPr txBox="1"/>
            <p:nvPr/>
          </p:nvSpPr>
          <p:spPr>
            <a:xfrm>
              <a:off x="0" y="357166"/>
              <a:ext cx="47863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solidFill>
                    <a:schemeClr val="accent4">
                      <a:lumMod val="75000"/>
                    </a:schemeClr>
                  </a:solidFill>
                  <a:latin typeface="Century Schoolbook" pitchFamily="18" charset="0"/>
                  <a:cs typeface="Times New Roman" pitchFamily="18" charset="0"/>
                </a:rPr>
                <a:t>4.  PREDŠKOLSKÝ VEK  </a:t>
              </a: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1438" y="1571612"/>
              <a:ext cx="40719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sk-SK" sz="3200" b="1" dirty="0" smtClean="0">
                  <a:solidFill>
                    <a:srgbClr val="0070C0"/>
                  </a:solidFill>
                  <a:latin typeface="Century Schoolbook" pitchFamily="18" charset="0"/>
                  <a:cs typeface="Times New Roman" pitchFamily="18" charset="0"/>
                </a:rPr>
                <a:t>3 až 6 rokov – predlžovanie končatín, začína rásť trvalý chrup.</a:t>
              </a:r>
            </a:p>
          </p:txBody>
        </p:sp>
      </p:grpSp>
      <p:sp>
        <p:nvSpPr>
          <p:cNvPr id="11266" name="AutoShape 2" descr="Výsledok vyhľadávania obrázkov pre dopyt child 3 - 6 yea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68" name="Picture 4" descr="Výsledok vyhľadávania obrázkov pre dopyt child 3 - 6 y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32957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517</Words>
  <Application>Microsoft Office PowerPoint</Application>
  <PresentationFormat>Prezentácia na obrazovke (4:3)</PresentationFormat>
  <Paragraphs>113</Paragraphs>
  <Slides>22</Slides>
  <Notes>7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HP</cp:lastModifiedBy>
  <cp:revision>157</cp:revision>
  <dcterms:created xsi:type="dcterms:W3CDTF">2020-02-10T18:42:39Z</dcterms:created>
  <dcterms:modified xsi:type="dcterms:W3CDTF">2021-02-19T16:49:53Z</dcterms:modified>
</cp:coreProperties>
</file>