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3" r:id="rId3"/>
    <p:sldId id="257" r:id="rId4"/>
    <p:sldId id="264" r:id="rId5"/>
    <p:sldId id="265" r:id="rId6"/>
    <p:sldId id="259" r:id="rId7"/>
    <p:sldId id="260" r:id="rId8"/>
    <p:sldId id="266" r:id="rId9"/>
    <p:sldId id="267" r:id="rId10"/>
    <p:sldId id="261" r:id="rId11"/>
    <p:sldId id="262" r:id="rId12"/>
    <p:sldId id="269" r:id="rId13"/>
    <p:sldId id="258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300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510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3211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515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21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5459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18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3944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610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598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088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206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4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840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83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94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621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FA3E334-5E1B-4DF6-84CA-1D9973E8CDB9}" type="datetimeFigureOut">
              <a:rPr lang="sk-SK" smtClean="0"/>
              <a:t>04.02.2021</a:t>
            </a:fld>
            <a:endParaRPr lang="sk-SK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E3C7155-773C-449F-BE6F-F812C20B84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432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4031" y="1241266"/>
            <a:ext cx="4709040" cy="3153753"/>
          </a:xfrm>
        </p:spPr>
        <p:txBody>
          <a:bodyPr>
            <a:norm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Krv, cievy </a:t>
            </a:r>
            <a:b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krvný obeh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007145" y="4591665"/>
            <a:ext cx="4535926" cy="1864170"/>
          </a:xfrm>
        </p:spPr>
        <p:txBody>
          <a:bodyPr>
            <a:normAutofit/>
          </a:bodyPr>
          <a:lstStyle/>
          <a:p>
            <a:pPr algn="ctr"/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PRÍRODOVEDA pre 4. ročník</a:t>
            </a:r>
          </a:p>
          <a:p>
            <a:pPr algn="ctr"/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Učebnica </a:t>
            </a:r>
            <a:r>
              <a:rPr lang="sk-S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56</a:t>
            </a:r>
          </a:p>
        </p:txBody>
      </p:sp>
      <p:grpSp>
        <p:nvGrpSpPr>
          <p:cNvPr id="1028" name="Group 70">
            <a:extLst>
              <a:ext uri="{FF2B5EF4-FFF2-40B4-BE49-F238E27FC236}">
                <a16:creationId xmlns:a16="http://schemas.microsoft.com/office/drawing/2014/main" id="{75E05F59-B0CE-4202-8535-C784A87D6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4D285E4-DEDD-413F-9891-DDEA04E8C2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E88CFCDA-FF23-4605-BD26-38F7DD82CC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41E4E44-A132-4F45-A046-70A6CF09F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026" name="Picture 2" descr="VÃ½sledok vyhÄ¾adÃ¡vania obrÃ¡zkov pre dopyt cardiovascular system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335830"/>
            <a:ext cx="4983737" cy="4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6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VÃ½sledok vyhÄ¾adÃ¡vania obrÃ¡zkov pre dopyt cievy v pokoÅ¾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98" y="3627226"/>
            <a:ext cx="4509216" cy="31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ok vyhÄ¾adÃ¡vania obrÃ¡zkov pre dopyt blood-vessels 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780" y="-1"/>
            <a:ext cx="41173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cievy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6355" y="2211572"/>
            <a:ext cx="8303325" cy="3698508"/>
          </a:xfrm>
        </p:spPr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prúdi cievami, ktorými je popretkávané celé telo,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cievy sa rozvetvujú od najhrubších, ktoré vychádzajú zo srdca, po najtenšie v pokožke,</a:t>
            </a:r>
          </a:p>
        </p:txBody>
      </p:sp>
      <p:pic>
        <p:nvPicPr>
          <p:cNvPr id="5122" name="Picture 2" descr="VÃ½sledok vyhÄ¾adÃ¡vania obrÃ¡zkov pre dopyt blood-vessel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" y="4580812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ok vyhÄ¾adÃ¡vania obrÃ¡zkov pre dopyt srdcovÃ© ciev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54" y="3627226"/>
            <a:ext cx="3373187" cy="2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Zhrnutie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5194" y="2298700"/>
            <a:ext cx="10277807" cy="34163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prenáša ____________ a živiny do celého tela,</a:t>
            </a:r>
          </a:p>
          <a:p>
            <a:pPr>
              <a:lnSpc>
                <a:spcPct val="200000"/>
              </a:lnSpc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odvádza z tela ____________ a prebytočné látky,</a:t>
            </a:r>
          </a:p>
          <a:p>
            <a:pPr>
              <a:lnSpc>
                <a:spcPct val="200000"/>
              </a:lnSpc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sa delí na ____________ krvinky, ____________ krvinky a krvné ____________,</a:t>
            </a:r>
          </a:p>
          <a:p>
            <a:pPr>
              <a:lnSpc>
                <a:spcPct val="200000"/>
              </a:lnSpc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prúdi v ____________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0181AD39-D143-4D51-9CD9-10A68FD61387}"/>
              </a:ext>
            </a:extLst>
          </p:cNvPr>
          <p:cNvSpPr/>
          <p:nvPr/>
        </p:nvSpPr>
        <p:spPr>
          <a:xfrm>
            <a:off x="2467992" y="2494626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kyslík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E16CAB1D-47B5-4687-9578-1825A459FD81}"/>
              </a:ext>
            </a:extLst>
          </p:cNvPr>
          <p:cNvSpPr/>
          <p:nvPr/>
        </p:nvSpPr>
        <p:spPr>
          <a:xfrm>
            <a:off x="3295095" y="3251446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škodlivé</a:t>
            </a:r>
          </a:p>
        </p:txBody>
      </p:sp>
      <p:pic>
        <p:nvPicPr>
          <p:cNvPr id="8" name="Picture 6" descr="VÃ½sledok vyhÄ¾adÃ¡vania obrÃ¡zkov pre dopyt ÄervenÃ© krvinky">
            <a:extLst>
              <a:ext uri="{FF2B5EF4-FFF2-40B4-BE49-F238E27FC236}">
                <a16:creationId xmlns:a16="http://schemas.microsoft.com/office/drawing/2014/main" id="{0800AA7D-B3A6-49F0-ADAA-55E0DA50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5114099"/>
            <a:ext cx="2065324" cy="14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1C37E6E1-DD09-4F15-B884-4B5990E5CEEB}"/>
              </a:ext>
            </a:extLst>
          </p:cNvPr>
          <p:cNvSpPr/>
          <p:nvPr/>
        </p:nvSpPr>
        <p:spPr>
          <a:xfrm>
            <a:off x="2628184" y="3964681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</a:t>
            </a:r>
          </a:p>
        </p:txBody>
      </p:sp>
      <p:pic>
        <p:nvPicPr>
          <p:cNvPr id="10" name="Picture 8" descr="VÃ½sledok vyhÄ¾adÃ¡vania obrÃ¡zkov pre dopyt biele krvinky">
            <a:extLst>
              <a:ext uri="{FF2B5EF4-FFF2-40B4-BE49-F238E27FC236}">
                <a16:creationId xmlns:a16="http://schemas.microsoft.com/office/drawing/2014/main" id="{0A59A96E-F42A-43EB-A5E7-FDA16BB5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49" y="5114303"/>
            <a:ext cx="2839416" cy="14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182035B5-F500-4B04-8CD6-0F26C983F076}"/>
              </a:ext>
            </a:extLst>
          </p:cNvPr>
          <p:cNvSpPr/>
          <p:nvPr/>
        </p:nvSpPr>
        <p:spPr>
          <a:xfrm>
            <a:off x="5192350" y="4008638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</a:p>
        </p:txBody>
      </p:sp>
      <p:pic>
        <p:nvPicPr>
          <p:cNvPr id="12" name="Picture 10" descr="VÃ½sledok vyhÄ¾adÃ¡vania obrÃ¡zkov pre dopyt krvnÃ© doÅ¡tiÄky">
            <a:extLst>
              <a:ext uri="{FF2B5EF4-FFF2-40B4-BE49-F238E27FC236}">
                <a16:creationId xmlns:a16="http://schemas.microsoft.com/office/drawing/2014/main" id="{83198CF6-626B-49A0-894D-8466D984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36" y="5114099"/>
            <a:ext cx="2524284" cy="14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4D09313C-6587-47D0-9F90-257D9E799F0C}"/>
              </a:ext>
            </a:extLst>
          </p:cNvPr>
          <p:cNvSpPr/>
          <p:nvPr/>
        </p:nvSpPr>
        <p:spPr>
          <a:xfrm>
            <a:off x="8636590" y="4006850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doštičky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B61C56DE-CDB9-4679-A579-0D150EFB85C8}"/>
              </a:ext>
            </a:extLst>
          </p:cNvPr>
          <p:cNvSpPr/>
          <p:nvPr/>
        </p:nvSpPr>
        <p:spPr>
          <a:xfrm>
            <a:off x="2281965" y="4721501"/>
            <a:ext cx="1518082" cy="355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cievach</a:t>
            </a:r>
          </a:p>
        </p:txBody>
      </p:sp>
    </p:spTree>
    <p:extLst>
      <p:ext uri="{BB962C8B-B14F-4D97-AF65-F5344CB8AC3E}">
        <p14:creationId xmlns:p14="http://schemas.microsoft.com/office/powerpoint/2010/main" val="37454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375101A-C352-438E-925B-0ED98BADE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5"/>
          <a:stretch/>
        </p:blipFill>
        <p:spPr>
          <a:xfrm>
            <a:off x="2713618" y="643465"/>
            <a:ext cx="9058172" cy="5509983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AA9B614-E716-4498-B4DD-EE981F46A3FC}"/>
              </a:ext>
            </a:extLst>
          </p:cNvPr>
          <p:cNvSpPr txBox="1"/>
          <p:nvPr/>
        </p:nvSpPr>
        <p:spPr>
          <a:xfrm>
            <a:off x="689060" y="3244333"/>
            <a:ext cx="187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učebnica s. 56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1F5A28E-13B2-45AB-A520-2B7AED7C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757" y="1464955"/>
            <a:ext cx="973534" cy="108711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2DDD720-6A43-47C5-ADAF-BDB2059BC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448" y="1249380"/>
            <a:ext cx="799964" cy="83015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05F7BD9-5656-41D0-8B37-62EC9E90B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930" y="2681166"/>
            <a:ext cx="869637" cy="79716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FFD5F1FD-EE4C-4654-9446-D453C1052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820" y="2629859"/>
            <a:ext cx="758541" cy="928826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AEC789FB-4974-41D0-883E-F11EAD8C2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370" y="2619219"/>
            <a:ext cx="770570" cy="915052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8AC73738-7B3D-4608-B806-AAD1BDA7B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293" y="2481801"/>
            <a:ext cx="596602" cy="688859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6C43BA46-1F0F-4AEE-80B8-86369875B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126" y="1763501"/>
            <a:ext cx="665785" cy="763694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B3C98285-DC38-4265-9B3E-DDEE250A5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6103" y="1405332"/>
            <a:ext cx="851310" cy="830151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055D8894-C758-4AF6-9D88-5527B09E14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5269" y="1115447"/>
            <a:ext cx="612051" cy="648054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C4E252F8-FD5E-4ACA-A1BF-7FCA7049A6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2542" y="1288120"/>
            <a:ext cx="527353" cy="592593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9D20C18D-598F-4109-9192-E962B92BC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5386" y="2885580"/>
            <a:ext cx="521360" cy="644981"/>
          </a:xfrm>
          <a:prstGeom prst="rect">
            <a:avLst/>
          </a:prstGeom>
        </p:spPr>
      </p:pic>
      <p:cxnSp>
        <p:nvCxnSpPr>
          <p:cNvPr id="31" name="Rovná spojovacia šípka 30">
            <a:extLst>
              <a:ext uri="{FF2B5EF4-FFF2-40B4-BE49-F238E27FC236}">
                <a16:creationId xmlns:a16="http://schemas.microsoft.com/office/drawing/2014/main" id="{9FC2E27E-E4F2-41AD-81E7-F909132F6984}"/>
              </a:ext>
            </a:extLst>
          </p:cNvPr>
          <p:cNvCxnSpPr/>
          <p:nvPr/>
        </p:nvCxnSpPr>
        <p:spPr>
          <a:xfrm>
            <a:off x="3759748" y="5051394"/>
            <a:ext cx="297347" cy="887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>
            <a:extLst>
              <a:ext uri="{FF2B5EF4-FFF2-40B4-BE49-F238E27FC236}">
                <a16:creationId xmlns:a16="http://schemas.microsoft.com/office/drawing/2014/main" id="{58B3C0EF-700C-4D2C-ADC3-FA2007D51A1F}"/>
              </a:ext>
            </a:extLst>
          </p:cNvPr>
          <p:cNvCxnSpPr>
            <a:cxnSpLocks/>
          </p:cNvCxnSpPr>
          <p:nvPr/>
        </p:nvCxnSpPr>
        <p:spPr>
          <a:xfrm>
            <a:off x="4482919" y="5140171"/>
            <a:ext cx="1944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33">
            <a:extLst>
              <a:ext uri="{FF2B5EF4-FFF2-40B4-BE49-F238E27FC236}">
                <a16:creationId xmlns:a16="http://schemas.microsoft.com/office/drawing/2014/main" id="{4D7428E0-C4C7-4161-8FC2-D0F74A0084B7}"/>
              </a:ext>
            </a:extLst>
          </p:cNvPr>
          <p:cNvCxnSpPr>
            <a:cxnSpLocks/>
          </p:cNvCxnSpPr>
          <p:nvPr/>
        </p:nvCxnSpPr>
        <p:spPr>
          <a:xfrm>
            <a:off x="4989758" y="5248183"/>
            <a:ext cx="168168" cy="296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ovacia šípka 35">
            <a:extLst>
              <a:ext uri="{FF2B5EF4-FFF2-40B4-BE49-F238E27FC236}">
                <a16:creationId xmlns:a16="http://schemas.microsoft.com/office/drawing/2014/main" id="{0BA95667-FC5C-4F54-AE66-B28CB81EE17B}"/>
              </a:ext>
            </a:extLst>
          </p:cNvPr>
          <p:cNvCxnSpPr>
            <a:cxnSpLocks/>
          </p:cNvCxnSpPr>
          <p:nvPr/>
        </p:nvCxnSpPr>
        <p:spPr>
          <a:xfrm flipV="1">
            <a:off x="5397429" y="5140171"/>
            <a:ext cx="574329" cy="557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ovacia šípka 37">
            <a:extLst>
              <a:ext uri="{FF2B5EF4-FFF2-40B4-BE49-F238E27FC236}">
                <a16:creationId xmlns:a16="http://schemas.microsoft.com/office/drawing/2014/main" id="{70AA0E01-6FF5-4CA7-92B2-CCA9B2D51772}"/>
              </a:ext>
            </a:extLst>
          </p:cNvPr>
          <p:cNvCxnSpPr>
            <a:cxnSpLocks/>
          </p:cNvCxnSpPr>
          <p:nvPr/>
        </p:nvCxnSpPr>
        <p:spPr>
          <a:xfrm>
            <a:off x="6327715" y="5159406"/>
            <a:ext cx="218541" cy="887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ovacia šípka 39">
            <a:extLst>
              <a:ext uri="{FF2B5EF4-FFF2-40B4-BE49-F238E27FC236}">
                <a16:creationId xmlns:a16="http://schemas.microsoft.com/office/drawing/2014/main" id="{7FBEEE63-8D29-4966-8E7E-B23D2D655647}"/>
              </a:ext>
            </a:extLst>
          </p:cNvPr>
          <p:cNvCxnSpPr>
            <a:cxnSpLocks/>
          </p:cNvCxnSpPr>
          <p:nvPr/>
        </p:nvCxnSpPr>
        <p:spPr>
          <a:xfrm flipV="1">
            <a:off x="6733293" y="5203794"/>
            <a:ext cx="155779" cy="1040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ovná spojovacia šípka 41">
            <a:extLst>
              <a:ext uri="{FF2B5EF4-FFF2-40B4-BE49-F238E27FC236}">
                <a16:creationId xmlns:a16="http://schemas.microsoft.com/office/drawing/2014/main" id="{564E50EB-5F69-47F0-A28A-749531CAA30F}"/>
              </a:ext>
            </a:extLst>
          </p:cNvPr>
          <p:cNvCxnSpPr>
            <a:cxnSpLocks/>
          </p:cNvCxnSpPr>
          <p:nvPr/>
        </p:nvCxnSpPr>
        <p:spPr>
          <a:xfrm flipV="1">
            <a:off x="7212549" y="5051394"/>
            <a:ext cx="216205" cy="19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6BC3D097-B604-4A64-B893-D771840B52B7}"/>
              </a:ext>
            </a:extLst>
          </p:cNvPr>
          <p:cNvSpPr/>
          <p:nvPr/>
        </p:nvSpPr>
        <p:spPr>
          <a:xfrm>
            <a:off x="5684593" y="3913847"/>
            <a:ext cx="1427407" cy="318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/>
              <a:t>kyslíkom</a:t>
            </a:r>
          </a:p>
        </p:txBody>
      </p:sp>
      <p:cxnSp>
        <p:nvCxnSpPr>
          <p:cNvPr id="45" name="Rovná spojovacia šípka 44">
            <a:extLst>
              <a:ext uri="{FF2B5EF4-FFF2-40B4-BE49-F238E27FC236}">
                <a16:creationId xmlns:a16="http://schemas.microsoft.com/office/drawing/2014/main" id="{25A9CCDA-9FF6-4D53-8B59-AB1D287D04C8}"/>
              </a:ext>
            </a:extLst>
          </p:cNvPr>
          <p:cNvCxnSpPr>
            <a:cxnSpLocks/>
          </p:cNvCxnSpPr>
          <p:nvPr/>
        </p:nvCxnSpPr>
        <p:spPr>
          <a:xfrm>
            <a:off x="4045893" y="5698164"/>
            <a:ext cx="32290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ovacia šípka 46">
            <a:extLst>
              <a:ext uri="{FF2B5EF4-FFF2-40B4-BE49-F238E27FC236}">
                <a16:creationId xmlns:a16="http://schemas.microsoft.com/office/drawing/2014/main" id="{DA01EA81-56F6-4FCC-BB79-B8A4E62D59C0}"/>
              </a:ext>
            </a:extLst>
          </p:cNvPr>
          <p:cNvCxnSpPr>
            <a:cxnSpLocks/>
          </p:cNvCxnSpPr>
          <p:nvPr/>
        </p:nvCxnSpPr>
        <p:spPr>
          <a:xfrm flipV="1">
            <a:off x="4728496" y="5203794"/>
            <a:ext cx="567529" cy="4055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ovacia šípka 48">
            <a:extLst>
              <a:ext uri="{FF2B5EF4-FFF2-40B4-BE49-F238E27FC236}">
                <a16:creationId xmlns:a16="http://schemas.microsoft.com/office/drawing/2014/main" id="{655AAA6E-E86C-4543-B6B2-E0336B152E14}"/>
              </a:ext>
            </a:extLst>
          </p:cNvPr>
          <p:cNvCxnSpPr>
            <a:cxnSpLocks/>
          </p:cNvCxnSpPr>
          <p:nvPr/>
        </p:nvCxnSpPr>
        <p:spPr>
          <a:xfrm>
            <a:off x="5709134" y="5212635"/>
            <a:ext cx="198371" cy="2400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ovacia šípka 51">
            <a:extLst>
              <a:ext uri="{FF2B5EF4-FFF2-40B4-BE49-F238E27FC236}">
                <a16:creationId xmlns:a16="http://schemas.microsoft.com/office/drawing/2014/main" id="{AA658E69-4CB0-4769-94C6-5C902E4B4682}"/>
              </a:ext>
            </a:extLst>
          </p:cNvPr>
          <p:cNvCxnSpPr>
            <a:cxnSpLocks/>
          </p:cNvCxnSpPr>
          <p:nvPr/>
        </p:nvCxnSpPr>
        <p:spPr>
          <a:xfrm>
            <a:off x="6248655" y="5698164"/>
            <a:ext cx="562527" cy="156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ovná spojovacia šípka 53">
            <a:extLst>
              <a:ext uri="{FF2B5EF4-FFF2-40B4-BE49-F238E27FC236}">
                <a16:creationId xmlns:a16="http://schemas.microsoft.com/office/drawing/2014/main" id="{5F02302D-1F3C-4633-BAC8-EC1F24319435}"/>
              </a:ext>
            </a:extLst>
          </p:cNvPr>
          <p:cNvCxnSpPr>
            <a:cxnSpLocks/>
          </p:cNvCxnSpPr>
          <p:nvPr/>
        </p:nvCxnSpPr>
        <p:spPr>
          <a:xfrm flipV="1">
            <a:off x="7141589" y="5698164"/>
            <a:ext cx="188306" cy="1259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ovná spojovacia šípka 55">
            <a:extLst>
              <a:ext uri="{FF2B5EF4-FFF2-40B4-BE49-F238E27FC236}">
                <a16:creationId xmlns:a16="http://schemas.microsoft.com/office/drawing/2014/main" id="{DBE84EA7-FD78-4BC3-B7CD-46F32B54DF16}"/>
              </a:ext>
            </a:extLst>
          </p:cNvPr>
          <p:cNvCxnSpPr>
            <a:cxnSpLocks/>
          </p:cNvCxnSpPr>
          <p:nvPr/>
        </p:nvCxnSpPr>
        <p:spPr>
          <a:xfrm>
            <a:off x="7741920" y="5545079"/>
            <a:ext cx="286570" cy="1530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ovná spojovacia šípka 57">
            <a:extLst>
              <a:ext uri="{FF2B5EF4-FFF2-40B4-BE49-F238E27FC236}">
                <a16:creationId xmlns:a16="http://schemas.microsoft.com/office/drawing/2014/main" id="{191C3EB2-A031-4E34-9514-9C16CCA0CB30}"/>
              </a:ext>
            </a:extLst>
          </p:cNvPr>
          <p:cNvCxnSpPr>
            <a:cxnSpLocks/>
          </p:cNvCxnSpPr>
          <p:nvPr/>
        </p:nvCxnSpPr>
        <p:spPr>
          <a:xfrm flipV="1">
            <a:off x="8368404" y="5255824"/>
            <a:ext cx="234584" cy="372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ovacia šípka 59">
            <a:extLst>
              <a:ext uri="{FF2B5EF4-FFF2-40B4-BE49-F238E27FC236}">
                <a16:creationId xmlns:a16="http://schemas.microsoft.com/office/drawing/2014/main" id="{5CACC0EB-C034-4088-B31F-1B095CE6BF2C}"/>
              </a:ext>
            </a:extLst>
          </p:cNvPr>
          <p:cNvCxnSpPr>
            <a:cxnSpLocks/>
          </p:cNvCxnSpPr>
          <p:nvPr/>
        </p:nvCxnSpPr>
        <p:spPr>
          <a:xfrm flipV="1">
            <a:off x="8909477" y="4886960"/>
            <a:ext cx="254843" cy="1408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ĺžnik: zaoblené rohy 61">
            <a:extLst>
              <a:ext uri="{FF2B5EF4-FFF2-40B4-BE49-F238E27FC236}">
                <a16:creationId xmlns:a16="http://schemas.microsoft.com/office/drawing/2014/main" id="{4445EDC3-5C68-4EAF-9806-3B4EB5855CD7}"/>
              </a:ext>
            </a:extLst>
          </p:cNvPr>
          <p:cNvSpPr/>
          <p:nvPr/>
        </p:nvSpPr>
        <p:spPr>
          <a:xfrm>
            <a:off x="9203909" y="3913847"/>
            <a:ext cx="1427407" cy="318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/>
              <a:t>organizmu</a:t>
            </a:r>
          </a:p>
        </p:txBody>
      </p:sp>
      <p:cxnSp>
        <p:nvCxnSpPr>
          <p:cNvPr id="63" name="Rovná spojovacia šípka 62">
            <a:extLst>
              <a:ext uri="{FF2B5EF4-FFF2-40B4-BE49-F238E27FC236}">
                <a16:creationId xmlns:a16="http://schemas.microsoft.com/office/drawing/2014/main" id="{0B78358C-F19D-4813-9523-1830C220A7CC}"/>
              </a:ext>
            </a:extLst>
          </p:cNvPr>
          <p:cNvCxnSpPr>
            <a:cxnSpLocks/>
          </p:cNvCxnSpPr>
          <p:nvPr/>
        </p:nvCxnSpPr>
        <p:spPr>
          <a:xfrm>
            <a:off x="8368404" y="5307854"/>
            <a:ext cx="318772" cy="237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ovná spojovacia šípka 68">
            <a:extLst>
              <a:ext uri="{FF2B5EF4-FFF2-40B4-BE49-F238E27FC236}">
                <a16:creationId xmlns:a16="http://schemas.microsoft.com/office/drawing/2014/main" id="{81C5B776-6F7B-4650-9313-FBE72C05DBE7}"/>
              </a:ext>
            </a:extLst>
          </p:cNvPr>
          <p:cNvCxnSpPr>
            <a:cxnSpLocks/>
          </p:cNvCxnSpPr>
          <p:nvPr/>
        </p:nvCxnSpPr>
        <p:spPr>
          <a:xfrm>
            <a:off x="9036898" y="5761121"/>
            <a:ext cx="249342" cy="93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ovná spojovacia šípka 71">
            <a:extLst>
              <a:ext uri="{FF2B5EF4-FFF2-40B4-BE49-F238E27FC236}">
                <a16:creationId xmlns:a16="http://schemas.microsoft.com/office/drawing/2014/main" id="{3330F1A4-D893-415C-B6AB-86AAE970EBE5}"/>
              </a:ext>
            </a:extLst>
          </p:cNvPr>
          <p:cNvCxnSpPr>
            <a:cxnSpLocks/>
          </p:cNvCxnSpPr>
          <p:nvPr/>
        </p:nvCxnSpPr>
        <p:spPr>
          <a:xfrm flipV="1">
            <a:off x="9438640" y="5452668"/>
            <a:ext cx="0" cy="308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ovná spojovacia šípka 74">
            <a:extLst>
              <a:ext uri="{FF2B5EF4-FFF2-40B4-BE49-F238E27FC236}">
                <a16:creationId xmlns:a16="http://schemas.microsoft.com/office/drawing/2014/main" id="{A1BAF032-51CB-4277-9D02-B164B93384F9}"/>
              </a:ext>
            </a:extLst>
          </p:cNvPr>
          <p:cNvCxnSpPr>
            <a:cxnSpLocks/>
          </p:cNvCxnSpPr>
          <p:nvPr/>
        </p:nvCxnSpPr>
        <p:spPr>
          <a:xfrm flipV="1">
            <a:off x="9565218" y="5181600"/>
            <a:ext cx="157902" cy="1150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ovná spojovacia šípka 76">
            <a:extLst>
              <a:ext uri="{FF2B5EF4-FFF2-40B4-BE49-F238E27FC236}">
                <a16:creationId xmlns:a16="http://schemas.microsoft.com/office/drawing/2014/main" id="{BA83D460-112E-44C3-8B8E-0AB62084AF7A}"/>
              </a:ext>
            </a:extLst>
          </p:cNvPr>
          <p:cNvCxnSpPr>
            <a:cxnSpLocks/>
          </p:cNvCxnSpPr>
          <p:nvPr/>
        </p:nvCxnSpPr>
        <p:spPr>
          <a:xfrm flipV="1">
            <a:off x="10052898" y="4876800"/>
            <a:ext cx="157902" cy="1150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ovná spojovacia šípka 77">
            <a:extLst>
              <a:ext uri="{FF2B5EF4-FFF2-40B4-BE49-F238E27FC236}">
                <a16:creationId xmlns:a16="http://schemas.microsoft.com/office/drawing/2014/main" id="{42BB44E6-0779-4F6B-973A-93ED836B40A4}"/>
              </a:ext>
            </a:extLst>
          </p:cNvPr>
          <p:cNvCxnSpPr>
            <a:cxnSpLocks/>
          </p:cNvCxnSpPr>
          <p:nvPr/>
        </p:nvCxnSpPr>
        <p:spPr>
          <a:xfrm>
            <a:off x="10444480" y="4934309"/>
            <a:ext cx="139728" cy="225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ovná spojovacia šípka 80">
            <a:extLst>
              <a:ext uri="{FF2B5EF4-FFF2-40B4-BE49-F238E27FC236}">
                <a16:creationId xmlns:a16="http://schemas.microsoft.com/office/drawing/2014/main" id="{023C27D3-15D2-4E93-91E3-AD5C1AE1FF7B}"/>
              </a:ext>
            </a:extLst>
          </p:cNvPr>
          <p:cNvCxnSpPr>
            <a:cxnSpLocks/>
          </p:cNvCxnSpPr>
          <p:nvPr/>
        </p:nvCxnSpPr>
        <p:spPr>
          <a:xfrm>
            <a:off x="10711733" y="5406591"/>
            <a:ext cx="154052" cy="1055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ovná spojovacia šípka 82">
            <a:extLst>
              <a:ext uri="{FF2B5EF4-FFF2-40B4-BE49-F238E27FC236}">
                <a16:creationId xmlns:a16="http://schemas.microsoft.com/office/drawing/2014/main" id="{4C26B892-C804-46EB-936B-E86BE05F48B4}"/>
              </a:ext>
            </a:extLst>
          </p:cNvPr>
          <p:cNvCxnSpPr>
            <a:cxnSpLocks/>
          </p:cNvCxnSpPr>
          <p:nvPr/>
        </p:nvCxnSpPr>
        <p:spPr>
          <a:xfrm flipV="1">
            <a:off x="11158706" y="5255824"/>
            <a:ext cx="88414" cy="256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bdĺžnik: zaoblené rohy 85">
            <a:extLst>
              <a:ext uri="{FF2B5EF4-FFF2-40B4-BE49-F238E27FC236}">
                <a16:creationId xmlns:a16="http://schemas.microsoft.com/office/drawing/2014/main" id="{D26F089E-BC3C-43FF-B4BE-BA9F7E77B312}"/>
              </a:ext>
            </a:extLst>
          </p:cNvPr>
          <p:cNvSpPr/>
          <p:nvPr/>
        </p:nvSpPr>
        <p:spPr>
          <a:xfrm>
            <a:off x="7377954" y="4256350"/>
            <a:ext cx="1427407" cy="318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/>
              <a:t>zastavujú</a:t>
            </a:r>
          </a:p>
        </p:txBody>
      </p:sp>
    </p:spTree>
    <p:extLst>
      <p:ext uri="{BB962C8B-B14F-4D97-AF65-F5344CB8AC3E}">
        <p14:creationId xmlns:p14="http://schemas.microsoft.com/office/powerpoint/2010/main" val="14353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Rút Dobiašová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Oľga Kováčiková: Prírodoveda pre štvrtákov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sk.wikipedia.org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obrázky: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18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6784" y="2419349"/>
            <a:ext cx="5650578" cy="728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tvorí obehovú sústavu?</a:t>
            </a:r>
          </a:p>
        </p:txBody>
      </p:sp>
      <p:pic>
        <p:nvPicPr>
          <p:cNvPr id="7170" name="Picture 2" descr="VÃ½sledok vyhÄ¾adÃ¡vania obrÃ¡zkov pre dopyt cardiovascular system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79" y="0"/>
            <a:ext cx="4006921" cy="23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acts About Your Heart">
            <a:extLst>
              <a:ext uri="{FF2B5EF4-FFF2-40B4-BE49-F238E27FC236}">
                <a16:creationId xmlns:a16="http://schemas.microsoft.com/office/drawing/2014/main" id="{37F4D195-34FE-4D43-857B-5C49690A9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r="28468"/>
          <a:stretch/>
        </p:blipFill>
        <p:spPr bwMode="auto">
          <a:xfrm>
            <a:off x="2208287" y="4341994"/>
            <a:ext cx="1344538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| Definition, Composition, &amp; Functions | Britannica">
            <a:extLst>
              <a:ext uri="{FF2B5EF4-FFF2-40B4-BE49-F238E27FC236}">
                <a16:creationId xmlns:a16="http://schemas.microsoft.com/office/drawing/2014/main" id="{EDF51D65-AF88-404D-9FD4-906CCDE2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4341994"/>
            <a:ext cx="2469014" cy="1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scular Surgery - Medistim">
            <a:extLst>
              <a:ext uri="{FF2B5EF4-FFF2-40B4-BE49-F238E27FC236}">
                <a16:creationId xmlns:a16="http://schemas.microsoft.com/office/drawing/2014/main" id="{282390BC-D61B-4544-AD93-69455AE9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01" y="3882254"/>
            <a:ext cx="1995952" cy="29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A8CE6BF-3FC2-4BC0-8EB7-1F77F057B6C3}"/>
              </a:ext>
            </a:extLst>
          </p:cNvPr>
          <p:cNvSpPr/>
          <p:nvPr/>
        </p:nvSpPr>
        <p:spPr>
          <a:xfrm>
            <a:off x="2006198" y="3247009"/>
            <a:ext cx="1695450" cy="6526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A631BB94-9E6B-4155-BAEC-E812C9CB8635}"/>
              </a:ext>
            </a:extLst>
          </p:cNvPr>
          <p:cNvSpPr/>
          <p:nvPr/>
        </p:nvSpPr>
        <p:spPr>
          <a:xfrm>
            <a:off x="4801165" y="3247009"/>
            <a:ext cx="1695450" cy="6526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F5C66C6-7C20-4D38-9CFA-05EB040D3C30}"/>
              </a:ext>
            </a:extLst>
          </p:cNvPr>
          <p:cNvSpPr/>
          <p:nvPr/>
        </p:nvSpPr>
        <p:spPr>
          <a:xfrm>
            <a:off x="7764819" y="3258599"/>
            <a:ext cx="1695450" cy="6526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cievy</a:t>
            </a:r>
          </a:p>
        </p:txBody>
      </p:sp>
    </p:spTree>
    <p:extLst>
      <p:ext uri="{BB962C8B-B14F-4D97-AF65-F5344CB8AC3E}">
        <p14:creationId xmlns:p14="http://schemas.microsoft.com/office/powerpoint/2010/main" val="22499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86278" y="3339214"/>
            <a:ext cx="3452557" cy="1965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v brušnej dutine</a:t>
            </a:r>
          </a:p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v hlave</a:t>
            </a:r>
          </a:p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v hrudníku</a:t>
            </a:r>
          </a:p>
        </p:txBody>
      </p:sp>
      <p:pic>
        <p:nvPicPr>
          <p:cNvPr id="2050" name="Picture 2" descr="VÃ½sledok vyhÄ¾adÃ¡vania obrÃ¡zkov pre dopyt heart biolog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9349"/>
            <a:ext cx="3795000" cy="28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1515912-5CB6-4BA9-A87B-B4FDD544188A}"/>
              </a:ext>
            </a:extLst>
          </p:cNvPr>
          <p:cNvSpPr txBox="1">
            <a:spLocks/>
          </p:cNvSpPr>
          <p:nvPr/>
        </p:nvSpPr>
        <p:spPr>
          <a:xfrm>
            <a:off x="586784" y="2419349"/>
            <a:ext cx="5650578" cy="728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 sa nachádza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45F98FF-7898-4385-8466-85332A3EFB66}"/>
              </a:ext>
            </a:extLst>
          </p:cNvPr>
          <p:cNvSpPr/>
          <p:nvPr/>
        </p:nvSpPr>
        <p:spPr>
          <a:xfrm>
            <a:off x="986278" y="4039340"/>
            <a:ext cx="398639" cy="39863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46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86279" y="3147829"/>
            <a:ext cx="3692254" cy="1619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párový orgán</a:t>
            </a:r>
          </a:p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dutý sval</a:t>
            </a:r>
          </a:p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kosť</a:t>
            </a:r>
          </a:p>
        </p:txBody>
      </p:sp>
      <p:pic>
        <p:nvPicPr>
          <p:cNvPr id="2050" name="Picture 2" descr="VÃ½sledok vyhÄ¾adÃ¡vania obrÃ¡zkov pre dopyt heart biolog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62" y="2419349"/>
            <a:ext cx="3795000" cy="28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1515912-5CB6-4BA9-A87B-B4FDD544188A}"/>
              </a:ext>
            </a:extLst>
          </p:cNvPr>
          <p:cNvSpPr txBox="1">
            <a:spLocks/>
          </p:cNvSpPr>
          <p:nvPr/>
        </p:nvSpPr>
        <p:spPr>
          <a:xfrm>
            <a:off x="586784" y="2419349"/>
            <a:ext cx="5650578" cy="728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 je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45F98FF-7898-4385-8466-85332A3EFB66}"/>
              </a:ext>
            </a:extLst>
          </p:cNvPr>
          <p:cNvSpPr/>
          <p:nvPr/>
        </p:nvSpPr>
        <p:spPr>
          <a:xfrm>
            <a:off x="986278" y="3604334"/>
            <a:ext cx="398639" cy="39863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9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86278" y="3147829"/>
            <a:ext cx="4890739" cy="2276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zabezpečovanie prúdenia krvi cievami v našom tele</a:t>
            </a:r>
          </a:p>
          <a:p>
            <a:pPr marL="0" indent="0">
              <a:buNone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vstrebávanie výživných látok prijatých potravou</a:t>
            </a:r>
          </a:p>
          <a:p>
            <a:pPr marL="0" indent="0">
              <a:buNone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privádzať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vzduch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nosovej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ústnej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dutiny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pľúc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VÃ½sledok vyhÄ¾adÃ¡vania obrÃ¡zkov pre dopyt heart biolog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62" y="2419349"/>
            <a:ext cx="3795000" cy="28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1515912-5CB6-4BA9-A87B-B4FDD544188A}"/>
              </a:ext>
            </a:extLst>
          </p:cNvPr>
          <p:cNvSpPr txBox="1">
            <a:spLocks/>
          </p:cNvSpPr>
          <p:nvPr/>
        </p:nvSpPr>
        <p:spPr>
          <a:xfrm>
            <a:off x="586784" y="2419349"/>
            <a:ext cx="5650578" cy="728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k-S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Úlohou srdca je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45F98FF-7898-4385-8466-85332A3EFB66}"/>
              </a:ext>
            </a:extLst>
          </p:cNvPr>
          <p:cNvSpPr/>
          <p:nvPr/>
        </p:nvSpPr>
        <p:spPr>
          <a:xfrm>
            <a:off x="981895" y="3148094"/>
            <a:ext cx="398639" cy="39863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34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54954" y="2603500"/>
            <a:ext cx="5586087" cy="586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Tlak prúdiacej krvi na steny tepien</a:t>
            </a:r>
          </a:p>
        </p:txBody>
      </p:sp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54" y="2698812"/>
            <a:ext cx="2106935" cy="19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meranie tepu prstami na kr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54" y="4704854"/>
            <a:ext cx="2106935" cy="12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0BCE0690-18F2-4D76-B522-34987356AE5E}"/>
              </a:ext>
            </a:extLst>
          </p:cNvPr>
          <p:cNvSpPr/>
          <p:nvPr/>
        </p:nvSpPr>
        <p:spPr>
          <a:xfrm>
            <a:off x="1819922" y="3429000"/>
            <a:ext cx="736847" cy="947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C2DBF1F7-AAE6-4E9A-B0AA-AFB01082D6A7}"/>
              </a:ext>
            </a:extLst>
          </p:cNvPr>
          <p:cNvSpPr/>
          <p:nvPr/>
        </p:nvSpPr>
        <p:spPr>
          <a:xfrm>
            <a:off x="2638147" y="3428999"/>
            <a:ext cx="736847" cy="947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C8438F25-FBD2-48CF-B68F-DE91838541E7}"/>
              </a:ext>
            </a:extLst>
          </p:cNvPr>
          <p:cNvSpPr/>
          <p:nvPr/>
        </p:nvSpPr>
        <p:spPr>
          <a:xfrm>
            <a:off x="3456372" y="3428998"/>
            <a:ext cx="736847" cy="947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0624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13385" y="2574925"/>
            <a:ext cx="6264463" cy="1708150"/>
          </a:xfrm>
        </p:spPr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je tekutina, ktorá prenáša kyslík a živiny (cukry, tuky, bielkoviny, vodu, vitamíny, minerály a soli) do celého tela,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ADADA7D-4974-4125-99B9-4DE88B4DD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8" y="2466561"/>
            <a:ext cx="3393120" cy="25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875" y="2521257"/>
            <a:ext cx="6521915" cy="1434055"/>
          </a:xfrm>
        </p:spPr>
        <p:txBody>
          <a:bodyPr>
            <a:no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odvádza z tela škodlivé a prebytočné látky, ktoré sa vylučujú obličkami, pľúcami a pečeňou,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4577346-9A47-49D1-AE44-6134C002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84" y="2521257"/>
            <a:ext cx="3393119" cy="25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875" y="2245691"/>
            <a:ext cx="6822855" cy="789794"/>
          </a:xfrm>
        </p:spPr>
        <p:txBody>
          <a:bodyPr>
            <a:normAutofit/>
          </a:bodyPr>
          <a:lstStyle/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sa skladá z: - červených krviniek (prenášajú 						 kyslík),</a:t>
            </a:r>
          </a:p>
        </p:txBody>
      </p:sp>
      <p:pic>
        <p:nvPicPr>
          <p:cNvPr id="4100" name="Picture 4" descr="VÃ½sledok vyhÄ¾adÃ¡vania obrÃ¡zkov pre dopyt biology bloo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45" y="2098408"/>
            <a:ext cx="4527849" cy="23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ok vyhÄ¾adÃ¡vania obrÃ¡zkov pre dopyt ÄervenÃ© krvin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5114099"/>
            <a:ext cx="2065324" cy="14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ok vyhÄ¾adÃ¡vania obrÃ¡zkov pre dopyt biele krvin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49" y="5114303"/>
            <a:ext cx="2839416" cy="14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Ã½sledok vyhÄ¾adÃ¡vania obrÃ¡zkov pre dopyt krvnÃ© doÅ¡tiÄ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36" y="5114099"/>
            <a:ext cx="2524284" cy="14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8F210D5F-093D-4189-AED5-C9F18FED156B}"/>
              </a:ext>
            </a:extLst>
          </p:cNvPr>
          <p:cNvSpPr txBox="1">
            <a:spLocks/>
          </p:cNvSpPr>
          <p:nvPr/>
        </p:nvSpPr>
        <p:spPr>
          <a:xfrm>
            <a:off x="2889895" y="3017235"/>
            <a:ext cx="3617438" cy="96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bielych krviniek (bojujú proti chorobám),</a:t>
            </a:r>
          </a:p>
        </p:txBody>
      </p:sp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CE9A612E-771C-4856-8320-D15A7142E00B}"/>
              </a:ext>
            </a:extLst>
          </p:cNvPr>
          <p:cNvSpPr txBox="1">
            <a:spLocks/>
          </p:cNvSpPr>
          <p:nvPr/>
        </p:nvSpPr>
        <p:spPr>
          <a:xfrm>
            <a:off x="2889895" y="3779042"/>
            <a:ext cx="3617438" cy="141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krvných doštičiek (zastavujú krvácanie),</a:t>
            </a:r>
          </a:p>
        </p:txBody>
      </p:sp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43F0C6B9-5FD3-456C-9927-042D6BB8A051}"/>
              </a:ext>
            </a:extLst>
          </p:cNvPr>
          <p:cNvSpPr txBox="1">
            <a:spLocks/>
          </p:cNvSpPr>
          <p:nvPr/>
        </p:nvSpPr>
        <p:spPr>
          <a:xfrm>
            <a:off x="677875" y="4609764"/>
            <a:ext cx="6620406" cy="50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človek stratí veľké množstvo krvi, môže zomrieť</a:t>
            </a:r>
          </a:p>
        </p:txBody>
      </p:sp>
    </p:spTree>
    <p:extLst>
      <p:ext uri="{BB962C8B-B14F-4D97-AF65-F5344CB8AC3E}">
        <p14:creationId xmlns:p14="http://schemas.microsoft.com/office/powerpoint/2010/main" val="29707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 − zasadacia miestnosť">
  <a:themeElements>
    <a:clrScheme name="Ión − zasadacia miestnosť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ón − zasadacia miestnosť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 − zasadacia miestnosť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283</Words>
  <Application>Microsoft Office PowerPoint</Application>
  <PresentationFormat>Širokouhlá</PresentationFormat>
  <Paragraphs>59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Ión − zasadacia miestnosť</vt:lpstr>
      <vt:lpstr>Krv, cievy  a krvný obeh</vt:lpstr>
      <vt:lpstr>Zopakuj si</vt:lpstr>
      <vt:lpstr>Zopakuj si</vt:lpstr>
      <vt:lpstr>Zopakuj si</vt:lpstr>
      <vt:lpstr>Zopakuj si</vt:lpstr>
      <vt:lpstr>Zopakuj si</vt:lpstr>
      <vt:lpstr>Krv</vt:lpstr>
      <vt:lpstr>Krv</vt:lpstr>
      <vt:lpstr>Krv</vt:lpstr>
      <vt:lpstr>cievy</vt:lpstr>
      <vt:lpstr>Zhrnutie</vt:lpstr>
      <vt:lpstr>Prezentácia programu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Krv, cievy  a krvný obeh</dc:title>
  <dc:creator>Ľudmila Sulačeková</dc:creator>
  <cp:lastModifiedBy>HP</cp:lastModifiedBy>
  <cp:revision>7</cp:revision>
  <dcterms:created xsi:type="dcterms:W3CDTF">2021-01-25T12:49:58Z</dcterms:created>
  <dcterms:modified xsi:type="dcterms:W3CDTF">2021-02-04T19:04:34Z</dcterms:modified>
</cp:coreProperties>
</file>