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0" r:id="rId4"/>
    <p:sldId id="262" r:id="rId5"/>
    <p:sldId id="261" r:id="rId6"/>
    <p:sldId id="258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59" r:id="rId2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2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Voda na Zemi</c:v>
                </c:pt>
              </c:strCache>
            </c:strRef>
          </c:tx>
          <c:dPt>
            <c:idx val="0"/>
            <c:bubble3D val="0"/>
            <c:explosion val="1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2B4-4A63-834B-179566074FDB}"/>
              </c:ext>
            </c:extLst>
          </c:dPt>
          <c:dPt>
            <c:idx val="1"/>
            <c:bubble3D val="0"/>
            <c:explosion val="11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2B4-4A63-834B-179566074FD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2B4-4A63-834B-179566074FD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2B4-4A63-834B-179566074FDB}"/>
              </c:ext>
            </c:extLst>
          </c:dPt>
          <c:cat>
            <c:strRef>
              <c:f>Hárok1!$A$2:$A$5</c:f>
              <c:strCache>
                <c:ptCount val="3"/>
                <c:pt idx="0">
                  <c:v>slaná voda</c:v>
                </c:pt>
                <c:pt idx="1">
                  <c:v>sladká voda</c:v>
                </c:pt>
                <c:pt idx="2">
                  <c:v>ľadovce</c:v>
                </c:pt>
              </c:strCache>
            </c:strRef>
          </c:cat>
          <c:val>
            <c:numRef>
              <c:f>Hárok1!$B$2:$B$5</c:f>
              <c:numCache>
                <c:formatCode>General</c:formatCode>
                <c:ptCount val="4"/>
                <c:pt idx="0">
                  <c:v>97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B4-4A63-834B-179566074F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844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066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233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248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886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1480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796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1573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853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6394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9535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9581F-AAD7-46E4-A21D-4890705178E7}" type="datetimeFigureOut">
              <a:rPr lang="sk-SK" smtClean="0"/>
              <a:t>01.05.2020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C4596-54D4-434A-A901-613C810E89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022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ktuality.sk/clanok/544529/ako-dlho-prezije-clovek-bez-vody/" TargetMode="External"/><Relationship Id="rId2" Type="http://schemas.openxmlformats.org/officeDocument/2006/relationships/hyperlink" Target="https://www.svet-zdravia.sk/clanky/voda-zaklad-zivot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hyperlink" Target="http://www.oskole.sk/" TargetMode="External"/><Relationship Id="rId4" Type="http://schemas.openxmlformats.org/officeDocument/2006/relationships/hyperlink" Target="https://sk.wikipedia.org/wiki/Vod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UC-Yi1vgGl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Ã½sledok vyhÄ¾adÃ¡vania obrÃ¡zkov pre dopyt ecosystem of lak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2"/>
          <a:stretch/>
        </p:blipFill>
        <p:spPr bwMode="auto">
          <a:xfrm>
            <a:off x="0" y="0"/>
            <a:ext cx="12192000" cy="689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88642" y="1122363"/>
            <a:ext cx="8718997" cy="944976"/>
          </a:xfrm>
        </p:spPr>
        <p:txBody>
          <a:bodyPr>
            <a:normAutofit/>
          </a:bodyPr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Vodné spoločenstvo - úvod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2170803"/>
            <a:ext cx="6988935" cy="466379"/>
          </a:xfrm>
        </p:spPr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Prírodoveda – 4. ročník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071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3"/>
          <a:stretch/>
        </p:blipFill>
        <p:spPr bwMode="auto">
          <a:xfrm>
            <a:off x="0" y="0"/>
            <a:ext cx="12192000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ok vyhÄ¾adÃ¡vania obrÃ¡zkov pre dopyt ecosystem of p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86" y="2557852"/>
            <a:ext cx="7617947" cy="428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761" y="365125"/>
            <a:ext cx="10903039" cy="1140393"/>
          </a:xfrm>
        </p:spPr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Vodné spoločenstvo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4492486" y="2484832"/>
            <a:ext cx="7036905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i="0" dirty="0" smtClean="0">
                <a:effectLst/>
              </a:rPr>
              <a:t>Rastliny a živočíchy vodného spoločenstva žijú vo vzájomných vzťahoch.</a:t>
            </a:r>
            <a:endParaRPr lang="sk-SK" sz="2800" i="0" dirty="0">
              <a:effectLst/>
            </a:endParaRPr>
          </a:p>
        </p:txBody>
      </p:sp>
      <p:pic>
        <p:nvPicPr>
          <p:cNvPr id="2050" name="Picture 2" descr="VÃ½sledok vyhÄ¾adÃ¡vania obrÃ¡zkov pre dopyt food chain wa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5"/>
          <a:stretch/>
        </p:blipFill>
        <p:spPr bwMode="auto">
          <a:xfrm>
            <a:off x="167425" y="2151600"/>
            <a:ext cx="3979573" cy="452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VÃ½sledok vyhÄ¾adÃ¡vania obrÃ¡zkov pre dopyt food chain wa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4" t="50392" r="51102" b="39070"/>
          <a:stretch/>
        </p:blipFill>
        <p:spPr bwMode="auto">
          <a:xfrm>
            <a:off x="1429555" y="5190186"/>
            <a:ext cx="927279" cy="4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Ã½sledok vyhÄ¾adÃ¡vania obrÃ¡zkov pre dopyt food chain wa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4" t="50392" r="51102" b="39070"/>
          <a:stretch/>
        </p:blipFill>
        <p:spPr bwMode="auto">
          <a:xfrm>
            <a:off x="3992451" y="6060979"/>
            <a:ext cx="321972" cy="4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Ã½sledok vyhÄ¾adÃ¡vania obrÃ¡zkov pre dopyt food chain wa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4" t="50392" r="51102" b="39070"/>
          <a:stretch/>
        </p:blipFill>
        <p:spPr bwMode="auto">
          <a:xfrm>
            <a:off x="3992451" y="5190186"/>
            <a:ext cx="321972" cy="4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VÃ½sledok vyhÄ¾adÃ¡vania obrÃ¡zkov pre dopyt food chain wa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6" t="25946" r="74501" b="67503"/>
          <a:stretch/>
        </p:blipFill>
        <p:spPr bwMode="auto">
          <a:xfrm>
            <a:off x="721217" y="3522786"/>
            <a:ext cx="708338" cy="2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ĺžnik 15"/>
          <p:cNvSpPr/>
          <p:nvPr/>
        </p:nvSpPr>
        <p:spPr>
          <a:xfrm>
            <a:off x="721217" y="1505518"/>
            <a:ext cx="2985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i="0" dirty="0" smtClean="0">
                <a:effectLst/>
              </a:rPr>
              <a:t>Príklad potravinového reťazca vodného spoločenstva</a:t>
            </a:r>
            <a:endParaRPr lang="sk-SK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134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3"/>
          <a:stretch/>
        </p:blipFill>
        <p:spPr bwMode="auto">
          <a:xfrm>
            <a:off x="0" y="0"/>
            <a:ext cx="12192000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Ãºvisiaci obrÃ¡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0058"/>
            <a:ext cx="6267574" cy="411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366" y="231820"/>
            <a:ext cx="10967434" cy="1132035"/>
          </a:xfrm>
        </p:spPr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Vodné spoločenstvo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5807812" y="2868222"/>
            <a:ext cx="60793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i="0" dirty="0" smtClean="0">
                <a:effectLst/>
              </a:rPr>
              <a:t>Každý člen vodného spoločenstva je dôležitý a má význam pre ostatných.</a:t>
            </a:r>
            <a:endParaRPr lang="sk-SK" sz="2800" i="0" dirty="0">
              <a:effectLst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5807812" y="4079870"/>
            <a:ext cx="57878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i="0" dirty="0" smtClean="0">
                <a:effectLst/>
              </a:rPr>
              <a:t>Ak by vyhynul určitý druh rastlín, môžu vyhynúť živočíchy, ktoré sa živia len ním.</a:t>
            </a:r>
          </a:p>
        </p:txBody>
      </p:sp>
    </p:spTree>
    <p:extLst>
      <p:ext uri="{BB962C8B-B14F-4D97-AF65-F5344CB8AC3E}">
        <p14:creationId xmlns:p14="http://schemas.microsoft.com/office/powerpoint/2010/main" val="367620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J</a:t>
            </a:r>
            <a:endParaRPr lang="sk-SK" sz="4800" dirty="0"/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E</a:t>
            </a:r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L</a:t>
            </a:r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Š</a:t>
            </a:r>
          </a:p>
        </p:txBody>
      </p:sp>
      <p:sp>
        <p:nvSpPr>
          <p:cNvPr id="6" name="Zaoblený obdĺžnik 5"/>
          <p:cNvSpPr/>
          <p:nvPr/>
        </p:nvSpPr>
        <p:spPr>
          <a:xfrm>
            <a:off x="898497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  <p:sp>
        <p:nvSpPr>
          <p:cNvPr id="7" name="Zaoblený obdĺžnik 6"/>
          <p:cNvSpPr/>
          <p:nvPr/>
        </p:nvSpPr>
        <p:spPr>
          <a:xfrm>
            <a:off x="617551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L</a:t>
            </a:r>
          </a:p>
        </p:txBody>
      </p:sp>
      <p:sp>
        <p:nvSpPr>
          <p:cNvPr id="8" name="Zaoblený obdĺžnik 7"/>
          <p:cNvSpPr/>
          <p:nvPr/>
        </p:nvSpPr>
        <p:spPr>
          <a:xfrm>
            <a:off x="687787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E</a:t>
            </a:r>
          </a:p>
        </p:txBody>
      </p:sp>
      <p:sp>
        <p:nvSpPr>
          <p:cNvPr id="9" name="Zaoblený obdĺžnik 8"/>
          <p:cNvSpPr/>
          <p:nvPr/>
        </p:nvSpPr>
        <p:spPr>
          <a:xfrm>
            <a:off x="758024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P</a:t>
            </a:r>
            <a:endParaRPr lang="sk-SK" sz="4800" dirty="0"/>
          </a:p>
        </p:txBody>
      </p:sp>
      <p:sp>
        <p:nvSpPr>
          <p:cNvPr id="10" name="Zaoblený obdĺžnik 9"/>
          <p:cNvSpPr/>
          <p:nvPr/>
        </p:nvSpPr>
        <p:spPr>
          <a:xfrm>
            <a:off x="828260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K</a:t>
            </a:r>
            <a:endParaRPr lang="sk-SK" sz="4800" dirty="0"/>
          </a:p>
        </p:txBody>
      </p:sp>
      <p:sp>
        <p:nvSpPr>
          <p:cNvPr id="11" name="Zaoblený obdĺžnik 10"/>
          <p:cNvSpPr/>
          <p:nvPr/>
        </p:nvSpPr>
        <p:spPr>
          <a:xfrm>
            <a:off x="898497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  <p:sp>
        <p:nvSpPr>
          <p:cNvPr id="12" name="Zaoblený obdĺžnik 11"/>
          <p:cNvSpPr/>
          <p:nvPr/>
        </p:nvSpPr>
        <p:spPr>
          <a:xfrm>
            <a:off x="968733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V</a:t>
            </a:r>
          </a:p>
        </p:txBody>
      </p:sp>
      <p:sp>
        <p:nvSpPr>
          <p:cNvPr id="13" name="Zaoblený obdĺžnik 12"/>
          <p:cNvSpPr/>
          <p:nvPr/>
        </p:nvSpPr>
        <p:spPr>
          <a:xfrm>
            <a:off x="1038970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Á</a:t>
            </a:r>
          </a:p>
        </p:txBody>
      </p:sp>
      <p:pic>
        <p:nvPicPr>
          <p:cNvPr id="5122" name="Picture 2" descr="VÃ½sledok vyhÄ¾adÃ¡vania obrÃ¡zkov pre dopyt jelÅ¡a lepkavÃ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879" y="3273289"/>
            <a:ext cx="3193773" cy="33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Ãºvisiaci obrÃ¡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3" y="349112"/>
            <a:ext cx="4938874" cy="606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4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V</a:t>
            </a:r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Ŕ</a:t>
            </a:r>
            <a:endParaRPr lang="sk-SK" sz="4800" dirty="0"/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B</a:t>
            </a:r>
            <a:endParaRPr lang="sk-SK" sz="4800" dirty="0"/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A</a:t>
            </a:r>
            <a:endParaRPr lang="sk-SK" sz="4800" dirty="0"/>
          </a:p>
        </p:txBody>
      </p:sp>
      <p:sp>
        <p:nvSpPr>
          <p:cNvPr id="7" name="Zaoblený obdĺžnik 6"/>
          <p:cNvSpPr/>
          <p:nvPr/>
        </p:nvSpPr>
        <p:spPr>
          <a:xfrm>
            <a:off x="617551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B</a:t>
            </a:r>
            <a:endParaRPr lang="sk-SK" sz="4800" dirty="0"/>
          </a:p>
        </p:txBody>
      </p:sp>
      <p:sp>
        <p:nvSpPr>
          <p:cNvPr id="8" name="Zaoblený obdĺžnik 7"/>
          <p:cNvSpPr/>
          <p:nvPr/>
        </p:nvSpPr>
        <p:spPr>
          <a:xfrm>
            <a:off x="687787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I</a:t>
            </a:r>
            <a:endParaRPr lang="sk-SK" sz="4800" dirty="0"/>
          </a:p>
        </p:txBody>
      </p:sp>
      <p:sp>
        <p:nvSpPr>
          <p:cNvPr id="9" name="Zaoblený obdĺžnik 8"/>
          <p:cNvSpPr/>
          <p:nvPr/>
        </p:nvSpPr>
        <p:spPr>
          <a:xfrm>
            <a:off x="758024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E</a:t>
            </a:r>
          </a:p>
        </p:txBody>
      </p:sp>
      <p:sp>
        <p:nvSpPr>
          <p:cNvPr id="10" name="Zaoblený obdĺžnik 9"/>
          <p:cNvSpPr/>
          <p:nvPr/>
        </p:nvSpPr>
        <p:spPr>
          <a:xfrm>
            <a:off x="828260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L</a:t>
            </a:r>
          </a:p>
        </p:txBody>
      </p:sp>
      <p:sp>
        <p:nvSpPr>
          <p:cNvPr id="11" name="Zaoblený obdĺžnik 10"/>
          <p:cNvSpPr/>
          <p:nvPr/>
        </p:nvSpPr>
        <p:spPr>
          <a:xfrm>
            <a:off x="898497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  <p:pic>
        <p:nvPicPr>
          <p:cNvPr id="6146" name="Picture 2" descr="VÃ½sledok vyhÄ¾adÃ¡vania obrÃ¡zkov pre dopyt VÅBA BIE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13" y="3273289"/>
            <a:ext cx="2540691" cy="33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Ã½sledok vyhÄ¾adÃ¡vania obrÃ¡zkov pre dopyt VÅBA BIE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1113183"/>
            <a:ext cx="6018014" cy="455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70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L</a:t>
            </a:r>
            <a:endParaRPr lang="sk-SK" sz="4800" dirty="0"/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E</a:t>
            </a:r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K</a:t>
            </a:r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N</a:t>
            </a:r>
          </a:p>
        </p:txBody>
      </p:sp>
      <p:sp>
        <p:nvSpPr>
          <p:cNvPr id="7" name="Zaoblený obdĺžnik 6"/>
          <p:cNvSpPr/>
          <p:nvPr/>
        </p:nvSpPr>
        <p:spPr>
          <a:xfrm>
            <a:off x="617551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B</a:t>
            </a:r>
            <a:endParaRPr lang="sk-SK" sz="4800" dirty="0"/>
          </a:p>
        </p:txBody>
      </p:sp>
      <p:sp>
        <p:nvSpPr>
          <p:cNvPr id="8" name="Zaoblený obdĺžnik 7"/>
          <p:cNvSpPr/>
          <p:nvPr/>
        </p:nvSpPr>
        <p:spPr>
          <a:xfrm>
            <a:off x="687787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I</a:t>
            </a:r>
            <a:endParaRPr lang="sk-SK" sz="4800" dirty="0"/>
          </a:p>
        </p:txBody>
      </p:sp>
      <p:sp>
        <p:nvSpPr>
          <p:cNvPr id="9" name="Zaoblený obdĺžnik 8"/>
          <p:cNvSpPr/>
          <p:nvPr/>
        </p:nvSpPr>
        <p:spPr>
          <a:xfrm>
            <a:off x="758024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E</a:t>
            </a:r>
          </a:p>
        </p:txBody>
      </p:sp>
      <p:sp>
        <p:nvSpPr>
          <p:cNvPr id="10" name="Zaoblený obdĺžnik 9"/>
          <p:cNvSpPr/>
          <p:nvPr/>
        </p:nvSpPr>
        <p:spPr>
          <a:xfrm>
            <a:off x="828260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L</a:t>
            </a:r>
          </a:p>
        </p:txBody>
      </p:sp>
      <p:sp>
        <p:nvSpPr>
          <p:cNvPr id="11" name="Zaoblený obdĺžnik 10"/>
          <p:cNvSpPr/>
          <p:nvPr/>
        </p:nvSpPr>
        <p:spPr>
          <a:xfrm>
            <a:off x="898497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E</a:t>
            </a:r>
            <a:endParaRPr lang="sk-SK" sz="4800" dirty="0"/>
          </a:p>
        </p:txBody>
      </p:sp>
      <p:sp>
        <p:nvSpPr>
          <p:cNvPr id="13" name="Zaoblený obdĺžnik 12"/>
          <p:cNvSpPr/>
          <p:nvPr/>
        </p:nvSpPr>
        <p:spPr>
          <a:xfrm>
            <a:off x="898497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O</a:t>
            </a:r>
            <a:endParaRPr lang="sk-SK" sz="4800" dirty="0"/>
          </a:p>
        </p:txBody>
      </p:sp>
      <p:pic>
        <p:nvPicPr>
          <p:cNvPr id="7170" name="Picture 2" descr="VÃ½sledok vyhÄ¾adÃ¡vania obrÃ¡zkov pre dopyt LEKNO BI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8" y="132522"/>
            <a:ext cx="4872658" cy="649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T</a:t>
            </a:r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R</a:t>
            </a:r>
            <a:endParaRPr lang="sk-SK" sz="4800" dirty="0"/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S</a:t>
            </a:r>
            <a:endParaRPr lang="sk-SK" sz="4800" dirty="0"/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Ť</a:t>
            </a:r>
            <a:endParaRPr lang="sk-SK" sz="4800" dirty="0"/>
          </a:p>
        </p:txBody>
      </p:sp>
      <p:sp>
        <p:nvSpPr>
          <p:cNvPr id="7" name="Zaoblený obdĺžnik 6"/>
          <p:cNvSpPr/>
          <p:nvPr/>
        </p:nvSpPr>
        <p:spPr>
          <a:xfrm>
            <a:off x="617551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O</a:t>
            </a:r>
          </a:p>
        </p:txBody>
      </p:sp>
      <p:sp>
        <p:nvSpPr>
          <p:cNvPr id="8" name="Zaoblený obdĺžnik 7"/>
          <p:cNvSpPr/>
          <p:nvPr/>
        </p:nvSpPr>
        <p:spPr>
          <a:xfrm>
            <a:off x="687787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B</a:t>
            </a:r>
            <a:endParaRPr lang="sk-SK" sz="4800" dirty="0"/>
          </a:p>
        </p:txBody>
      </p:sp>
      <p:sp>
        <p:nvSpPr>
          <p:cNvPr id="9" name="Zaoblený obdĺžnik 8"/>
          <p:cNvSpPr/>
          <p:nvPr/>
        </p:nvSpPr>
        <p:spPr>
          <a:xfrm>
            <a:off x="758024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Y</a:t>
            </a:r>
            <a:endParaRPr lang="sk-SK" sz="4800" dirty="0"/>
          </a:p>
        </p:txBody>
      </p:sp>
      <p:sp>
        <p:nvSpPr>
          <p:cNvPr id="10" name="Zaoblený obdĺžnik 9"/>
          <p:cNvSpPr/>
          <p:nvPr/>
        </p:nvSpPr>
        <p:spPr>
          <a:xfrm>
            <a:off x="828260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Č</a:t>
            </a:r>
            <a:endParaRPr lang="sk-SK" sz="4800" dirty="0"/>
          </a:p>
        </p:txBody>
      </p:sp>
      <p:sp>
        <p:nvSpPr>
          <p:cNvPr id="11" name="Zaoblený obdĺžnik 10"/>
          <p:cNvSpPr/>
          <p:nvPr/>
        </p:nvSpPr>
        <p:spPr>
          <a:xfrm>
            <a:off x="898497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968733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J</a:t>
            </a:r>
          </a:p>
        </p:txBody>
      </p:sp>
      <p:sp>
        <p:nvSpPr>
          <p:cNvPr id="15" name="Zaoblený obdĺžnik 14"/>
          <p:cNvSpPr/>
          <p:nvPr/>
        </p:nvSpPr>
        <p:spPr>
          <a:xfrm>
            <a:off x="1038970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N</a:t>
            </a:r>
          </a:p>
        </p:txBody>
      </p:sp>
      <p:sp>
        <p:nvSpPr>
          <p:cNvPr id="16" name="Zaoblený obdĺžnik 15"/>
          <p:cNvSpPr/>
          <p:nvPr/>
        </p:nvSpPr>
        <p:spPr>
          <a:xfrm>
            <a:off x="1109206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Á</a:t>
            </a:r>
            <a:endParaRPr lang="sk-SK" sz="4800" dirty="0"/>
          </a:p>
        </p:txBody>
      </p:sp>
      <p:pic>
        <p:nvPicPr>
          <p:cNvPr id="8194" name="Picture 2" descr="VÃ½sledok vyhÄ¾adÃ¡vania obrÃ¡zkov pre dopyt TRSÅ¤ OBYÄAJNÃ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9" y="146394"/>
            <a:ext cx="5887417" cy="63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4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ok vyhÄ¾adÃ¡vania obrÃ¡zkov pre dopyt KAPOR OBYÄAJNÃ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65" y="1306996"/>
            <a:ext cx="74676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K</a:t>
            </a:r>
            <a:endParaRPr lang="sk-SK" sz="4800" dirty="0"/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P</a:t>
            </a:r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O</a:t>
            </a:r>
          </a:p>
        </p:txBody>
      </p:sp>
      <p:sp>
        <p:nvSpPr>
          <p:cNvPr id="7" name="Zaoblený obdĺžnik 6"/>
          <p:cNvSpPr/>
          <p:nvPr/>
        </p:nvSpPr>
        <p:spPr>
          <a:xfrm>
            <a:off x="617551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O</a:t>
            </a:r>
          </a:p>
        </p:txBody>
      </p:sp>
      <p:sp>
        <p:nvSpPr>
          <p:cNvPr id="8" name="Zaoblený obdĺžnik 7"/>
          <p:cNvSpPr/>
          <p:nvPr/>
        </p:nvSpPr>
        <p:spPr>
          <a:xfrm>
            <a:off x="687787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B</a:t>
            </a:r>
            <a:endParaRPr lang="sk-SK" sz="4800" dirty="0"/>
          </a:p>
        </p:txBody>
      </p:sp>
      <p:sp>
        <p:nvSpPr>
          <p:cNvPr id="9" name="Zaoblený obdĺžnik 8"/>
          <p:cNvSpPr/>
          <p:nvPr/>
        </p:nvSpPr>
        <p:spPr>
          <a:xfrm>
            <a:off x="758024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Y</a:t>
            </a:r>
            <a:endParaRPr lang="sk-SK" sz="4800" dirty="0"/>
          </a:p>
        </p:txBody>
      </p:sp>
      <p:sp>
        <p:nvSpPr>
          <p:cNvPr id="10" name="Zaoblený obdĺžnik 9"/>
          <p:cNvSpPr/>
          <p:nvPr/>
        </p:nvSpPr>
        <p:spPr>
          <a:xfrm>
            <a:off x="828260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Č</a:t>
            </a:r>
            <a:endParaRPr lang="sk-SK" sz="4800" dirty="0"/>
          </a:p>
        </p:txBody>
      </p:sp>
      <p:sp>
        <p:nvSpPr>
          <p:cNvPr id="11" name="Zaoblený obdĺžnik 10"/>
          <p:cNvSpPr/>
          <p:nvPr/>
        </p:nvSpPr>
        <p:spPr>
          <a:xfrm>
            <a:off x="898497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968733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J</a:t>
            </a:r>
          </a:p>
        </p:txBody>
      </p:sp>
      <p:sp>
        <p:nvSpPr>
          <p:cNvPr id="15" name="Zaoblený obdĺžnik 14"/>
          <p:cNvSpPr/>
          <p:nvPr/>
        </p:nvSpPr>
        <p:spPr>
          <a:xfrm>
            <a:off x="1038970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N</a:t>
            </a:r>
          </a:p>
        </p:txBody>
      </p:sp>
      <p:sp>
        <p:nvSpPr>
          <p:cNvPr id="16" name="Zaoblený obdĺžnik 15"/>
          <p:cNvSpPr/>
          <p:nvPr/>
        </p:nvSpPr>
        <p:spPr>
          <a:xfrm>
            <a:off x="1109206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Ý</a:t>
            </a:r>
          </a:p>
        </p:txBody>
      </p:sp>
      <p:sp>
        <p:nvSpPr>
          <p:cNvPr id="17" name="Zaoblený obdĺžnik 16"/>
          <p:cNvSpPr/>
          <p:nvPr/>
        </p:nvSpPr>
        <p:spPr>
          <a:xfrm>
            <a:off x="898497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R</a:t>
            </a:r>
            <a:endParaRPr lang="sk-SK" sz="4800" dirty="0"/>
          </a:p>
        </p:txBody>
      </p:sp>
    </p:spTree>
    <p:extLst>
      <p:ext uri="{BB962C8B-B14F-4D97-AF65-F5344CB8AC3E}">
        <p14:creationId xmlns:p14="http://schemas.microsoft.com/office/powerpoint/2010/main" val="356389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Ã½sledok vyhÄ¾adÃ¡vania obrÃ¡zkov pre dopyt Å Å¤UKA OBYÄAJNÃ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6" b="29400"/>
          <a:stretch/>
        </p:blipFill>
        <p:spPr bwMode="auto">
          <a:xfrm>
            <a:off x="201682" y="2544418"/>
            <a:ext cx="8859034" cy="37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Š</a:t>
            </a:r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Ť</a:t>
            </a:r>
            <a:endParaRPr lang="sk-SK" sz="4800" dirty="0"/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U</a:t>
            </a:r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K</a:t>
            </a:r>
            <a:endParaRPr lang="sk-SK" sz="4800" dirty="0"/>
          </a:p>
        </p:txBody>
      </p:sp>
      <p:sp>
        <p:nvSpPr>
          <p:cNvPr id="7" name="Zaoblený obdĺžnik 6"/>
          <p:cNvSpPr/>
          <p:nvPr/>
        </p:nvSpPr>
        <p:spPr>
          <a:xfrm>
            <a:off x="617551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O</a:t>
            </a:r>
          </a:p>
        </p:txBody>
      </p:sp>
      <p:sp>
        <p:nvSpPr>
          <p:cNvPr id="8" name="Zaoblený obdĺžnik 7"/>
          <p:cNvSpPr/>
          <p:nvPr/>
        </p:nvSpPr>
        <p:spPr>
          <a:xfrm>
            <a:off x="687787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B</a:t>
            </a:r>
            <a:endParaRPr lang="sk-SK" sz="4800" dirty="0"/>
          </a:p>
        </p:txBody>
      </p:sp>
      <p:sp>
        <p:nvSpPr>
          <p:cNvPr id="9" name="Zaoblený obdĺžnik 8"/>
          <p:cNvSpPr/>
          <p:nvPr/>
        </p:nvSpPr>
        <p:spPr>
          <a:xfrm>
            <a:off x="758024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Y</a:t>
            </a:r>
            <a:endParaRPr lang="sk-SK" sz="4800" dirty="0"/>
          </a:p>
        </p:txBody>
      </p:sp>
      <p:sp>
        <p:nvSpPr>
          <p:cNvPr id="10" name="Zaoblený obdĺžnik 9"/>
          <p:cNvSpPr/>
          <p:nvPr/>
        </p:nvSpPr>
        <p:spPr>
          <a:xfrm>
            <a:off x="828260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Č</a:t>
            </a:r>
            <a:endParaRPr lang="sk-SK" sz="4800" dirty="0"/>
          </a:p>
        </p:txBody>
      </p:sp>
      <p:sp>
        <p:nvSpPr>
          <p:cNvPr id="11" name="Zaoblený obdĺžnik 10"/>
          <p:cNvSpPr/>
          <p:nvPr/>
        </p:nvSpPr>
        <p:spPr>
          <a:xfrm>
            <a:off x="898497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968733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J</a:t>
            </a:r>
          </a:p>
        </p:txBody>
      </p:sp>
      <p:sp>
        <p:nvSpPr>
          <p:cNvPr id="15" name="Zaoblený obdĺžnik 14"/>
          <p:cNvSpPr/>
          <p:nvPr/>
        </p:nvSpPr>
        <p:spPr>
          <a:xfrm>
            <a:off x="1038970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N</a:t>
            </a:r>
          </a:p>
        </p:txBody>
      </p:sp>
      <p:sp>
        <p:nvSpPr>
          <p:cNvPr id="16" name="Zaoblený obdĺžnik 15"/>
          <p:cNvSpPr/>
          <p:nvPr/>
        </p:nvSpPr>
        <p:spPr>
          <a:xfrm>
            <a:off x="1109206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Á</a:t>
            </a:r>
            <a:endParaRPr lang="sk-SK" sz="4800" dirty="0"/>
          </a:p>
        </p:txBody>
      </p:sp>
      <p:sp>
        <p:nvSpPr>
          <p:cNvPr id="17" name="Zaoblený obdĺžnik 16"/>
          <p:cNvSpPr/>
          <p:nvPr/>
        </p:nvSpPr>
        <p:spPr>
          <a:xfrm>
            <a:off x="898497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8923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K</a:t>
            </a:r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A</a:t>
            </a:r>
            <a:endParaRPr lang="sk-SK" sz="4800" dirty="0"/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Č</a:t>
            </a:r>
            <a:endParaRPr lang="sk-SK" sz="4800" dirty="0"/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I</a:t>
            </a:r>
            <a:endParaRPr lang="sk-SK" sz="4800" dirty="0"/>
          </a:p>
        </p:txBody>
      </p:sp>
      <p:sp>
        <p:nvSpPr>
          <p:cNvPr id="7" name="Zaoblený obdĺžnik 6"/>
          <p:cNvSpPr/>
          <p:nvPr/>
        </p:nvSpPr>
        <p:spPr>
          <a:xfrm>
            <a:off x="617551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D</a:t>
            </a:r>
          </a:p>
        </p:txBody>
      </p:sp>
      <p:sp>
        <p:nvSpPr>
          <p:cNvPr id="8" name="Zaoblený obdĺžnik 7"/>
          <p:cNvSpPr/>
          <p:nvPr/>
        </p:nvSpPr>
        <p:spPr>
          <a:xfrm>
            <a:off x="687787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I</a:t>
            </a:r>
            <a:endParaRPr lang="sk-SK" sz="4800" dirty="0"/>
          </a:p>
        </p:txBody>
      </p:sp>
      <p:sp>
        <p:nvSpPr>
          <p:cNvPr id="9" name="Zaoblený obdĺžnik 8"/>
          <p:cNvSpPr/>
          <p:nvPr/>
        </p:nvSpPr>
        <p:spPr>
          <a:xfrm>
            <a:off x="758024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V</a:t>
            </a:r>
            <a:endParaRPr lang="sk-SK" sz="4800" dirty="0"/>
          </a:p>
        </p:txBody>
      </p:sp>
      <p:sp>
        <p:nvSpPr>
          <p:cNvPr id="10" name="Zaoblený obdĺžnik 9"/>
          <p:cNvSpPr/>
          <p:nvPr/>
        </p:nvSpPr>
        <p:spPr>
          <a:xfrm>
            <a:off x="828260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Á</a:t>
            </a:r>
            <a:endParaRPr lang="sk-SK" sz="4800" dirty="0"/>
          </a:p>
        </p:txBody>
      </p:sp>
      <p:sp>
        <p:nvSpPr>
          <p:cNvPr id="13" name="Zaoblený obdĺžnik 12"/>
          <p:cNvSpPr/>
          <p:nvPr/>
        </p:nvSpPr>
        <p:spPr>
          <a:xfrm>
            <a:off x="898497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C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968733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A</a:t>
            </a:r>
            <a:endParaRPr lang="sk-SK" sz="4800" dirty="0"/>
          </a:p>
        </p:txBody>
      </p:sp>
      <p:pic>
        <p:nvPicPr>
          <p:cNvPr id="11266" name="Picture 2" descr="VÃ½sledok vyhÄ¾adÃ¡vania obrÃ¡zkov pre dopyt KAÄICA DIVÃ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62169"/>
            <a:ext cx="5953679" cy="595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73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Ã½sledok vyhÄ¾adÃ¡vania obrÃ¡zkov pre dopyt KOMÃ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220318"/>
            <a:ext cx="914400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K</a:t>
            </a:r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O</a:t>
            </a:r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M</a:t>
            </a:r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Á</a:t>
            </a:r>
          </a:p>
        </p:txBody>
      </p:sp>
      <p:sp>
        <p:nvSpPr>
          <p:cNvPr id="13" name="Zaoblený obdĺžnik 12"/>
          <p:cNvSpPr/>
          <p:nvPr/>
        </p:nvSpPr>
        <p:spPr>
          <a:xfrm>
            <a:off x="898497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R</a:t>
            </a:r>
            <a:endParaRPr lang="sk-SK" sz="4800" dirty="0"/>
          </a:p>
        </p:txBody>
      </p:sp>
    </p:spTree>
    <p:extLst>
      <p:ext uri="{BB962C8B-B14F-4D97-AF65-F5344CB8AC3E}">
        <p14:creationId xmlns:p14="http://schemas.microsoft.com/office/powerpoint/2010/main" val="333461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3"/>
          <a:stretch/>
        </p:blipFill>
        <p:spPr bwMode="auto">
          <a:xfrm>
            <a:off x="0" y="0"/>
            <a:ext cx="12192000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Ã½sledok vyhÄ¾adÃ¡vania obrÃ¡zkov pre dopyt watering plant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96" y="2776707"/>
            <a:ext cx="5369940" cy="402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19353"/>
            <a:ext cx="10515600" cy="1325563"/>
          </a:xfrm>
        </p:spPr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Voda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1601787"/>
          </a:xfrm>
        </p:spPr>
        <p:txBody>
          <a:bodyPr/>
          <a:lstStyle/>
          <a:p>
            <a:r>
              <a:rPr lang="sk-SK" dirty="0" smtClean="0"/>
              <a:t>Voda je najdôležitejšia látka v prírode.</a:t>
            </a:r>
          </a:p>
          <a:p>
            <a:r>
              <a:rPr lang="sk-SK" dirty="0"/>
              <a:t>B</a:t>
            </a:r>
            <a:r>
              <a:rPr lang="sk-SK" dirty="0" smtClean="0"/>
              <a:t>ez vody by neprežili rastliny </a:t>
            </a:r>
          </a:p>
        </p:txBody>
      </p:sp>
      <p:sp>
        <p:nvSpPr>
          <p:cNvPr id="4" name="Zástupný symbol obsahu 2"/>
          <p:cNvSpPr txBox="1">
            <a:spLocks/>
          </p:cNvSpPr>
          <p:nvPr/>
        </p:nvSpPr>
        <p:spPr>
          <a:xfrm>
            <a:off x="5279638" y="2560665"/>
            <a:ext cx="2254876" cy="511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dirty="0" smtClean="0"/>
              <a:t>ani živočíchy.</a:t>
            </a:r>
            <a:endParaRPr lang="sk-SK" dirty="0"/>
          </a:p>
        </p:txBody>
      </p:sp>
      <p:pic>
        <p:nvPicPr>
          <p:cNvPr id="1032" name="Picture 8" descr="VÃ½sledok vyhÄ¾adÃ¡vania obrÃ¡zkov pre dopyt drink water animal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312920"/>
            <a:ext cx="5112611" cy="287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1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Ã½sledok vyhÄ¾adÃ¡vania obrÃ¡zkov pre dopyt vÃ¡Å¾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3" y="120828"/>
            <a:ext cx="8521063" cy="65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V</a:t>
            </a:r>
            <a:endParaRPr lang="sk-SK" sz="4800" dirty="0"/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Á</a:t>
            </a:r>
            <a:endParaRPr lang="sk-SK" sz="4800" dirty="0"/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Ž</a:t>
            </a:r>
            <a:endParaRPr lang="sk-SK" sz="4800" dirty="0"/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K</a:t>
            </a:r>
            <a:endParaRPr lang="sk-SK" sz="4800" dirty="0"/>
          </a:p>
        </p:txBody>
      </p:sp>
      <p:sp>
        <p:nvSpPr>
          <p:cNvPr id="13" name="Zaoblený obdĺžnik 12"/>
          <p:cNvSpPr/>
          <p:nvPr/>
        </p:nvSpPr>
        <p:spPr>
          <a:xfrm>
            <a:off x="898497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62288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Zdroje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529408"/>
            <a:ext cx="10515600" cy="4351338"/>
          </a:xfrm>
        </p:spPr>
        <p:txBody>
          <a:bodyPr/>
          <a:lstStyle/>
          <a:p>
            <a:r>
              <a:rPr lang="sk-SK" dirty="0" smtClean="0">
                <a:hlinkClick r:id="rId2"/>
              </a:rPr>
              <a:t>https://www.svet-zdravia.sk/clanky/voda-zaklad-zivota</a:t>
            </a:r>
            <a:endParaRPr lang="sk-SK" dirty="0" smtClean="0"/>
          </a:p>
          <a:p>
            <a:r>
              <a:rPr lang="sk-SK" dirty="0" smtClean="0">
                <a:hlinkClick r:id="rId3"/>
              </a:rPr>
              <a:t>https://www.aktuality.sk/clanok/544529/ako-dlho-prezije-clovek-bez-vody/</a:t>
            </a:r>
            <a:endParaRPr lang="sk-SK" dirty="0" smtClean="0"/>
          </a:p>
          <a:p>
            <a:r>
              <a:rPr lang="sk-SK" dirty="0" smtClean="0">
                <a:hlinkClick r:id="rId4"/>
              </a:rPr>
              <a:t>https://sk.wikipedia.org/wiki/Voda</a:t>
            </a:r>
            <a:endParaRPr lang="sk-SK" dirty="0" smtClean="0"/>
          </a:p>
          <a:p>
            <a:r>
              <a:rPr lang="sk-SK" dirty="0">
                <a:hlinkClick r:id="rId5"/>
              </a:rPr>
              <a:t>http://</a:t>
            </a:r>
            <a:r>
              <a:rPr lang="sk-SK" dirty="0" smtClean="0">
                <a:hlinkClick r:id="rId5"/>
              </a:rPr>
              <a:t>www.oskole.sk</a:t>
            </a:r>
            <a:endParaRPr lang="sk-SK" dirty="0" smtClean="0"/>
          </a:p>
          <a:p>
            <a:r>
              <a:rPr lang="sk-SK" dirty="0"/>
              <a:t>R. </a:t>
            </a:r>
            <a:r>
              <a:rPr lang="sk-SK" dirty="0" err="1"/>
              <a:t>Dobišová</a:t>
            </a:r>
            <a:r>
              <a:rPr lang="sk-SK" dirty="0"/>
              <a:t> </a:t>
            </a:r>
            <a:r>
              <a:rPr lang="sk-SK" dirty="0" err="1" smtClean="0"/>
              <a:t>Adame</a:t>
            </a:r>
            <a:r>
              <a:rPr lang="sk-SK" dirty="0" smtClean="0"/>
              <a:t>, </a:t>
            </a:r>
            <a:r>
              <a:rPr lang="sk-SK" dirty="0"/>
              <a:t>O. Kováčiková: </a:t>
            </a:r>
            <a:endParaRPr lang="sk-SK" dirty="0" smtClean="0"/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</a:t>
            </a:r>
            <a:r>
              <a:rPr lang="sk-SK" dirty="0" smtClean="0"/>
              <a:t>Prírodoveda </a:t>
            </a:r>
            <a:r>
              <a:rPr lang="sk-SK" dirty="0"/>
              <a:t>pre štvrtákov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41" y="2854971"/>
            <a:ext cx="219075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8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Ã½sledok vyhÄ¾adÃ¡vania obrÃ¡zkov pre dopyt water wallpaper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4504" y="19877"/>
            <a:ext cx="9117496" cy="683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Dehydratácia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5"/>
            <a:ext cx="8941904" cy="4351338"/>
          </a:xfrm>
        </p:spPr>
        <p:txBody>
          <a:bodyPr/>
          <a:lstStyle/>
          <a:p>
            <a:pPr algn="just"/>
            <a:r>
              <a:rPr lang="sk-SK" dirty="0" smtClean="0"/>
              <a:t>Voda tvorí viac ako 50% ľudského tela.</a:t>
            </a:r>
          </a:p>
          <a:p>
            <a:pPr algn="just"/>
            <a:r>
              <a:rPr lang="sk-SK" dirty="0"/>
              <a:t>D</a:t>
            </a:r>
            <a:r>
              <a:rPr lang="sk-SK" dirty="0" smtClean="0"/>
              <a:t>ehydrovaní ľudia pociťujú únavu, trpia závratmi</a:t>
            </a:r>
            <a:r>
              <a:rPr lang="sk-SK" dirty="0"/>
              <a:t>.</a:t>
            </a:r>
            <a:r>
              <a:rPr lang="sk-SK" dirty="0" smtClean="0"/>
              <a:t> Ako prvé zlyhávajú obličky a tak sa začnú rozpútavať toxické procesy. </a:t>
            </a:r>
          </a:p>
          <a:p>
            <a:pPr algn="just"/>
            <a:r>
              <a:rPr lang="sk-SK" dirty="0" smtClean="0"/>
              <a:t>Je dôležité, aby sme dbali o pravidelný pitný režim a mali pri sebe vždy fľašu s vodou.</a:t>
            </a:r>
            <a:endParaRPr lang="sk-SK" dirty="0"/>
          </a:p>
        </p:txBody>
      </p:sp>
      <p:pic>
        <p:nvPicPr>
          <p:cNvPr id="3076" name="Picture 4" descr="VÃ½sledok vyhÄ¾adÃ¡vania obrÃ¡zkov pre dopyt graf zloÅ¾enie Ä¾udskÃ©ho tel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5" b="7561"/>
          <a:stretch/>
        </p:blipFill>
        <p:spPr bwMode="auto">
          <a:xfrm>
            <a:off x="0" y="4200939"/>
            <a:ext cx="5519312" cy="265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Ã½sledok vyhÄ¾adÃ¡vania obrÃ¡zkov pre dopyt obliÄ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18" y="4626130"/>
            <a:ext cx="4385009" cy="20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Ã½sledok vyhÄ¾adÃ¡vania obrÃ¡zkov pre dopyt drink water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62" y="183471"/>
            <a:ext cx="3836642" cy="21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3"/>
          <a:stretch/>
        </p:blipFill>
        <p:spPr bwMode="auto">
          <a:xfrm>
            <a:off x="0" y="0"/>
            <a:ext cx="12192000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456" y="365126"/>
            <a:ext cx="11083344" cy="1103066"/>
          </a:xfrm>
        </p:spPr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Kolobeh vody v prírode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124" name="Picture 4" descr="SÃºvisiaci obrÃ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723" y="1325218"/>
            <a:ext cx="6033190" cy="523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82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0"/>
          <a:stretch/>
        </p:blipFill>
        <p:spPr bwMode="auto">
          <a:xfrm>
            <a:off x="0" y="-39757"/>
            <a:ext cx="12192000" cy="68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Voda na Zemi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6758"/>
          </a:xfrm>
        </p:spPr>
        <p:txBody>
          <a:bodyPr/>
          <a:lstStyle/>
          <a:p>
            <a:r>
              <a:rPr lang="sk-SK" dirty="0" smtClean="0"/>
              <a:t>Voda </a:t>
            </a:r>
            <a:r>
              <a:rPr lang="sk-SK" dirty="0"/>
              <a:t>sa </a:t>
            </a:r>
            <a:r>
              <a:rPr lang="sk-SK" dirty="0" smtClean="0"/>
              <a:t>na Zemi nachádza v </a:t>
            </a:r>
            <a:r>
              <a:rPr lang="sk-SK" dirty="0"/>
              <a:t>troch </a:t>
            </a:r>
            <a:r>
              <a:rPr lang="sk-SK" dirty="0" smtClean="0"/>
              <a:t>skupenstvách</a:t>
            </a:r>
            <a:r>
              <a:rPr lang="sk-SK" dirty="0"/>
              <a:t>. </a:t>
            </a:r>
            <a:endParaRPr lang="sk-SK" dirty="0" smtClean="0"/>
          </a:p>
        </p:txBody>
      </p:sp>
      <p:pic>
        <p:nvPicPr>
          <p:cNvPr id="4098" name="Picture 2" descr="VÃ½sledok vyhÄ¾adÃ¡vania obrÃ¡zkov pre dopyt 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8" y="2332384"/>
            <a:ext cx="2862469" cy="19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Ã½sledok vyhÄ¾adÃ¡vania obrÃ¡zkov pre dopyt wa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44" y="2332383"/>
            <a:ext cx="2879173" cy="191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845" y="2332383"/>
            <a:ext cx="3220278" cy="1908313"/>
          </a:xfrm>
          <a:prstGeom prst="rect">
            <a:avLst/>
          </a:prstGeom>
        </p:spPr>
      </p:pic>
      <p:sp>
        <p:nvSpPr>
          <p:cNvPr id="6" name="Zaoblený obdĺžnik 5"/>
          <p:cNvSpPr/>
          <p:nvPr/>
        </p:nvSpPr>
        <p:spPr>
          <a:xfrm>
            <a:off x="838200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/>
              <a:t>Ľ</a:t>
            </a:r>
            <a:endParaRPr lang="sk-SK" sz="4000" dirty="0"/>
          </a:p>
        </p:txBody>
      </p:sp>
      <p:sp>
        <p:nvSpPr>
          <p:cNvPr id="10" name="Zaoblený obdĺžnik 9"/>
          <p:cNvSpPr/>
          <p:nvPr/>
        </p:nvSpPr>
        <p:spPr>
          <a:xfrm>
            <a:off x="1444487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/>
              <a:t>A</a:t>
            </a:r>
            <a:endParaRPr lang="sk-SK" sz="4000" dirty="0"/>
          </a:p>
        </p:txBody>
      </p:sp>
      <p:sp>
        <p:nvSpPr>
          <p:cNvPr id="11" name="Zaoblený obdĺžnik 10"/>
          <p:cNvSpPr/>
          <p:nvPr/>
        </p:nvSpPr>
        <p:spPr>
          <a:xfrm>
            <a:off x="2050774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/>
              <a:t>D</a:t>
            </a:r>
            <a:endParaRPr lang="sk-SK" sz="4000" dirty="0"/>
          </a:p>
        </p:txBody>
      </p:sp>
      <p:sp>
        <p:nvSpPr>
          <p:cNvPr id="12" name="Zaoblený obdĺžnik 11"/>
          <p:cNvSpPr/>
          <p:nvPr/>
        </p:nvSpPr>
        <p:spPr>
          <a:xfrm>
            <a:off x="3535015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/>
              <a:t>V</a:t>
            </a:r>
          </a:p>
        </p:txBody>
      </p:sp>
      <p:sp>
        <p:nvSpPr>
          <p:cNvPr id="13" name="Zaoblený obdĺžnik 12"/>
          <p:cNvSpPr/>
          <p:nvPr/>
        </p:nvSpPr>
        <p:spPr>
          <a:xfrm>
            <a:off x="4141302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/>
              <a:t>O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4747589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/>
              <a:t>D</a:t>
            </a:r>
            <a:endParaRPr lang="sk-SK" sz="4000" dirty="0"/>
          </a:p>
        </p:txBody>
      </p:sp>
      <p:sp>
        <p:nvSpPr>
          <p:cNvPr id="15" name="Zaoblený obdĺžnik 14"/>
          <p:cNvSpPr/>
          <p:nvPr/>
        </p:nvSpPr>
        <p:spPr>
          <a:xfrm>
            <a:off x="5348906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/>
              <a:t>A</a:t>
            </a:r>
            <a:endParaRPr lang="sk-SK" sz="4000" dirty="0"/>
          </a:p>
        </p:txBody>
      </p:sp>
      <p:sp>
        <p:nvSpPr>
          <p:cNvPr id="16" name="Zaoblený obdĺžnik 15"/>
          <p:cNvSpPr/>
          <p:nvPr/>
        </p:nvSpPr>
        <p:spPr>
          <a:xfrm>
            <a:off x="6708911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/>
              <a:t>P</a:t>
            </a:r>
            <a:endParaRPr lang="sk-SK" sz="4000" dirty="0"/>
          </a:p>
        </p:txBody>
      </p:sp>
      <p:sp>
        <p:nvSpPr>
          <p:cNvPr id="17" name="Zaoblený obdĺžnik 16"/>
          <p:cNvSpPr/>
          <p:nvPr/>
        </p:nvSpPr>
        <p:spPr>
          <a:xfrm>
            <a:off x="7315198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/>
              <a:t>A</a:t>
            </a:r>
            <a:endParaRPr lang="sk-SK" sz="4000" dirty="0"/>
          </a:p>
        </p:txBody>
      </p:sp>
      <p:sp>
        <p:nvSpPr>
          <p:cNvPr id="18" name="Zaoblený obdĺžnik 17"/>
          <p:cNvSpPr/>
          <p:nvPr/>
        </p:nvSpPr>
        <p:spPr>
          <a:xfrm>
            <a:off x="7921485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/>
              <a:t>R</a:t>
            </a:r>
          </a:p>
        </p:txBody>
      </p:sp>
      <p:sp>
        <p:nvSpPr>
          <p:cNvPr id="19" name="Zaoblený obdĺžnik 18"/>
          <p:cNvSpPr/>
          <p:nvPr/>
        </p:nvSpPr>
        <p:spPr>
          <a:xfrm>
            <a:off x="8522802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/>
              <a:t>A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10931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0"/>
          <a:stretch/>
        </p:blipFill>
        <p:spPr bwMode="auto">
          <a:xfrm>
            <a:off x="0" y="-39757"/>
            <a:ext cx="12192000" cy="68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Voda na Zemi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val="486263442"/>
              </p:ext>
            </p:extLst>
          </p:nvPr>
        </p:nvGraphicFramePr>
        <p:xfrm>
          <a:off x="2032000" y="1099929"/>
          <a:ext cx="6436139" cy="4068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bdĺžnik 9"/>
          <p:cNvSpPr/>
          <p:nvPr/>
        </p:nvSpPr>
        <p:spPr>
          <a:xfrm>
            <a:off x="6062127" y="528156"/>
            <a:ext cx="5291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hlinkClick r:id="rId4"/>
              </a:rPr>
              <a:t>https://www.youtube.com/watch?v=UC-Yi1vgGlo</a:t>
            </a:r>
            <a:endParaRPr lang="sk-SK" dirty="0"/>
          </a:p>
        </p:txBody>
      </p:sp>
      <p:sp>
        <p:nvSpPr>
          <p:cNvPr id="12" name="Zástupný symbol obsahu 2"/>
          <p:cNvSpPr>
            <a:spLocks noGrp="1"/>
          </p:cNvSpPr>
          <p:nvPr>
            <p:ph idx="1"/>
          </p:nvPr>
        </p:nvSpPr>
        <p:spPr>
          <a:xfrm>
            <a:off x="5223927" y="532330"/>
            <a:ext cx="872073" cy="4139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k-SK" sz="2400" dirty="0" smtClean="0"/>
              <a:t>Video </a:t>
            </a:r>
          </a:p>
        </p:txBody>
      </p:sp>
    </p:spTree>
    <p:extLst>
      <p:ext uri="{BB962C8B-B14F-4D97-AF65-F5344CB8AC3E}">
        <p14:creationId xmlns:p14="http://schemas.microsoft.com/office/powerpoint/2010/main" val="100853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3"/>
          <a:stretch/>
        </p:blipFill>
        <p:spPr bwMode="auto">
          <a:xfrm>
            <a:off x="0" y="0"/>
            <a:ext cx="12192000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Oceány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146" name="Picture 2" descr="Zdroj: http://ocean.navajo.cz/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5673" r="4441" b="9296"/>
          <a:stretch/>
        </p:blipFill>
        <p:spPr bwMode="auto">
          <a:xfrm>
            <a:off x="145775" y="2027582"/>
            <a:ext cx="4797286" cy="458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4717773" y="2714753"/>
            <a:ext cx="64538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i="0" dirty="0" smtClean="0">
                <a:solidFill>
                  <a:srgbClr val="222222"/>
                </a:solidFill>
                <a:effectLst/>
              </a:rPr>
              <a:t>Svetový oceán pokrýva takmer tri štvrtiny povrchu Zeme.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i="0" dirty="0" smtClean="0">
                <a:solidFill>
                  <a:srgbClr val="222222"/>
                </a:solidFill>
                <a:effectLst/>
              </a:rPr>
              <a:t>Delí sa na päť veľkých častí: </a:t>
            </a:r>
          </a:p>
          <a:p>
            <a:r>
              <a:rPr lang="sk-SK" sz="2800" i="0" u="none" strike="noStrike" dirty="0" smtClean="0">
                <a:solidFill>
                  <a:srgbClr val="0B0080"/>
                </a:solidFill>
                <a:effectLst/>
              </a:rPr>
              <a:t>	- </a:t>
            </a:r>
            <a:r>
              <a:rPr lang="sk-SK" sz="2800" i="0" u="none" strike="noStrike" dirty="0" smtClean="0">
                <a:effectLst/>
              </a:rPr>
              <a:t>Tichý oceán</a:t>
            </a:r>
            <a:r>
              <a:rPr lang="sk-SK" sz="2800" i="0" dirty="0" smtClean="0">
                <a:effectLst/>
              </a:rPr>
              <a:t> (</a:t>
            </a:r>
            <a:r>
              <a:rPr lang="sk-SK" sz="2800" i="0" dirty="0" err="1" smtClean="0">
                <a:effectLst/>
              </a:rPr>
              <a:t>Pacifik</a:t>
            </a:r>
            <a:r>
              <a:rPr lang="sk-SK" sz="2800" i="0" dirty="0" smtClean="0">
                <a:effectLst/>
              </a:rPr>
              <a:t>), </a:t>
            </a:r>
          </a:p>
          <a:p>
            <a:r>
              <a:rPr lang="sk-SK" sz="2800" i="0" u="none" strike="noStrike" dirty="0" smtClean="0">
                <a:effectLst/>
              </a:rPr>
              <a:t>	- Atlantický oceán</a:t>
            </a:r>
            <a:r>
              <a:rPr lang="sk-SK" sz="2800" i="0" dirty="0" smtClean="0">
                <a:effectLst/>
              </a:rPr>
              <a:t>, </a:t>
            </a:r>
          </a:p>
          <a:p>
            <a:r>
              <a:rPr lang="sk-SK" sz="2800" i="0" u="none" strike="noStrike" dirty="0" smtClean="0">
                <a:effectLst/>
              </a:rPr>
              <a:t>	- Indický oceán</a:t>
            </a:r>
            <a:r>
              <a:rPr lang="sk-SK" sz="2800" i="0" dirty="0" smtClean="0">
                <a:effectLst/>
              </a:rPr>
              <a:t>, </a:t>
            </a:r>
          </a:p>
          <a:p>
            <a:r>
              <a:rPr lang="sk-SK" sz="2800" i="0" u="none" strike="noStrike" dirty="0" smtClean="0">
                <a:effectLst/>
              </a:rPr>
              <a:t>	- Severný ľadový oceán,</a:t>
            </a:r>
          </a:p>
          <a:p>
            <a:r>
              <a:rPr lang="sk-SK" sz="2800" i="0" u="none" strike="noStrike" dirty="0" smtClean="0">
                <a:effectLst/>
              </a:rPr>
              <a:t>	- Južný oceán</a:t>
            </a:r>
            <a:endParaRPr lang="sk-SK" sz="28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9026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3"/>
          <a:stretch/>
        </p:blipFill>
        <p:spPr bwMode="auto">
          <a:xfrm>
            <a:off x="0" y="0"/>
            <a:ext cx="12192000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Sladká voda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4717773" y="2714753"/>
            <a:ext cx="64538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i="0" dirty="0" smtClean="0">
                <a:effectLst/>
              </a:rPr>
              <a:t>Sladká voda sa vyskytuje na povrchu Zeme v potokoch, riekach, rybníkoch, jazerách, v podzemí. </a:t>
            </a:r>
          </a:p>
          <a:p>
            <a:endParaRPr lang="sk-SK" sz="2800" i="0" dirty="0" smtClean="0"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i="0" dirty="0" smtClean="0">
                <a:effectLst/>
              </a:rPr>
              <a:t>Veľké množstvo sladkej vody na Zemi je viazané v ľadovcoch (v Antarktíde a Grónsku).</a:t>
            </a:r>
            <a:endParaRPr lang="sk-SK" sz="2800" i="0" dirty="0">
              <a:effectLst/>
            </a:endParaRPr>
          </a:p>
        </p:txBody>
      </p:sp>
      <p:pic>
        <p:nvPicPr>
          <p:cNvPr id="7170" name="Picture 2" descr="VÃ½sledok vyhÄ¾adÃ¡vania obrÃ¡zkov pre dopyt sweet water glacier antarkti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67199"/>
            <a:ext cx="3464468" cy="243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Ãºvisiaci obrÃ¡z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0" y="2128854"/>
            <a:ext cx="4293703" cy="199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6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3"/>
          <a:stretch/>
        </p:blipFill>
        <p:spPr bwMode="auto">
          <a:xfrm>
            <a:off x="0" y="0"/>
            <a:ext cx="12192000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Vodné spoločenstvo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4717773" y="2714753"/>
            <a:ext cx="64538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i="0" dirty="0" smtClean="0">
                <a:effectLst/>
              </a:rPr>
              <a:t>Pre mnohé živočíchy je voda životným prostredím.</a:t>
            </a:r>
            <a:endParaRPr lang="sk-SK" sz="2800" i="0" dirty="0">
              <a:effectLst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717773" y="3961858"/>
            <a:ext cx="54565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i="0" dirty="0" smtClean="0">
                <a:effectLst/>
              </a:rPr>
              <a:t>Je to prírodné spoločenstvo rastlín a živočíchov,</a:t>
            </a:r>
            <a:r>
              <a:rPr lang="sk-SK" sz="2800" dirty="0"/>
              <a:t> </a:t>
            </a:r>
            <a:r>
              <a:rPr lang="sk-SK" sz="2800" dirty="0" smtClean="0"/>
              <a:t>ktoré žijú:</a:t>
            </a:r>
          </a:p>
          <a:p>
            <a:r>
              <a:rPr lang="sk-SK" sz="2800" dirty="0"/>
              <a:t>	</a:t>
            </a:r>
            <a:r>
              <a:rPr lang="sk-SK" sz="2800" dirty="0" smtClean="0"/>
              <a:t>		- </a:t>
            </a:r>
            <a:r>
              <a:rPr lang="sk-SK" sz="2800" dirty="0" smtClean="0">
                <a:solidFill>
                  <a:srgbClr val="FF0000"/>
                </a:solidFill>
              </a:rPr>
              <a:t>vo vode</a:t>
            </a:r>
            <a:r>
              <a:rPr lang="sk-SK" sz="2800" dirty="0" smtClean="0"/>
              <a:t>,</a:t>
            </a:r>
            <a:r>
              <a:rPr lang="sk-SK" sz="28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sk-SK" sz="2800" dirty="0">
                <a:solidFill>
                  <a:srgbClr val="FF0000"/>
                </a:solidFill>
              </a:rPr>
              <a:t>	</a:t>
            </a:r>
            <a:r>
              <a:rPr lang="sk-SK" sz="2800" dirty="0" smtClean="0">
                <a:solidFill>
                  <a:srgbClr val="FF0000"/>
                </a:solidFill>
              </a:rPr>
              <a:t>		</a:t>
            </a:r>
            <a:r>
              <a:rPr lang="sk-SK" sz="2800" dirty="0" smtClean="0"/>
              <a:t>- </a:t>
            </a:r>
            <a:r>
              <a:rPr lang="sk-SK" sz="2800" dirty="0" smtClean="0">
                <a:solidFill>
                  <a:srgbClr val="FF0000"/>
                </a:solidFill>
              </a:rPr>
              <a:t>pri vode</a:t>
            </a:r>
            <a:r>
              <a:rPr lang="sk-SK" sz="2800" dirty="0" smtClean="0"/>
              <a:t>.</a:t>
            </a:r>
            <a:endParaRPr lang="sk-SK" sz="2800" i="0" dirty="0" smtClean="0">
              <a:effectLst/>
            </a:endParaRPr>
          </a:p>
        </p:txBody>
      </p:sp>
      <p:pic>
        <p:nvPicPr>
          <p:cNvPr id="1026" name="Picture 2" descr="VÃ½sledok vyhÄ¾adÃ¡vania obrÃ¡zkov pre dopyt kaÄ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8" y="3364420"/>
            <a:ext cx="4517265" cy="33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48" y="6423478"/>
            <a:ext cx="1939814" cy="234483"/>
          </a:xfrm>
          <a:prstGeom prst="rect">
            <a:avLst/>
          </a:prstGeom>
        </p:spPr>
      </p:pic>
      <p:pic>
        <p:nvPicPr>
          <p:cNvPr id="1028" name="Picture 4" descr="VÃ½sledok vyhÄ¾adÃ¡vania obrÃ¡zkov pre dopyt vÅ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06" y="1373931"/>
            <a:ext cx="2800269" cy="186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Ã½sledok vyhÄ¾adÃ¡vania obrÃ¡zkov pre dopyt lek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14" y="4904949"/>
            <a:ext cx="2625612" cy="184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Ã½sledok vyhÄ¾adÃ¡vania obrÃ¡zkov pre dopyt Å¡Å¥uk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643" y="3255338"/>
            <a:ext cx="2445438" cy="183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487</TotalTime>
  <Words>394</Words>
  <Application>Microsoft Office PowerPoint</Application>
  <PresentationFormat>Širokouhlá</PresentationFormat>
  <Paragraphs>146</Paragraphs>
  <Slides>21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Vodné spoločenstvo - úvod</vt:lpstr>
      <vt:lpstr>Voda</vt:lpstr>
      <vt:lpstr>Dehydratácia</vt:lpstr>
      <vt:lpstr>Kolobeh vody v prírode</vt:lpstr>
      <vt:lpstr>Voda na Zemi</vt:lpstr>
      <vt:lpstr>Voda na Zemi</vt:lpstr>
      <vt:lpstr>Oceány</vt:lpstr>
      <vt:lpstr>Sladká voda</vt:lpstr>
      <vt:lpstr>Vodné spoločenstvo</vt:lpstr>
      <vt:lpstr>Vodné spoločenstvo</vt:lpstr>
      <vt:lpstr>Vodné spoločenstvo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Vodné spoločenstvo - úvod</dc:title>
  <dc:creator>PC</dc:creator>
  <cp:lastModifiedBy>HP</cp:lastModifiedBy>
  <cp:revision>40</cp:revision>
  <dcterms:created xsi:type="dcterms:W3CDTF">2019-04-08T13:50:14Z</dcterms:created>
  <dcterms:modified xsi:type="dcterms:W3CDTF">2020-05-01T11:19:25Z</dcterms:modified>
</cp:coreProperties>
</file>