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8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FB9E-7B20-484B-B38D-9B1533C3E1C9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30B6-0D32-4D3A-B2B5-63D4DDA645F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FB9E-7B20-484B-B38D-9B1533C3E1C9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30B6-0D32-4D3A-B2B5-63D4DDA645F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FB9E-7B20-484B-B38D-9B1533C3E1C9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30B6-0D32-4D3A-B2B5-63D4DDA645F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FB9E-7B20-484B-B38D-9B1533C3E1C9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30B6-0D32-4D3A-B2B5-63D4DDA645F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FB9E-7B20-484B-B38D-9B1533C3E1C9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30B6-0D32-4D3A-B2B5-63D4DDA645F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FB9E-7B20-484B-B38D-9B1533C3E1C9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30B6-0D32-4D3A-B2B5-63D4DDA645F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FB9E-7B20-484B-B38D-9B1533C3E1C9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30B6-0D32-4D3A-B2B5-63D4DDA645F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FB9E-7B20-484B-B38D-9B1533C3E1C9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30B6-0D32-4D3A-B2B5-63D4DDA645F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FB9E-7B20-484B-B38D-9B1533C3E1C9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30B6-0D32-4D3A-B2B5-63D4DDA645F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FB9E-7B20-484B-B38D-9B1533C3E1C9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30B6-0D32-4D3A-B2B5-63D4DDA645F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FB9E-7B20-484B-B38D-9B1533C3E1C9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30B6-0D32-4D3A-B2B5-63D4DDA645F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FFB9E-7B20-484B-B38D-9B1533C3E1C9}" type="datetimeFigureOut">
              <a:rPr lang="sk-SK" smtClean="0"/>
              <a:t>22. 1. 2021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D30B6-0D32-4D3A-B2B5-63D4DDA645F1}" type="slidenum">
              <a:rPr lang="sk-SK" smtClean="0"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7200" dirty="0" smtClean="0">
                <a:latin typeface="Comic Sans MS" pitchFamily="66" charset="0"/>
              </a:rPr>
              <a:t>Sídla Slovenska</a:t>
            </a:r>
            <a:endParaRPr lang="sk-SK" sz="7200" dirty="0">
              <a:latin typeface="Comic Sans MS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  <a:latin typeface="Comic Sans MS" pitchFamily="66" charset="0"/>
              </a:rPr>
              <a:t>Geografia 8. ročník</a:t>
            </a:r>
            <a:endParaRPr lang="sk-SK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8064896" cy="4032447"/>
          </a:xfrm>
        </p:spPr>
        <p:txBody>
          <a:bodyPr>
            <a:noAutofit/>
          </a:bodyPr>
          <a:lstStyle/>
          <a:p>
            <a:pPr algn="l"/>
            <a:r>
              <a:rPr lang="sk-SK" sz="3200" dirty="0" smtClean="0">
                <a:latin typeface="Comic Sans MS" pitchFamily="66" charset="0"/>
              </a:rPr>
              <a:t>M</a:t>
            </a:r>
            <a:r>
              <a:rPr lang="sk-SK" sz="3200" b="1" dirty="0" smtClean="0">
                <a:latin typeface="Comic Sans MS" pitchFamily="66" charset="0"/>
              </a:rPr>
              <a:t>está </a:t>
            </a:r>
            <a:r>
              <a:rPr lang="sk-SK" sz="3200" b="1" dirty="0">
                <a:latin typeface="Comic Sans MS" pitchFamily="66" charset="0"/>
              </a:rPr>
              <a:t>s viac ako 50 000 </a:t>
            </a:r>
            <a:r>
              <a:rPr lang="sk-SK" sz="3200" b="1" dirty="0" smtClean="0">
                <a:latin typeface="Comic Sans MS" pitchFamily="66" charset="0"/>
              </a:rPr>
              <a:t>obyv</a:t>
            </a:r>
            <a:r>
              <a:rPr lang="sk-SK" sz="3200" dirty="0" smtClean="0">
                <a:latin typeface="Comic Sans MS" pitchFamily="66" charset="0"/>
              </a:rPr>
              <a:t>ateľmi </a:t>
            </a:r>
            <a:r>
              <a:rPr lang="sk-SK" sz="3200" dirty="0">
                <a:latin typeface="Comic Sans MS" pitchFamily="66" charset="0"/>
              </a:rPr>
              <a:t>: Prešov, Nitra, Žilina, </a:t>
            </a:r>
            <a:r>
              <a:rPr lang="sk-SK" sz="3200" dirty="0" smtClean="0">
                <a:latin typeface="Comic Sans MS" pitchFamily="66" charset="0"/>
              </a:rPr>
              <a:t>Banská Bystrica, </a:t>
            </a:r>
            <a:r>
              <a:rPr lang="sk-SK" sz="3200" dirty="0">
                <a:latin typeface="Comic Sans MS" pitchFamily="66" charset="0"/>
              </a:rPr>
              <a:t>Trnava</a:t>
            </a:r>
            <a:r>
              <a:rPr lang="sk-SK" sz="3200" dirty="0" smtClean="0">
                <a:latin typeface="Comic Sans MS" pitchFamily="66" charset="0"/>
              </a:rPr>
              <a:t>, Trenčín, Poprad</a:t>
            </a:r>
            <a:r>
              <a:rPr lang="sk-SK" sz="3200" dirty="0">
                <a:latin typeface="Comic Sans MS" pitchFamily="66" charset="0"/>
              </a:rPr>
              <a:t>, </a:t>
            </a:r>
            <a:r>
              <a:rPr lang="sk-SK" sz="3200" dirty="0" smtClean="0">
                <a:latin typeface="Comic Sans MS" pitchFamily="66" charset="0"/>
              </a:rPr>
              <a:t>Martin</a:t>
            </a:r>
            <a:r>
              <a:rPr lang="sk-SK" sz="3200" dirty="0" smtClean="0">
                <a:latin typeface="Comic Sans MS" pitchFamily="66" charset="0"/>
              </a:rPr>
              <a:t>, Prievidza</a:t>
            </a:r>
            <a:r>
              <a:rPr lang="sk-SK" sz="3200" dirty="0">
                <a:latin typeface="Comic Sans MS" pitchFamily="66" charset="0"/>
              </a:rPr>
              <a:t>)</a:t>
            </a:r>
            <a:br>
              <a:rPr lang="sk-SK" sz="3200" dirty="0">
                <a:latin typeface="Comic Sans MS" pitchFamily="66" charset="0"/>
              </a:rPr>
            </a:br>
            <a:r>
              <a:rPr lang="sk-SK" sz="3200" dirty="0" smtClean="0">
                <a:latin typeface="Comic Sans MS" pitchFamily="66" charset="0"/>
              </a:rPr>
              <a:t/>
            </a:r>
            <a:br>
              <a:rPr lang="sk-SK" sz="3200" dirty="0" smtClean="0">
                <a:latin typeface="Comic Sans MS" pitchFamily="66" charset="0"/>
              </a:rPr>
            </a:br>
            <a:r>
              <a:rPr lang="sk-SK" sz="3200" dirty="0" smtClean="0">
                <a:latin typeface="Comic Sans MS" pitchFamily="66" charset="0"/>
              </a:rPr>
              <a:t>N</a:t>
            </a:r>
            <a:r>
              <a:rPr lang="sk-SK" sz="3200" b="1" u="sng" dirty="0" smtClean="0">
                <a:latin typeface="Comic Sans MS" pitchFamily="66" charset="0"/>
              </a:rPr>
              <a:t>ajmenšie </a:t>
            </a:r>
            <a:r>
              <a:rPr lang="sk-SK" sz="3200" b="1" u="sng" dirty="0">
                <a:latin typeface="Comic Sans MS" pitchFamily="66" charset="0"/>
              </a:rPr>
              <a:t>mestá</a:t>
            </a:r>
            <a:r>
              <a:rPr lang="sk-SK" sz="3200" dirty="0">
                <a:latin typeface="Comic Sans MS" pitchFamily="66" charset="0"/>
              </a:rPr>
              <a:t> : </a:t>
            </a:r>
            <a:r>
              <a:rPr lang="sk-SK" sz="3200" dirty="0" smtClean="0">
                <a:latin typeface="Comic Sans MS" pitchFamily="66" charset="0"/>
              </a:rPr>
              <a:t/>
            </a:r>
            <a:br>
              <a:rPr lang="sk-SK" sz="3200" dirty="0" smtClean="0">
                <a:latin typeface="Comic Sans MS" pitchFamily="66" charset="0"/>
              </a:rPr>
            </a:br>
            <a:r>
              <a:rPr lang="sk-SK" sz="3200" b="1" dirty="0" smtClean="0">
                <a:latin typeface="Comic Sans MS" pitchFamily="66" charset="0"/>
              </a:rPr>
              <a:t>DUDINCE</a:t>
            </a:r>
            <a:r>
              <a:rPr lang="sk-SK" sz="3200" dirty="0" smtClean="0">
                <a:latin typeface="Comic Sans MS" pitchFamily="66" charset="0"/>
              </a:rPr>
              <a:t> </a:t>
            </a:r>
            <a:r>
              <a:rPr lang="sk-SK" sz="3200" dirty="0">
                <a:latin typeface="Comic Sans MS" pitchFamily="66" charset="0"/>
              </a:rPr>
              <a:t>( 1512 obyv</a:t>
            </a:r>
            <a:r>
              <a:rPr lang="sk-SK" sz="3200" dirty="0" smtClean="0">
                <a:latin typeface="Comic Sans MS" pitchFamily="66" charset="0"/>
              </a:rPr>
              <a:t>.)</a:t>
            </a:r>
            <a:br>
              <a:rPr lang="sk-SK" sz="3200" dirty="0" smtClean="0">
                <a:latin typeface="Comic Sans MS" pitchFamily="66" charset="0"/>
              </a:rPr>
            </a:br>
            <a:r>
              <a:rPr lang="sk-SK" sz="3200" b="1" dirty="0" smtClean="0">
                <a:latin typeface="Comic Sans MS" pitchFamily="66" charset="0"/>
              </a:rPr>
              <a:t>MODRÝ </a:t>
            </a:r>
            <a:r>
              <a:rPr lang="sk-SK" sz="3200" b="1" dirty="0">
                <a:latin typeface="Comic Sans MS" pitchFamily="66" charset="0"/>
              </a:rPr>
              <a:t>KAMEŇ</a:t>
            </a:r>
            <a:r>
              <a:rPr lang="sk-SK" sz="3200" dirty="0">
                <a:latin typeface="Comic Sans MS" pitchFamily="66" charset="0"/>
              </a:rPr>
              <a:t> ( 1563 obyv.)</a:t>
            </a:r>
            <a:br>
              <a:rPr lang="sk-SK" sz="3200" dirty="0">
                <a:latin typeface="Comic Sans MS" pitchFamily="66" charset="0"/>
              </a:rPr>
            </a:br>
            <a:endParaRPr lang="sk-SK" sz="3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990656" cy="6120679"/>
          </a:xfrm>
        </p:spPr>
        <p:txBody>
          <a:bodyPr>
            <a:noAutofit/>
          </a:bodyPr>
          <a:lstStyle/>
          <a:p>
            <a:pPr algn="l"/>
            <a:r>
              <a:rPr lang="sk-SK" sz="3200" i="1" dirty="0">
                <a:latin typeface="Comic Sans MS" pitchFamily="66" charset="0"/>
              </a:rPr>
              <a:t> </a:t>
            </a:r>
            <a:r>
              <a:rPr lang="sk-SK" sz="3200" b="1" i="1" u="sng" dirty="0">
                <a:latin typeface="Comic Sans MS" pitchFamily="66" charset="0"/>
              </a:rPr>
              <a:t>Funkcie miest:</a:t>
            </a:r>
            <a:r>
              <a:rPr lang="sk-SK" sz="3200" dirty="0">
                <a:latin typeface="Comic Sans MS" pitchFamily="66" charset="0"/>
              </a:rPr>
              <a:t/>
            </a:r>
            <a:br>
              <a:rPr lang="sk-SK" sz="3200" dirty="0">
                <a:latin typeface="Comic Sans MS" pitchFamily="66" charset="0"/>
              </a:rPr>
            </a:br>
            <a:r>
              <a:rPr lang="sk-SK" sz="3200" dirty="0">
                <a:latin typeface="Comic Sans MS" pitchFamily="66" charset="0"/>
              </a:rPr>
              <a:t>- úlohou je poskytovať rôzne služby a funkcie</a:t>
            </a:r>
            <a:br>
              <a:rPr lang="sk-SK" sz="3200" dirty="0">
                <a:latin typeface="Comic Sans MS" pitchFamily="66" charset="0"/>
              </a:rPr>
            </a:br>
            <a:r>
              <a:rPr lang="sk-SK" sz="3200" b="1" dirty="0">
                <a:latin typeface="Comic Sans MS" pitchFamily="66" charset="0"/>
              </a:rPr>
              <a:t>1. </a:t>
            </a:r>
            <a:r>
              <a:rPr lang="sk-SK" sz="3200" b="1" u="sng" dirty="0" err="1" smtClean="0">
                <a:latin typeface="Comic Sans MS" pitchFamily="66" charset="0"/>
              </a:rPr>
              <a:t>Monofunkčné</a:t>
            </a:r>
            <a:r>
              <a:rPr lang="sk-SK" sz="3200" b="1" dirty="0">
                <a:latin typeface="Comic Sans MS" pitchFamily="66" charset="0"/>
              </a:rPr>
              <a:t> </a:t>
            </a:r>
            <a:r>
              <a:rPr lang="sk-SK" sz="3200" b="1" dirty="0" smtClean="0">
                <a:latin typeface="Comic Sans MS" pitchFamily="66" charset="0"/>
              </a:rPr>
              <a:t>-</a:t>
            </a:r>
            <a:r>
              <a:rPr lang="sk-SK" sz="3200" dirty="0" smtClean="0">
                <a:latin typeface="Comic Sans MS" pitchFamily="66" charset="0"/>
              </a:rPr>
              <a:t> </a:t>
            </a:r>
            <a:r>
              <a:rPr lang="sk-SK" sz="3200" dirty="0">
                <a:latin typeface="Comic Sans MS" pitchFamily="66" charset="0"/>
              </a:rPr>
              <a:t>plnia jednu funkciu</a:t>
            </a:r>
            <a:br>
              <a:rPr lang="sk-SK" sz="3200" dirty="0">
                <a:latin typeface="Comic Sans MS" pitchFamily="66" charset="0"/>
              </a:rPr>
            </a:br>
            <a:r>
              <a:rPr lang="sk-SK" sz="3200" b="1" dirty="0">
                <a:latin typeface="Comic Sans MS" pitchFamily="66" charset="0"/>
              </a:rPr>
              <a:t>dopravná </a:t>
            </a:r>
            <a:r>
              <a:rPr lang="sk-SK" sz="3200" dirty="0">
                <a:latin typeface="Comic Sans MS" pitchFamily="66" charset="0"/>
              </a:rPr>
              <a:t>= Čierna nad Tisou</a:t>
            </a:r>
            <a:br>
              <a:rPr lang="sk-SK" sz="3200" dirty="0">
                <a:latin typeface="Comic Sans MS" pitchFamily="66" charset="0"/>
              </a:rPr>
            </a:br>
            <a:r>
              <a:rPr lang="sk-SK" sz="3200" b="1" dirty="0">
                <a:latin typeface="Comic Sans MS" pitchFamily="66" charset="0"/>
              </a:rPr>
              <a:t>priemyselná</a:t>
            </a:r>
            <a:r>
              <a:rPr lang="sk-SK" sz="3200" dirty="0">
                <a:latin typeface="Comic Sans MS" pitchFamily="66" charset="0"/>
              </a:rPr>
              <a:t> = Svit</a:t>
            </a:r>
            <a:br>
              <a:rPr lang="sk-SK" sz="3200" dirty="0">
                <a:latin typeface="Comic Sans MS" pitchFamily="66" charset="0"/>
              </a:rPr>
            </a:br>
            <a:r>
              <a:rPr lang="sk-SK" sz="3200" b="1" dirty="0" smtClean="0">
                <a:latin typeface="Comic Sans MS" pitchFamily="66" charset="0"/>
              </a:rPr>
              <a:t>rekreačná</a:t>
            </a:r>
            <a:r>
              <a:rPr lang="sk-SK" sz="3200" dirty="0" smtClean="0">
                <a:latin typeface="Comic Sans MS" pitchFamily="66" charset="0"/>
              </a:rPr>
              <a:t> </a:t>
            </a:r>
            <a:r>
              <a:rPr lang="sk-SK" sz="3200" dirty="0">
                <a:latin typeface="Comic Sans MS" pitchFamily="66" charset="0"/>
              </a:rPr>
              <a:t>= Vysoké Tatry</a:t>
            </a:r>
            <a:br>
              <a:rPr lang="sk-SK" sz="3200" dirty="0">
                <a:latin typeface="Comic Sans MS" pitchFamily="66" charset="0"/>
              </a:rPr>
            </a:br>
            <a:r>
              <a:rPr lang="sk-SK" sz="3200" b="1" dirty="0" smtClean="0">
                <a:latin typeface="Comic Sans MS" pitchFamily="66" charset="0"/>
              </a:rPr>
              <a:t>obytná</a:t>
            </a:r>
            <a:r>
              <a:rPr lang="sk-SK" sz="3200" dirty="0" smtClean="0">
                <a:latin typeface="Comic Sans MS" pitchFamily="66" charset="0"/>
              </a:rPr>
              <a:t> </a:t>
            </a:r>
            <a:r>
              <a:rPr lang="sk-SK" sz="3200" dirty="0">
                <a:latin typeface="Comic Sans MS" pitchFamily="66" charset="0"/>
              </a:rPr>
              <a:t>= Dubnica nad Váhom, sídla neďaleko miest</a:t>
            </a:r>
            <a:br>
              <a:rPr lang="sk-SK" sz="3200" dirty="0">
                <a:latin typeface="Comic Sans MS" pitchFamily="66" charset="0"/>
              </a:rPr>
            </a:br>
            <a:r>
              <a:rPr lang="sk-SK" sz="3200" b="1" dirty="0">
                <a:latin typeface="Comic Sans MS" pitchFamily="66" charset="0"/>
              </a:rPr>
              <a:t>2. </a:t>
            </a:r>
            <a:r>
              <a:rPr lang="sk-SK" sz="3200" b="1" u="sng" dirty="0">
                <a:latin typeface="Comic Sans MS" pitchFamily="66" charset="0"/>
              </a:rPr>
              <a:t>Polyfunkčné</a:t>
            </a:r>
            <a:r>
              <a:rPr lang="sk-SK" sz="3200" dirty="0">
                <a:latin typeface="Comic Sans MS" pitchFamily="66" charset="0"/>
              </a:rPr>
              <a:t> - majú viacero funkcií</a:t>
            </a:r>
            <a:br>
              <a:rPr lang="sk-SK" sz="3200" dirty="0">
                <a:latin typeface="Comic Sans MS" pitchFamily="66" charset="0"/>
              </a:rPr>
            </a:br>
            <a:r>
              <a:rPr lang="sk-SK" sz="3200" dirty="0">
                <a:latin typeface="Comic Sans MS" pitchFamily="66" charset="0"/>
              </a:rPr>
              <a:t>-  väčšina miest Slovenska</a:t>
            </a:r>
            <a:br>
              <a:rPr lang="sk-SK" sz="3200" dirty="0">
                <a:latin typeface="Comic Sans MS" pitchFamily="66" charset="0"/>
              </a:rPr>
            </a:br>
            <a:endParaRPr lang="sk-SK" sz="3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620688"/>
            <a:ext cx="8208912" cy="5328592"/>
          </a:xfrm>
        </p:spPr>
        <p:txBody>
          <a:bodyPr>
            <a:noAutofit/>
          </a:bodyPr>
          <a:lstStyle/>
          <a:p>
            <a:pPr algn="l"/>
            <a:r>
              <a:rPr lang="sk-SK" dirty="0" smtClean="0">
                <a:solidFill>
                  <a:schemeClr val="tx1"/>
                </a:solidFill>
                <a:latin typeface="Comic Sans MS" pitchFamily="66" charset="0"/>
              </a:rPr>
              <a:t>Rozmiestnenie sídel, ich počet, rozloha</a:t>
            </a:r>
            <a:r>
              <a:rPr lang="sk-SK" dirty="0" smtClean="0">
                <a:solidFill>
                  <a:schemeClr val="tx1"/>
                </a:solidFill>
                <a:latin typeface="Comic Sans MS" pitchFamily="66" charset="0"/>
              </a:rPr>
              <a:t>, tvar</a:t>
            </a:r>
            <a:r>
              <a:rPr lang="sk-SK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sk-SK" dirty="0" smtClean="0">
                <a:solidFill>
                  <a:schemeClr val="tx1"/>
                </a:solidFill>
                <a:latin typeface="Comic Sans MS" pitchFamily="66" charset="0"/>
              </a:rPr>
              <a:t>vzhľad = </a:t>
            </a:r>
            <a:r>
              <a:rPr lang="sk-SK" b="1" i="1" u="sng" dirty="0" smtClean="0">
                <a:solidFill>
                  <a:schemeClr val="tx1"/>
                </a:solidFill>
                <a:latin typeface="Comic Sans MS" pitchFamily="66" charset="0"/>
              </a:rPr>
              <a:t>výsledok dlhého vývoja</a:t>
            </a:r>
          </a:p>
          <a:p>
            <a:pPr algn="l"/>
            <a:endParaRPr lang="sk-SK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sk-SK" dirty="0" smtClean="0">
                <a:solidFill>
                  <a:schemeClr val="tx1"/>
                </a:solidFill>
                <a:latin typeface="Comic Sans MS" pitchFamily="66" charset="0"/>
              </a:rPr>
              <a:t>Pri </a:t>
            </a:r>
            <a:r>
              <a:rPr lang="sk-SK" dirty="0" smtClean="0">
                <a:solidFill>
                  <a:schemeClr val="tx1"/>
                </a:solidFill>
                <a:latin typeface="Comic Sans MS" pitchFamily="66" charset="0"/>
              </a:rPr>
              <a:t>zakladaní sídel zohrávali úlohu prírodné </a:t>
            </a:r>
            <a:r>
              <a:rPr lang="sk-SK" dirty="0" smtClean="0">
                <a:solidFill>
                  <a:schemeClr val="tx1"/>
                </a:solidFill>
                <a:latin typeface="Comic Sans MS" pitchFamily="66" charset="0"/>
              </a:rPr>
              <a:t>podmienky:</a:t>
            </a:r>
            <a:endParaRPr lang="sk-SK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Tx/>
              <a:buChar char="-"/>
            </a:pPr>
            <a:r>
              <a:rPr lang="sk-SK" dirty="0" smtClean="0">
                <a:latin typeface="Comic Sans MS" pitchFamily="66" charset="0"/>
              </a:rPr>
              <a:t> ako </a:t>
            </a:r>
            <a:r>
              <a:rPr lang="sk-SK" dirty="0">
                <a:latin typeface="Comic Sans MS" pitchFamily="66" charset="0"/>
              </a:rPr>
              <a:t>prvé sa osídľovali dostupné územia, </a:t>
            </a:r>
            <a:r>
              <a:rPr lang="sk-SK" dirty="0" smtClean="0">
                <a:latin typeface="Comic Sans MS" pitchFamily="66" charset="0"/>
              </a:rPr>
              <a:t> s </a:t>
            </a:r>
            <a:r>
              <a:rPr lang="sk-SK" dirty="0">
                <a:latin typeface="Comic Sans MS" pitchFamily="66" charset="0"/>
              </a:rPr>
              <a:t>úrodnými </a:t>
            </a:r>
            <a:r>
              <a:rPr lang="sk-SK" dirty="0" smtClean="0">
                <a:latin typeface="Comic Sans MS" pitchFamily="66" charset="0"/>
              </a:rPr>
              <a:t>pôdami, </a:t>
            </a:r>
            <a:r>
              <a:rPr lang="sk-SK" dirty="0">
                <a:latin typeface="Comic Sans MS" pitchFamily="66" charset="0"/>
              </a:rPr>
              <a:t>vodou...</a:t>
            </a:r>
          </a:p>
          <a:p>
            <a:pPr algn="l"/>
            <a:r>
              <a:rPr lang="sk-SK" dirty="0">
                <a:latin typeface="Comic Sans MS" pitchFamily="66" charset="0"/>
              </a:rPr>
              <a:t>- najstaršie mestá vznikali na križovatkách ciest</a:t>
            </a:r>
          </a:p>
          <a:p>
            <a:pPr algn="l">
              <a:buFontTx/>
              <a:buChar char="-"/>
            </a:pPr>
            <a:endParaRPr lang="sk-SK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Výskum osídlenia stredovekého Slovenska - zaujimavosti, recenzie, foto,  ceny | dobrodruh.sk - cestovan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6792"/>
            <a:ext cx="8895295" cy="4388347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1547664" y="764704"/>
            <a:ext cx="5352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>
                <a:latin typeface="Comic Sans MS" pitchFamily="66" charset="0"/>
              </a:rPr>
              <a:t>Prvé osídlenia na Slovensku</a:t>
            </a:r>
            <a:endParaRPr lang="sk-SK" sz="3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916416" cy="1470025"/>
          </a:xfrm>
        </p:spPr>
        <p:txBody>
          <a:bodyPr>
            <a:noAutofit/>
          </a:bodyPr>
          <a:lstStyle/>
          <a:p>
            <a:r>
              <a:rPr lang="sk-SK" sz="3200" dirty="0" smtClean="0">
                <a:latin typeface="Comic Sans MS" pitchFamily="66" charset="0"/>
              </a:rPr>
              <a:t>najstaršie </a:t>
            </a:r>
            <a:r>
              <a:rPr lang="sk-SK" sz="3200" dirty="0">
                <a:latin typeface="Comic Sans MS" pitchFamily="66" charset="0"/>
              </a:rPr>
              <a:t>mesto = </a:t>
            </a:r>
            <a:r>
              <a:rPr lang="sk-SK" sz="3200" b="1" dirty="0">
                <a:latin typeface="Comic Sans MS" pitchFamily="66" charset="0"/>
              </a:rPr>
              <a:t>TRNAVA </a:t>
            </a:r>
            <a:r>
              <a:rPr lang="sk-SK" sz="3200" b="1" dirty="0" smtClean="0">
                <a:latin typeface="Comic Sans MS" pitchFamily="66" charset="0"/>
              </a:rPr>
              <a:t/>
            </a:r>
            <a:br>
              <a:rPr lang="sk-SK" sz="3200" b="1" dirty="0" smtClean="0">
                <a:latin typeface="Comic Sans MS" pitchFamily="66" charset="0"/>
              </a:rPr>
            </a:br>
            <a:r>
              <a:rPr lang="sk-SK" sz="3200" b="1" dirty="0" smtClean="0">
                <a:latin typeface="Comic Sans MS" pitchFamily="66" charset="0"/>
              </a:rPr>
              <a:t>vznikla v roku </a:t>
            </a:r>
            <a:r>
              <a:rPr lang="sk-SK" sz="3200" b="1" dirty="0">
                <a:latin typeface="Comic Sans MS" pitchFamily="66" charset="0"/>
              </a:rPr>
              <a:t>1238</a:t>
            </a:r>
            <a:r>
              <a:rPr lang="sk-SK" sz="3200" dirty="0">
                <a:latin typeface="Comic Sans MS" pitchFamily="66" charset="0"/>
              </a:rPr>
              <a:t/>
            </a:r>
            <a:br>
              <a:rPr lang="sk-SK" sz="3200" dirty="0">
                <a:latin typeface="Comic Sans MS" pitchFamily="66" charset="0"/>
              </a:rPr>
            </a:br>
            <a:endParaRPr lang="sk-SK" sz="3200" dirty="0">
              <a:latin typeface="Comic Sans MS" pitchFamily="66" charset="0"/>
            </a:endParaRPr>
          </a:p>
        </p:txBody>
      </p:sp>
      <p:pic>
        <p:nvPicPr>
          <p:cNvPr id="4098" name="Picture 2" descr="Mesto Trnava - výlety, ubytovanie a informácie | Slovenský cestovate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385819" cy="4914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sk-SK" dirty="0" smtClean="0">
                <a:latin typeface="Comic Sans MS" pitchFamily="66" charset="0"/>
              </a:rPr>
              <a:t>Trnava v minulosti</a:t>
            </a:r>
            <a:endParaRPr lang="sk-SK" dirty="0">
              <a:latin typeface="Comic Sans MS" pitchFamily="66" charset="0"/>
            </a:endParaRPr>
          </a:p>
        </p:txBody>
      </p:sp>
      <p:pic>
        <p:nvPicPr>
          <p:cNvPr id="3074" name="Picture 2" descr="História mesta Trnavy | Trna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69124"/>
            <a:ext cx="6840760" cy="4761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712968" cy="6336704"/>
          </a:xfrm>
        </p:spPr>
        <p:txBody>
          <a:bodyPr>
            <a:normAutofit fontScale="90000"/>
          </a:bodyPr>
          <a:lstStyle/>
          <a:p>
            <a:pPr algn="l"/>
            <a:r>
              <a:rPr lang="sk-SK" sz="3200" dirty="0" smtClean="0">
                <a:latin typeface="Comic Sans MS" pitchFamily="66" charset="0"/>
              </a:rPr>
              <a:t>Neskôr </a:t>
            </a:r>
            <a:r>
              <a:rPr lang="sk-SK" sz="3200" dirty="0">
                <a:latin typeface="Comic Sans MS" pitchFamily="66" charset="0"/>
              </a:rPr>
              <a:t>vznikali mestá v miestach ťažby NS ( B. Štiavnica, </a:t>
            </a:r>
            <a:r>
              <a:rPr lang="sk-SK" sz="3200" dirty="0" smtClean="0">
                <a:latin typeface="Comic Sans MS" pitchFamily="66" charset="0"/>
              </a:rPr>
              <a:t>Kremnica...), </a:t>
            </a:r>
            <a:r>
              <a:rPr lang="sk-SK" sz="3200" dirty="0">
                <a:latin typeface="Comic Sans MS" pitchFamily="66" charset="0"/>
              </a:rPr>
              <a:t>pri riekach </a:t>
            </a:r>
            <a:r>
              <a:rPr lang="sk-SK" sz="3200" dirty="0" smtClean="0">
                <a:latin typeface="Comic Sans MS" pitchFamily="66" charset="0"/>
              </a:rPr>
              <a:t>...</a:t>
            </a:r>
            <a:r>
              <a:rPr lang="sk-SK" sz="3200" dirty="0">
                <a:latin typeface="Comic Sans MS" pitchFamily="66" charset="0"/>
              </a:rPr>
              <a:t/>
            </a:r>
            <a:br>
              <a:rPr lang="sk-SK" sz="3200" dirty="0">
                <a:latin typeface="Comic Sans MS" pitchFamily="66" charset="0"/>
              </a:rPr>
            </a:br>
            <a:r>
              <a:rPr lang="sk-SK" sz="3200" dirty="0" smtClean="0">
                <a:latin typeface="Comic Sans MS" pitchFamily="66" charset="0"/>
              </a:rPr>
              <a:t>Na území </a:t>
            </a:r>
            <a:r>
              <a:rPr lang="sk-SK" sz="3200" dirty="0">
                <a:latin typeface="Comic Sans MS" pitchFamily="66" charset="0"/>
              </a:rPr>
              <a:t>SR = </a:t>
            </a:r>
            <a:r>
              <a:rPr lang="sk-SK" sz="3200" b="1" dirty="0" smtClean="0">
                <a:latin typeface="Comic Sans MS" pitchFamily="66" charset="0"/>
              </a:rPr>
              <a:t>2927</a:t>
            </a:r>
            <a:r>
              <a:rPr lang="sk-SK" sz="3200" dirty="0" smtClean="0">
                <a:latin typeface="Comic Sans MS" pitchFamily="66" charset="0"/>
              </a:rPr>
              <a:t> </a:t>
            </a:r>
            <a:r>
              <a:rPr lang="sk-SK" sz="3200" dirty="0">
                <a:latin typeface="Comic Sans MS" pitchFamily="66" charset="0"/>
              </a:rPr>
              <a:t>sídel z toho </a:t>
            </a:r>
            <a:r>
              <a:rPr lang="sk-SK" sz="3200" b="1" dirty="0" smtClean="0">
                <a:latin typeface="Comic Sans MS" pitchFamily="66" charset="0"/>
              </a:rPr>
              <a:t> </a:t>
            </a:r>
            <a:r>
              <a:rPr lang="sk-SK" sz="3200" b="1" i="1" u="sng" dirty="0" smtClean="0">
                <a:latin typeface="Comic Sans MS" pitchFamily="66" charset="0"/>
              </a:rPr>
              <a:t>miest 141 </a:t>
            </a:r>
            <a:r>
              <a:rPr lang="sk-SK" sz="3200" dirty="0" smtClean="0">
                <a:latin typeface="Comic Sans MS" pitchFamily="66" charset="0"/>
              </a:rPr>
              <a:t>(2019)</a:t>
            </a:r>
            <a:r>
              <a:rPr lang="sk-SK" sz="3200" dirty="0">
                <a:latin typeface="Comic Sans MS" pitchFamily="66" charset="0"/>
              </a:rPr>
              <a:t/>
            </a:r>
            <a:br>
              <a:rPr lang="sk-SK" sz="3200" dirty="0">
                <a:latin typeface="Comic Sans MS" pitchFamily="66" charset="0"/>
              </a:rPr>
            </a:br>
            <a:r>
              <a:rPr lang="sk-SK" sz="3200" dirty="0" smtClean="0">
                <a:latin typeface="Comic Sans MS" pitchFamily="66" charset="0"/>
              </a:rPr>
              <a:t/>
            </a:r>
            <a:br>
              <a:rPr lang="sk-SK" sz="3200" dirty="0" smtClean="0">
                <a:latin typeface="Comic Sans MS" pitchFamily="66" charset="0"/>
              </a:rPr>
            </a:br>
            <a:r>
              <a:rPr lang="sk-SK" sz="3200" b="1" i="1" u="sng" dirty="0" smtClean="0">
                <a:latin typeface="Comic Sans MS" pitchFamily="66" charset="0"/>
              </a:rPr>
              <a:t>Vidiecke </a:t>
            </a:r>
            <a:r>
              <a:rPr lang="sk-SK" sz="3200" b="1" i="1" u="sng" dirty="0">
                <a:latin typeface="Comic Sans MS" pitchFamily="66" charset="0"/>
              </a:rPr>
              <a:t>sídla</a:t>
            </a:r>
            <a:r>
              <a:rPr lang="sk-SK" sz="3200" i="1" dirty="0">
                <a:latin typeface="Comic Sans MS" pitchFamily="66" charset="0"/>
              </a:rPr>
              <a:t> </a:t>
            </a:r>
            <a:r>
              <a:rPr lang="sk-SK" sz="3200" i="1" dirty="0" smtClean="0">
                <a:latin typeface="Comic Sans MS" pitchFamily="66" charset="0"/>
              </a:rPr>
              <a:t>: </a:t>
            </a:r>
            <a:br>
              <a:rPr lang="sk-SK" sz="3200" i="1" dirty="0" smtClean="0">
                <a:latin typeface="Comic Sans MS" pitchFamily="66" charset="0"/>
              </a:rPr>
            </a:br>
            <a:r>
              <a:rPr lang="sk-SK" sz="3200" i="1" dirty="0">
                <a:latin typeface="Comic Sans MS" pitchFamily="66" charset="0"/>
              </a:rPr>
              <a:t> </a:t>
            </a:r>
            <a:r>
              <a:rPr lang="sk-SK" sz="3200" i="1" dirty="0" smtClean="0">
                <a:latin typeface="Comic Sans MS" pitchFamily="66" charset="0"/>
              </a:rPr>
              <a:t>     </a:t>
            </a:r>
            <a:br>
              <a:rPr lang="sk-SK" sz="3200" i="1" dirty="0" smtClean="0">
                <a:latin typeface="Comic Sans MS" pitchFamily="66" charset="0"/>
              </a:rPr>
            </a:br>
            <a:r>
              <a:rPr lang="sk-SK" sz="3200" i="1" dirty="0" smtClean="0">
                <a:latin typeface="Comic Sans MS" pitchFamily="66" charset="0"/>
              </a:rPr>
              <a:t>- </a:t>
            </a:r>
            <a:r>
              <a:rPr lang="sk-SK" sz="3200" dirty="0" smtClean="0">
                <a:latin typeface="Comic Sans MS" pitchFamily="66" charset="0"/>
              </a:rPr>
              <a:t>nemajú </a:t>
            </a:r>
            <a:r>
              <a:rPr lang="sk-SK" sz="3200" dirty="0">
                <a:latin typeface="Comic Sans MS" pitchFamily="66" charset="0"/>
              </a:rPr>
              <a:t>štatút mesta</a:t>
            </a:r>
            <a:br>
              <a:rPr lang="sk-SK" sz="3200" dirty="0">
                <a:latin typeface="Comic Sans MS" pitchFamily="66" charset="0"/>
              </a:rPr>
            </a:br>
            <a:r>
              <a:rPr lang="sk-SK" sz="3200" dirty="0" smtClean="0">
                <a:latin typeface="Comic Sans MS" pitchFamily="66" charset="0"/>
              </a:rPr>
              <a:t>- </a:t>
            </a:r>
            <a:r>
              <a:rPr lang="sk-SK" sz="3200" dirty="0">
                <a:latin typeface="Comic Sans MS" pitchFamily="66" charset="0"/>
              </a:rPr>
              <a:t>rôzna veľkosť</a:t>
            </a:r>
            <a:br>
              <a:rPr lang="sk-SK" sz="3200" dirty="0">
                <a:latin typeface="Comic Sans MS" pitchFamily="66" charset="0"/>
              </a:rPr>
            </a:br>
            <a:r>
              <a:rPr lang="sk-SK" sz="3200" dirty="0" smtClean="0">
                <a:latin typeface="Comic Sans MS" pitchFamily="66" charset="0"/>
              </a:rPr>
              <a:t>- </a:t>
            </a:r>
            <a:r>
              <a:rPr lang="sk-SK" sz="3200" dirty="0">
                <a:latin typeface="Comic Sans MS" pitchFamily="66" charset="0"/>
              </a:rPr>
              <a:t>menší počet obyvateľov, menej služieb, </a:t>
            </a:r>
            <a:br>
              <a:rPr lang="sk-SK" sz="3200" dirty="0">
                <a:latin typeface="Comic Sans MS" pitchFamily="66" charset="0"/>
              </a:rPr>
            </a:br>
            <a:r>
              <a:rPr lang="sk-SK" sz="3200" dirty="0" smtClean="0">
                <a:latin typeface="Comic Sans MS" pitchFamily="66" charset="0"/>
              </a:rPr>
              <a:t>- </a:t>
            </a:r>
            <a:r>
              <a:rPr lang="sk-SK" sz="3200" dirty="0">
                <a:latin typeface="Comic Sans MS" pitchFamily="66" charset="0"/>
              </a:rPr>
              <a:t>plnia odlišné </a:t>
            </a:r>
            <a:r>
              <a:rPr lang="sk-SK" sz="3200" dirty="0" smtClean="0">
                <a:latin typeface="Comic Sans MS" pitchFamily="66" charset="0"/>
              </a:rPr>
              <a:t>funkcie (poľnohospodárske</a:t>
            </a:r>
            <a:r>
              <a:rPr lang="sk-SK" sz="3200" dirty="0">
                <a:latin typeface="Comic Sans MS" pitchFamily="66" charset="0"/>
              </a:rPr>
              <a:t>, obytné, </a:t>
            </a:r>
            <a:r>
              <a:rPr lang="sk-SK" sz="3200" dirty="0" smtClean="0">
                <a:latin typeface="Comic Sans MS" pitchFamily="66" charset="0"/>
              </a:rPr>
              <a:t>cestovný ruch...)</a:t>
            </a:r>
            <a:r>
              <a:rPr lang="sk-SK" sz="3200" dirty="0">
                <a:latin typeface="Comic Sans MS" pitchFamily="66" charset="0"/>
              </a:rPr>
              <a:t/>
            </a:r>
            <a:br>
              <a:rPr lang="sk-SK" sz="3200" dirty="0">
                <a:latin typeface="Comic Sans MS" pitchFamily="66" charset="0"/>
              </a:rPr>
            </a:br>
            <a:endParaRPr lang="sk-SK" sz="3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846640" cy="6336703"/>
          </a:xfrm>
        </p:spPr>
        <p:txBody>
          <a:bodyPr>
            <a:normAutofit/>
          </a:bodyPr>
          <a:lstStyle/>
          <a:p>
            <a:pPr algn="l"/>
            <a:r>
              <a:rPr lang="sk-SK" sz="3200" b="1" i="1" u="sng" dirty="0" smtClean="0">
                <a:latin typeface="Comic Sans MS" pitchFamily="66" charset="0"/>
              </a:rPr>
              <a:t>Rozptýlené </a:t>
            </a:r>
            <a:r>
              <a:rPr lang="sk-SK" sz="3200" b="1" i="1" u="sng" dirty="0">
                <a:latin typeface="Comic Sans MS" pitchFamily="66" charset="0"/>
              </a:rPr>
              <a:t>sídla</a:t>
            </a:r>
            <a:r>
              <a:rPr lang="sk-SK" sz="3200" i="1" u="sng" dirty="0">
                <a:latin typeface="Comic Sans MS" pitchFamily="66" charset="0"/>
              </a:rPr>
              <a:t> </a:t>
            </a:r>
            <a:r>
              <a:rPr lang="sk-SK" sz="3200" i="1" dirty="0">
                <a:latin typeface="Comic Sans MS" pitchFamily="66" charset="0"/>
              </a:rPr>
              <a:t>: </a:t>
            </a:r>
            <a:r>
              <a:rPr lang="sk-SK" sz="3200" dirty="0">
                <a:latin typeface="Comic Sans MS" pitchFamily="66" charset="0"/>
              </a:rPr>
              <a:t>- vznikli počas valašskej kolonizácie v 16 - 18. stor.</a:t>
            </a:r>
            <a:br>
              <a:rPr lang="sk-SK" sz="3200" dirty="0">
                <a:latin typeface="Comic Sans MS" pitchFamily="66" charset="0"/>
              </a:rPr>
            </a:br>
            <a:r>
              <a:rPr lang="sk-SK" sz="3200" dirty="0">
                <a:latin typeface="Comic Sans MS" pitchFamily="66" charset="0"/>
              </a:rPr>
              <a:t/>
            </a:r>
            <a:br>
              <a:rPr lang="sk-SK" sz="3200" dirty="0">
                <a:latin typeface="Comic Sans MS" pitchFamily="66" charset="0"/>
              </a:rPr>
            </a:br>
            <a:r>
              <a:rPr lang="sk-SK" sz="3200" dirty="0" smtClean="0">
                <a:latin typeface="Comic Sans MS" pitchFamily="66" charset="0"/>
              </a:rPr>
              <a:t>V </a:t>
            </a:r>
            <a:r>
              <a:rPr lang="sk-SK" sz="3200" dirty="0">
                <a:latin typeface="Comic Sans MS" pitchFamily="66" charset="0"/>
              </a:rPr>
              <a:t>rôznych častiach SR majú odlišné </a:t>
            </a:r>
            <a:r>
              <a:rPr lang="sk-SK" sz="3200" dirty="0" smtClean="0">
                <a:latin typeface="Comic Sans MS" pitchFamily="66" charset="0"/>
              </a:rPr>
              <a:t>názvy</a:t>
            </a:r>
            <a:r>
              <a:rPr lang="sk-SK" sz="3200" dirty="0">
                <a:latin typeface="Comic Sans MS" pitchFamily="66" charset="0"/>
              </a:rPr>
              <a:t/>
            </a:r>
            <a:br>
              <a:rPr lang="sk-SK" sz="3200" dirty="0">
                <a:latin typeface="Comic Sans MS" pitchFamily="66" charset="0"/>
              </a:rPr>
            </a:br>
            <a:r>
              <a:rPr lang="sk-SK" sz="3200" dirty="0">
                <a:latin typeface="Comic Sans MS" pitchFamily="66" charset="0"/>
              </a:rPr>
              <a:t> </a:t>
            </a:r>
            <a:r>
              <a:rPr lang="sk-SK" sz="3200" dirty="0" smtClean="0">
                <a:latin typeface="Comic Sans MS" pitchFamily="66" charset="0"/>
              </a:rPr>
              <a:t>1. </a:t>
            </a:r>
            <a:r>
              <a:rPr lang="sk-SK" sz="3200" dirty="0">
                <a:latin typeface="Comic Sans MS" pitchFamily="66" charset="0"/>
              </a:rPr>
              <a:t>Myjava = </a:t>
            </a:r>
            <a:r>
              <a:rPr lang="sk-SK" sz="3200" dirty="0" smtClean="0">
                <a:latin typeface="Comic Sans MS" pitchFamily="66" charset="0"/>
              </a:rPr>
              <a:t>KOPANICE</a:t>
            </a:r>
            <a:br>
              <a:rPr lang="sk-SK" sz="3200" dirty="0" smtClean="0">
                <a:latin typeface="Comic Sans MS" pitchFamily="66" charset="0"/>
              </a:rPr>
            </a:br>
            <a:r>
              <a:rPr lang="sk-SK" sz="3200" dirty="0" smtClean="0">
                <a:latin typeface="Comic Sans MS" pitchFamily="66" charset="0"/>
              </a:rPr>
              <a:t> 2. v </a:t>
            </a:r>
            <a:r>
              <a:rPr lang="sk-SK" sz="3200" dirty="0">
                <a:latin typeface="Comic Sans MS" pitchFamily="66" charset="0"/>
              </a:rPr>
              <a:t>okolí Detvy = </a:t>
            </a:r>
            <a:r>
              <a:rPr lang="sk-SK" sz="3200" dirty="0" smtClean="0">
                <a:latin typeface="Comic Sans MS" pitchFamily="66" charset="0"/>
              </a:rPr>
              <a:t>LAZY</a:t>
            </a:r>
            <a:r>
              <a:rPr lang="sk-SK" sz="3200" dirty="0">
                <a:latin typeface="Comic Sans MS" pitchFamily="66" charset="0"/>
              </a:rPr>
              <a:t/>
            </a:r>
            <a:br>
              <a:rPr lang="sk-SK" sz="3200" dirty="0">
                <a:latin typeface="Comic Sans MS" pitchFamily="66" charset="0"/>
              </a:rPr>
            </a:br>
            <a:r>
              <a:rPr lang="sk-SK" sz="3200" dirty="0">
                <a:latin typeface="Comic Sans MS" pitchFamily="66" charset="0"/>
              </a:rPr>
              <a:t> </a:t>
            </a:r>
            <a:r>
              <a:rPr lang="sk-SK" sz="3200" dirty="0" smtClean="0">
                <a:latin typeface="Comic Sans MS" pitchFamily="66" charset="0"/>
              </a:rPr>
              <a:t>3. Orava </a:t>
            </a:r>
            <a:r>
              <a:rPr lang="sk-SK" sz="3200" dirty="0">
                <a:latin typeface="Comic Sans MS" pitchFamily="66" charset="0"/>
              </a:rPr>
              <a:t>= </a:t>
            </a:r>
            <a:r>
              <a:rPr lang="sk-SK" sz="3200" dirty="0" smtClean="0">
                <a:latin typeface="Comic Sans MS" pitchFamily="66" charset="0"/>
              </a:rPr>
              <a:t>RALE</a:t>
            </a:r>
            <a:br>
              <a:rPr lang="sk-SK" sz="3200" dirty="0" smtClean="0">
                <a:latin typeface="Comic Sans MS" pitchFamily="66" charset="0"/>
              </a:rPr>
            </a:br>
            <a:r>
              <a:rPr lang="sk-SK" sz="3200" dirty="0">
                <a:latin typeface="Comic Sans MS" pitchFamily="66" charset="0"/>
              </a:rPr>
              <a:t> </a:t>
            </a:r>
            <a:r>
              <a:rPr lang="sk-SK" sz="3200" dirty="0" smtClean="0">
                <a:latin typeface="Comic Sans MS" pitchFamily="66" charset="0"/>
              </a:rPr>
              <a:t>4. </a:t>
            </a:r>
            <a:r>
              <a:rPr lang="sk-SK" sz="3200" dirty="0" smtClean="0">
                <a:latin typeface="Comic Sans MS" pitchFamily="66" charset="0"/>
              </a:rPr>
              <a:t>v okolí </a:t>
            </a:r>
            <a:r>
              <a:rPr lang="sk-SK" sz="3200" dirty="0">
                <a:latin typeface="Comic Sans MS" pitchFamily="66" charset="0"/>
              </a:rPr>
              <a:t>Novej Bane =  </a:t>
            </a:r>
            <a:r>
              <a:rPr lang="sk-SK" sz="3200" dirty="0" smtClean="0">
                <a:latin typeface="Comic Sans MS" pitchFamily="66" charset="0"/>
              </a:rPr>
              <a:t>ŠTÁLE</a:t>
            </a:r>
            <a:br>
              <a:rPr lang="sk-SK" sz="3200" dirty="0" smtClean="0">
                <a:latin typeface="Comic Sans MS" pitchFamily="66" charset="0"/>
              </a:rPr>
            </a:br>
            <a:r>
              <a:rPr lang="sk-SK" sz="3200" dirty="0">
                <a:latin typeface="Comic Sans MS" pitchFamily="66" charset="0"/>
              </a:rPr>
              <a:t/>
            </a:r>
            <a:br>
              <a:rPr lang="sk-SK" sz="3200" dirty="0">
                <a:latin typeface="Comic Sans MS" pitchFamily="66" charset="0"/>
              </a:rPr>
            </a:br>
            <a:r>
              <a:rPr lang="sk-SK" sz="3200" dirty="0">
                <a:latin typeface="Comic Sans MS" pitchFamily="66" charset="0"/>
              </a:rPr>
              <a:t/>
            </a:r>
            <a:br>
              <a:rPr lang="sk-SK" sz="3200" dirty="0">
                <a:latin typeface="Comic Sans MS" pitchFamily="66" charset="0"/>
              </a:rPr>
            </a:br>
            <a:endParaRPr lang="sk-SK" sz="3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sk-SK" dirty="0" smtClean="0">
                <a:latin typeface="Comic Sans MS" pitchFamily="66" charset="0"/>
              </a:rPr>
              <a:t>Bratislava</a:t>
            </a:r>
            <a:endParaRPr lang="sk-SK" dirty="0">
              <a:latin typeface="Comic Sans MS" pitchFamily="66" charset="0"/>
            </a:endParaRPr>
          </a:p>
        </p:txBody>
      </p:sp>
      <p:pic>
        <p:nvPicPr>
          <p:cNvPr id="4" name="Picture 2" descr="Hlavné mesto SR Bratislava | Members | Visit Bratisla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31579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sk-SK" dirty="0" smtClean="0">
                <a:latin typeface="Comic Sans MS" pitchFamily="66" charset="0"/>
              </a:rPr>
              <a:t>Košice</a:t>
            </a:r>
            <a:endParaRPr lang="sk-SK" dirty="0">
              <a:latin typeface="Comic Sans MS" pitchFamily="66" charset="0"/>
            </a:endParaRPr>
          </a:p>
        </p:txBody>
      </p:sp>
      <p:pic>
        <p:nvPicPr>
          <p:cNvPr id="20482" name="Picture 2" descr="Budú mať Košice menej mestských častí? Starostovia chcú od mesta prebrať  niektoré kompetencie | Košice24.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776864" cy="5188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118</Words>
  <Application>Microsoft Office PowerPoint</Application>
  <PresentationFormat>Prezentácia na obrazovke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Motív Office</vt:lpstr>
      <vt:lpstr>Sídla Slovenska</vt:lpstr>
      <vt:lpstr>Prezentácia programu PowerPoint</vt:lpstr>
      <vt:lpstr>Prezentácia programu PowerPoint</vt:lpstr>
      <vt:lpstr>najstaršie mesto = TRNAVA  vznikla v roku 1238 </vt:lpstr>
      <vt:lpstr>Trnava v minulosti</vt:lpstr>
      <vt:lpstr>Neskôr vznikali mestá v miestach ťažby NS ( B. Štiavnica, Kremnica...), pri riekach ... Na území SR = 2927 sídel z toho  miest 141 (2019)  Vidiecke sídla :         - nemajú štatút mesta - rôzna veľkosť - menší počet obyvateľov, menej služieb,  - plnia odlišné funkcie (poľnohospodárske, obytné, cestovný ruch...) </vt:lpstr>
      <vt:lpstr>Rozptýlené sídla : - vznikli počas valašskej kolonizácie v 16 - 18. stor.  V rôznych častiach SR majú odlišné názvy  1. Myjava = KOPANICE  2. v okolí Detvy = LAZY  3. Orava = RALE  4. v okolí Novej Bane =  ŠTÁLE   </vt:lpstr>
      <vt:lpstr>Bratislava</vt:lpstr>
      <vt:lpstr>Košice</vt:lpstr>
      <vt:lpstr>Mestá s viac ako 50 000 obyvateľmi : Prešov, Nitra, Žilina, Banská Bystrica, Trnava, Trenčín, Poprad, Martin, Prievidza)  Najmenšie mestá :  DUDINCE ( 1512 obyv.) MODRÝ KAMEŇ ( 1563 obyv.) </vt:lpstr>
      <vt:lpstr> Funkcie miest: - úlohou je poskytovať rôzne služby a funkcie 1. Monofunkčné - plnia jednu funkciu dopravná = Čierna nad Tisou priemyselná = Svit rekreačná = Vysoké Tatry obytná = Dubnica nad Váhom, sídla neďaleko miest 2. Polyfunkčné - majú viacero funkcií -  väčšina miest Slovenska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Sídla Slovenska</dc:title>
  <dc:creator>Henriketka</dc:creator>
  <cp:lastModifiedBy>ZS_Lehnice_2</cp:lastModifiedBy>
  <cp:revision>2</cp:revision>
  <dcterms:created xsi:type="dcterms:W3CDTF">2021-01-19T17:55:47Z</dcterms:created>
  <dcterms:modified xsi:type="dcterms:W3CDTF">2021-01-22T10:35:54Z</dcterms:modified>
</cp:coreProperties>
</file>