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11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CD1371-6B27-43DB-96BE-8727B5322EB7}" type="datetimeFigureOut">
              <a:rPr lang="sk-SK" smtClean="0"/>
              <a:t>12.02.2021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EA0309E-0C1F-4AC2-B22E-180A19CD001D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498835" cy="1793167"/>
          </a:xfrm>
        </p:spPr>
        <p:txBody>
          <a:bodyPr/>
          <a:lstStyle/>
          <a:p>
            <a:r>
              <a:rPr lang="sk-SK" dirty="0" smtClean="0"/>
              <a:t>CESTOVNÝ  RUCH </a:t>
            </a:r>
            <a:br>
              <a:rPr lang="sk-SK" dirty="0" smtClean="0"/>
            </a:br>
            <a:r>
              <a:rPr lang="sk-SK" dirty="0" smtClean="0"/>
              <a:t>A KRÁSY SLOVENSKA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561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SÃºvisiaci obrÃ¡zok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27087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bardejovskÃ© kÃºpele kolonÃ¡d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32" y="606414"/>
            <a:ext cx="3888512" cy="29297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395536" y="26064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BARDEJOVSKÉ KÚPELE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7" name="Obrázok 6" descr="VÃ½sledok vyhÄ¾adÃ¡vania obrÃ¡zkov pre dopyt trenÄianske teplice kÃºpe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11" y="3946318"/>
            <a:ext cx="3749675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SÃºvisiaci obrÃ¡zok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33056"/>
            <a:ext cx="3647306" cy="27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lokTextu 8"/>
          <p:cNvSpPr txBox="1"/>
          <p:nvPr/>
        </p:nvSpPr>
        <p:spPr>
          <a:xfrm>
            <a:off x="2411760" y="3975785"/>
            <a:ext cx="198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TRENČIANSKE TEPLICE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188640"/>
            <a:ext cx="8208912" cy="40176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sk-SK" sz="3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VODNÉ PLOCHY</a:t>
            </a:r>
          </a:p>
          <a:p>
            <a:r>
              <a:rPr lang="sk-SK" dirty="0" smtClean="0"/>
              <a:t>najatraktívnejšie </a:t>
            </a:r>
            <a:r>
              <a:rPr lang="sk-SK" dirty="0" smtClean="0"/>
              <a:t>v lete</a:t>
            </a:r>
          </a:p>
          <a:p>
            <a:r>
              <a:rPr lang="sk-SK" dirty="0" smtClean="0"/>
              <a:t>Zlaté </a:t>
            </a:r>
            <a:r>
              <a:rPr lang="sk-SK" dirty="0" smtClean="0"/>
              <a:t>piesky, Slnečné jazerá, Zemplínska Šírava, Domaša, Liptovská Mara, Oravská priehrada...</a:t>
            </a:r>
          </a:p>
          <a:p>
            <a:r>
              <a:rPr lang="sk-SK" dirty="0" smtClean="0"/>
              <a:t> </a:t>
            </a:r>
            <a:r>
              <a:rPr lang="sk-SK" dirty="0" smtClean="0"/>
              <a:t>z vodných tokov napr. Dunaj, Váh, Hron, Nitra, Hornád</a:t>
            </a:r>
            <a:r>
              <a:rPr lang="sk-SK" dirty="0" smtClean="0"/>
              <a:t>, Orava</a:t>
            </a:r>
            <a:r>
              <a:rPr lang="sk-SK" dirty="0" smtClean="0"/>
              <a:t>, Dunajec...</a:t>
            </a:r>
          </a:p>
          <a:p>
            <a:r>
              <a:rPr lang="sk-SK" dirty="0" err="1" smtClean="0"/>
              <a:t>akvaparky</a:t>
            </a:r>
            <a:r>
              <a:rPr lang="sk-SK" dirty="0" smtClean="0"/>
              <a:t>: </a:t>
            </a:r>
            <a:r>
              <a:rPr lang="sk-SK" dirty="0" err="1" smtClean="0"/>
              <a:t>Tatralandia</a:t>
            </a:r>
            <a:r>
              <a:rPr lang="sk-SK" dirty="0" smtClean="0"/>
              <a:t>, </a:t>
            </a:r>
            <a:r>
              <a:rPr lang="sk-SK" dirty="0" err="1" smtClean="0"/>
              <a:t>Aquacity</a:t>
            </a:r>
            <a:r>
              <a:rPr lang="sk-SK" dirty="0" smtClean="0"/>
              <a:t> Poprad</a:t>
            </a:r>
          </a:p>
          <a:p>
            <a:r>
              <a:rPr lang="sk-SK" dirty="0" smtClean="0"/>
              <a:t>kúpaliská</a:t>
            </a:r>
            <a:r>
              <a:rPr lang="sk-SK" dirty="0" smtClean="0"/>
              <a:t>: Štúrovo, Dunajská Streda, Veľký Meder, Vrbov, Bešeňová...</a:t>
            </a:r>
          </a:p>
          <a:p>
            <a:r>
              <a:rPr lang="sk-SK" dirty="0" smtClean="0"/>
              <a:t>tatranské </a:t>
            </a:r>
            <a:r>
              <a:rPr lang="sk-SK" dirty="0" smtClean="0"/>
              <a:t>plesá</a:t>
            </a:r>
          </a:p>
          <a:p>
            <a:r>
              <a:rPr lang="sk-SK" dirty="0" smtClean="0"/>
              <a:t>vodopády</a:t>
            </a:r>
            <a:endParaRPr lang="sk-SK" dirty="0"/>
          </a:p>
        </p:txBody>
      </p:sp>
      <p:pic>
        <p:nvPicPr>
          <p:cNvPr id="4" name="Obrázok 3" descr="VÃ½sledok vyhÄ¾adÃ¡vania obrÃ¡zkov pre dopyt popradskÃ© ples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12976"/>
            <a:ext cx="4746868" cy="30698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3491880" y="5913482"/>
            <a:ext cx="2235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POPRADSKÉ PLESO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47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SÃºvisiaci obrÃ¡zok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5795501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SÃºvisiaci obrÃ¡z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33056"/>
            <a:ext cx="5760720" cy="276479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3059832" y="4046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</a:t>
            </a:r>
            <a:r>
              <a:rPr lang="sk-SK" dirty="0" smtClean="0">
                <a:solidFill>
                  <a:schemeClr val="bg1"/>
                </a:solidFill>
              </a:rPr>
              <a:t>ZEMPLÍNSKA  ŠÍRAVA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6588224" y="400506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</a:t>
            </a:r>
            <a:r>
              <a:rPr lang="sk-SK" dirty="0" smtClean="0">
                <a:solidFill>
                  <a:schemeClr val="bg1"/>
                </a:solidFill>
              </a:rPr>
              <a:t>DUNAJEC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91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VÃ½sledok vyhÄ¾adÃ¡vania obrÃ¡zkov pre dopyt Tatralandia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865579" cy="318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Å¡tÃºrovo vadaÅ¡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5162"/>
            <a:ext cx="4244355" cy="3270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Ã½sledok vyhÄ¾adÃ¡vania obrÃ¡zkov pre dopyt studenovodskÃ© vodopÃ¡dy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08955"/>
            <a:ext cx="3304406" cy="577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2987824" y="260648"/>
            <a:ext cx="1940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</a:t>
            </a:r>
            <a:r>
              <a:rPr lang="sk-SK" dirty="0" smtClean="0">
                <a:solidFill>
                  <a:schemeClr val="bg1"/>
                </a:solidFill>
              </a:rPr>
              <a:t>TATRALANDIA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755576" y="348516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ŠTÚROVO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508104" y="6926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STUDENOVODSKÉ VODOPÁDY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260648"/>
            <a:ext cx="6400800" cy="3945592"/>
          </a:xfrm>
        </p:spPr>
        <p:txBody>
          <a:bodyPr/>
          <a:lstStyle/>
          <a:p>
            <a:pPr marL="45720" indent="0">
              <a:buNone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KULTÚRNOHISTORICKÉ  CENTRÁ</a:t>
            </a:r>
          </a:p>
          <a:p>
            <a:r>
              <a:rPr lang="sk-SK" dirty="0" smtClean="0"/>
              <a:t>hrady</a:t>
            </a:r>
            <a:r>
              <a:rPr lang="sk-SK" dirty="0" smtClean="0"/>
              <a:t>, zámky, kaštiele, divadlá, galérie, múzeá, skanzeny, MPR, PRĽA...</a:t>
            </a:r>
          </a:p>
          <a:p>
            <a:r>
              <a:rPr lang="sk-SK" dirty="0" smtClean="0"/>
              <a:t>Bratislava, Košice, Bardejov, Banská Štiavnica, Levoča, </a:t>
            </a:r>
            <a:r>
              <a:rPr lang="sk-SK" dirty="0" err="1" smtClean="0"/>
              <a:t>Vlkolínec</a:t>
            </a:r>
            <a:r>
              <a:rPr lang="sk-SK" dirty="0" smtClean="0"/>
              <a:t>, Čičmany, Spišský hrad, Betliar, Bojnický zámok, Oravský hrad...</a:t>
            </a:r>
          </a:p>
          <a:p>
            <a:pPr marL="4572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Obrázok 3" descr="VÃ½sledok vyhÄ¾adÃ¡vania obrÃ¡zkov pre dopyt spiÅ¡skÃ½ hra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8920"/>
            <a:ext cx="5760720" cy="3841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4499992" y="27809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</a:t>
            </a:r>
            <a:r>
              <a:rPr lang="sk-SK" dirty="0" smtClean="0">
                <a:solidFill>
                  <a:schemeClr val="bg1"/>
                </a:solidFill>
              </a:rPr>
              <a:t>SPIŠSKÝ HRAD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VÃ½sledok vyhÄ¾adÃ¡vania obrÃ¡zkov pre dopyt betlia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2345"/>
            <a:ext cx="4536584" cy="269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bardejov nÃ¡mesti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7032"/>
            <a:ext cx="6336704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obsahu 5" descr="VÃ½sledok vyhÄ¾adÃ¡vania obrÃ¡zkov pre dopyt bojnickÃ½ zÃ¡mok"/>
          <p:cNvPicPr>
            <a:picLocks noGrp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7905"/>
            <a:ext cx="4105656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2627784" y="5486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BETLIAR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7812360" y="54868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BOJNICE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796136" y="378904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BARDEJOV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590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VÃ½sledok vyhÄ¾adÃ¡vania obrÃ¡zkov pre dopyt banskÃ¡ Å¡tiavnic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536504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vlkolÃ­ne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629150" cy="259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Zástupný symbol obsahu 5" descr="VÃ½sledok vyhÄ¾adÃ¡vania obrÃ¡zkov pre dopyt oravskÃ½ hrad"/>
          <p:cNvPicPr>
            <a:picLocks noGr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52736"/>
            <a:ext cx="331236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2123728" y="404664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BANSKÁ ŠTIAVNICA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300192" y="5157083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        ORAVSKÝ HRAD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971600" y="386104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VLKOLÍNEC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6460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6400800" cy="4017600"/>
          </a:xfrm>
        </p:spPr>
        <p:txBody>
          <a:bodyPr/>
          <a:lstStyle/>
          <a:p>
            <a:r>
              <a:rPr lang="sk-SK" b="1" dirty="0" smtClean="0"/>
              <a:t>BRATISLAVA – najnavštevovanejšie mesto</a:t>
            </a:r>
            <a:endParaRPr lang="sk-SK" b="1" dirty="0"/>
          </a:p>
        </p:txBody>
      </p:sp>
      <p:pic>
        <p:nvPicPr>
          <p:cNvPr id="4" name="Obrázok 3" descr="VÃ½sledok vyhÄ¾adÃ¡vania obrÃ¡zkov pre dopyt bratislavsky hra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84539"/>
            <a:ext cx="3244850" cy="1817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SÃºvisiaci obrÃ¡zo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6752"/>
            <a:ext cx="3318510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Ã½sledok vyhÄ¾adÃ¡vania obrÃ¡zkov pre dopyt michalskÃ¡ veÅ¾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222313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SÃºvisiaci obrÃ¡zo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345638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 descr="VÃ½sledok vyhÄ¾adÃ¡vania obrÃ¡zkov pre dopyt starÃ¡ radnica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12976"/>
            <a:ext cx="2733675" cy="182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ok 8" descr="VÃ½sledok vyhÄ¾adÃ¡vania obrÃ¡zkov pre dopyt Äumil v bratislav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92" y="5196552"/>
            <a:ext cx="2049780" cy="1361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3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3474720"/>
          </a:xfrm>
        </p:spPr>
        <p:txBody>
          <a:bodyPr/>
          <a:lstStyle/>
          <a:p>
            <a:pPr marL="45720" indent="0">
              <a:buNone/>
            </a:pPr>
            <a:r>
              <a:rPr lang="sk-SK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AGROTURISTICKÉ REGIÓNY</a:t>
            </a:r>
          </a:p>
          <a:p>
            <a:r>
              <a:rPr lang="sk-SK" dirty="0" smtClean="0"/>
              <a:t>- sú situované na vidieku v zdravšom prostredí  s možnosťou zapojenia sa do niektorých poľnohospodárskych a rekreačných činností (jazda na koňoch, zber ovocia...)</a:t>
            </a:r>
          </a:p>
          <a:p>
            <a:pPr marL="45720" indent="0">
              <a:buNone/>
            </a:pPr>
            <a:endParaRPr lang="sk-SK" dirty="0"/>
          </a:p>
        </p:txBody>
      </p:sp>
      <p:pic>
        <p:nvPicPr>
          <p:cNvPr id="4" name="Obrázok 3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5760720" cy="3240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23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Zástupný symbol obsahu 3" descr="SÃºvisiaci obrÃ¡zok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680"/>
            <a:ext cx="5806850" cy="3475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agroturistika na slovens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3867150" cy="23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SÃºvisiaci obrÃ¡zok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96717"/>
            <a:ext cx="4536584" cy="259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SÃºvisiaci obrÃ¡zo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156" y="836712"/>
            <a:ext cx="3823335" cy="2152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72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1307584"/>
            <a:ext cx="7317432" cy="4281656"/>
          </a:xfrm>
        </p:spPr>
        <p:txBody>
          <a:bodyPr>
            <a:normAutofit/>
          </a:bodyPr>
          <a:lstStyle/>
          <a:p>
            <a:pPr algn="just"/>
            <a:r>
              <a:rPr lang="sk-SK" sz="2400" dirty="0" smtClean="0"/>
              <a:t>dôležitá </a:t>
            </a:r>
            <a:r>
              <a:rPr lang="sk-SK" sz="2400" dirty="0" smtClean="0"/>
              <a:t>zložka hospodárstva – zabezpečuje príjmy</a:t>
            </a:r>
          </a:p>
          <a:p>
            <a:pPr algn="just"/>
            <a:r>
              <a:rPr lang="sk-SK" sz="2400" dirty="0" smtClean="0"/>
              <a:t>zahŕňa </a:t>
            </a:r>
            <a:r>
              <a:rPr lang="sk-SK" sz="2400" dirty="0" smtClean="0"/>
              <a:t>také činnosti ľudí, pri ktorých si ľudia oddýchnu, zabavia sa, načerpajú nové sily, ale zároveň aj niečo nové poznávajú </a:t>
            </a:r>
          </a:p>
          <a:p>
            <a:pPr algn="just"/>
            <a:r>
              <a:rPr lang="sk-SK" sz="2400" dirty="0" smtClean="0"/>
              <a:t>sú </a:t>
            </a:r>
            <a:r>
              <a:rPr lang="sk-SK" sz="2400" dirty="0" smtClean="0"/>
              <a:t>to rôzne výlety a rekreácie (väčšinou k nim dochádza vo voľnom čase a mimo miesta trvalého bydliska)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47693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sk-SK" sz="2400" dirty="0" smtClean="0"/>
              <a:t>Turistov lákajú aj </a:t>
            </a:r>
            <a:r>
              <a:rPr lang="sk-SK" sz="2400" b="1" dirty="0" smtClean="0"/>
              <a:t>rôzne podujatia</a:t>
            </a:r>
            <a:r>
              <a:rPr lang="sk-SK" dirty="0" smtClean="0"/>
              <a:t>, napr.</a:t>
            </a:r>
          </a:p>
          <a:p>
            <a:r>
              <a:rPr lang="sk-SK" dirty="0" smtClean="0"/>
              <a:t>hudobné </a:t>
            </a:r>
            <a:r>
              <a:rPr lang="sk-SK" dirty="0" smtClean="0"/>
              <a:t>festivaly</a:t>
            </a:r>
          </a:p>
          <a:p>
            <a:r>
              <a:rPr lang="sk-SK" dirty="0" smtClean="0"/>
              <a:t>výstavy</a:t>
            </a:r>
            <a:endParaRPr lang="sk-SK" dirty="0" smtClean="0"/>
          </a:p>
          <a:p>
            <a:r>
              <a:rPr lang="sk-SK" dirty="0" smtClean="0"/>
              <a:t>preteky </a:t>
            </a:r>
            <a:r>
              <a:rPr lang="sk-SK" dirty="0" smtClean="0"/>
              <a:t>psích záprahov</a:t>
            </a:r>
          </a:p>
          <a:p>
            <a:r>
              <a:rPr lang="sk-SK" dirty="0" smtClean="0"/>
              <a:t>športové </a:t>
            </a:r>
            <a:r>
              <a:rPr lang="sk-SK" dirty="0" smtClean="0"/>
              <a:t>podujatia...</a:t>
            </a:r>
            <a:endParaRPr lang="sk-SK" dirty="0"/>
          </a:p>
        </p:txBody>
      </p:sp>
      <p:pic>
        <p:nvPicPr>
          <p:cNvPr id="4" name="Obrázok 3" descr="VÃ½sledok vyhÄ¾adÃ¡vania obrÃ¡zkov pre dopyt preteky psÃ­ch zÃ¡prahov donovaly 20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3629149" cy="2607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SÃºvisiaci obrÃ¡z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104000" cy="2713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733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 descr="VÃ½sledok vyhÄ¾adÃ¡vania obrÃ¡zkov pre dopyt majstrovstvÃ¡ sveta v hokeji 201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4" y="332656"/>
            <a:ext cx="4674870" cy="2446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SÃºvisiaci obrÃ¡z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62893"/>
            <a:ext cx="4333875" cy="2449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Ã½sledok vyhÄ¾adÃ¡vania obrÃ¡zkov pre dopyt hudobnÃ½ festival poho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54943"/>
            <a:ext cx="1763395" cy="2557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obsahu 6" descr="VÃ½sledok vyhÄ¾adÃ¡vania obrÃ¡zkov pre dopyt hokejovÃ½ zÃ¡pas Slovensko Rusko"/>
          <p:cNvPicPr>
            <a:picLocks noGrp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4617"/>
            <a:ext cx="3895068" cy="2434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8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8001000" cy="3474720"/>
          </a:xfrm>
        </p:spPr>
        <p:txBody>
          <a:bodyPr/>
          <a:lstStyle/>
          <a:p>
            <a:r>
              <a:rPr lang="sk-SK" dirty="0"/>
              <a:t>V</a:t>
            </a:r>
            <a:r>
              <a:rPr lang="sk-SK" b="1" dirty="0" smtClean="0"/>
              <a:t> </a:t>
            </a:r>
            <a:r>
              <a:rPr lang="sk-SK" dirty="0" smtClean="0"/>
              <a:t>cestovnom ruchu sa predpokladajú </a:t>
            </a:r>
            <a:r>
              <a:rPr lang="sk-SK" b="1" dirty="0" smtClean="0"/>
              <a:t>pozitívne</a:t>
            </a:r>
            <a:r>
              <a:rPr lang="sk-SK" dirty="0" smtClean="0"/>
              <a:t> </a:t>
            </a:r>
            <a:r>
              <a:rPr lang="sk-SK" b="1" dirty="0" smtClean="0"/>
              <a:t>trendy</a:t>
            </a:r>
            <a:r>
              <a:rPr lang="sk-SK" dirty="0" smtClean="0"/>
              <a:t>– </a:t>
            </a:r>
            <a:r>
              <a:rPr lang="sk-SK" dirty="0" smtClean="0"/>
              <a:t>nárast počtu zahraničných i domácich návštevníkov</a:t>
            </a:r>
          </a:p>
          <a:p>
            <a:r>
              <a:rPr lang="sk-SK" dirty="0" smtClean="0"/>
              <a:t>máme </a:t>
            </a:r>
            <a:r>
              <a:rPr lang="sk-SK" dirty="0" smtClean="0"/>
              <a:t>veľký potenciál – potrebná propagácia </a:t>
            </a:r>
            <a:r>
              <a:rPr lang="sk-SK" dirty="0" smtClean="0"/>
              <a:t>krajiny                                    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      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endParaRPr lang="sk-SK" dirty="0"/>
          </a:p>
        </p:txBody>
      </p:sp>
      <p:pic>
        <p:nvPicPr>
          <p:cNvPr id="4" name="Obrázok 3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760720" cy="2679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346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3600" dirty="0" smtClean="0"/>
              <a:t>ĎAKUJEM  ZA  POZORNOSŤ.</a:t>
            </a:r>
            <a:endParaRPr lang="sk-SK" sz="3600" dirty="0"/>
          </a:p>
        </p:txBody>
      </p:sp>
      <p:pic>
        <p:nvPicPr>
          <p:cNvPr id="4" name="Obrázok 3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760720" cy="384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04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605464" cy="52177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Stručný vývoj CR na Slovensku:</a:t>
            </a:r>
          </a:p>
          <a:p>
            <a:r>
              <a:rPr lang="sk-SK" dirty="0" smtClean="0"/>
              <a:t>počiatky</a:t>
            </a:r>
            <a:r>
              <a:rPr lang="sk-SK" dirty="0" smtClean="0"/>
              <a:t>: v období, keď Rimania na našom území zakladali kúpele</a:t>
            </a:r>
          </a:p>
          <a:p>
            <a:r>
              <a:rPr lang="sk-SK" dirty="0" smtClean="0"/>
              <a:t>prichádzali </a:t>
            </a:r>
            <a:r>
              <a:rPr lang="sk-SK" dirty="0" smtClean="0"/>
              <a:t>obchodníci (viedli tu obchodné cesty)</a:t>
            </a:r>
          </a:p>
          <a:p>
            <a:r>
              <a:rPr lang="sk-SK" dirty="0" smtClean="0"/>
              <a:t>náboženské </a:t>
            </a:r>
            <a:r>
              <a:rPr lang="sk-SK" dirty="0" smtClean="0"/>
              <a:t>dôvody – pútnické mestá (Levoča, Staré Hory, Šaštín, Marianka...)</a:t>
            </a:r>
          </a:p>
          <a:p>
            <a:r>
              <a:rPr lang="sk-SK" dirty="0" smtClean="0"/>
              <a:t>postupne </a:t>
            </a:r>
            <a:r>
              <a:rPr lang="sk-SK" dirty="0" smtClean="0"/>
              <a:t>vznikali kúpele (Turčianske Teplice, Piešťany, Bardejovské kúpele...)</a:t>
            </a:r>
          </a:p>
          <a:p>
            <a:r>
              <a:rPr lang="sk-SK" dirty="0" smtClean="0"/>
              <a:t>v </a:t>
            </a:r>
            <a:r>
              <a:rPr lang="sk-SK" dirty="0" smtClean="0"/>
              <a:t>19.st. – väčší záujem o horské oblasti (rozvoj obcí Štrbské pleso, Tatranská Lomnica, Starý a Nový Smokovec...)</a:t>
            </a:r>
          </a:p>
          <a:p>
            <a:r>
              <a:rPr lang="sk-SK" dirty="0" smtClean="0"/>
              <a:t>neskôr </a:t>
            </a:r>
            <a:r>
              <a:rPr lang="sk-SK" dirty="0" smtClean="0"/>
              <a:t>pribudli kultúrnohistorické pamiatky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29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4857720"/>
          </a:xfrm>
        </p:spPr>
        <p:txBody>
          <a:bodyPr/>
          <a:lstStyle/>
          <a:p>
            <a:pPr marL="45720" indent="0">
              <a:buNone/>
            </a:pP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TURISTICKY ATRAKTÍVNE OBLASTI SLOVENSKA MOŽNO ROZDELIŤ DO NIEKOĽKÝCH KATEGÓRIÍ</a:t>
            </a:r>
            <a:r>
              <a:rPr lang="sk-S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" indent="0">
              <a:buNone/>
            </a:pP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orské oblasti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rasové oblasti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úpeľné mestá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odné plochy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ultúrne a historické centrá</a:t>
            </a:r>
          </a:p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zv. agroturistické regióny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027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730230" cy="3474720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HORSKÉ  OBLASTI</a:t>
            </a:r>
          </a:p>
          <a:p>
            <a:r>
              <a:rPr lang="sk-SK" dirty="0"/>
              <a:t>p</a:t>
            </a:r>
            <a:r>
              <a:rPr lang="sk-SK" dirty="0" smtClean="0"/>
              <a:t>estrosť povrchových tvarov, možnosť turistiky, horolezectva, lyžiarskych športov, cykloturistika, príroda, horský vzduch....</a:t>
            </a:r>
          </a:p>
          <a:p>
            <a:r>
              <a:rPr lang="sk-SK" dirty="0" smtClean="0"/>
              <a:t>Tatry, Nízke Tatry, Malá a Veľká Fatra, Malé Karpaty, Pieniny, Slovenské Rudohorie ...</a:t>
            </a:r>
          </a:p>
          <a:p>
            <a:endParaRPr lang="sk-SK" dirty="0"/>
          </a:p>
        </p:txBody>
      </p:sp>
      <p:pic>
        <p:nvPicPr>
          <p:cNvPr id="4" name="Obrázok 3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3" y="3105512"/>
            <a:ext cx="5400600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3779912" y="293751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sk-S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TATRY</a:t>
            </a:r>
            <a:endParaRPr lang="sk-SK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Obrázok 5" descr="VÃ½sledok vyhÄ¾adÃ¡vania obrÃ¡zkov pre dopyt cykloturistika v horÃ¡ch na slovensk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77072"/>
            <a:ext cx="3848100" cy="184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491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SÃºvisiaci obrÃ¡zok"/>
          <p:cNvPicPr>
            <a:picLocks noGrp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2938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VÃ½sledok vyhÄ¾adÃ¡vania obrÃ¡zkov pre dopyt Tatry a turist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129" y="260647"/>
            <a:ext cx="4055745" cy="269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VÃ½sledok vyhÄ¾adÃ¡vania obrÃ¡zkov pre dopyt lyÅ¾ovaÄka v jasnej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2250"/>
            <a:ext cx="381642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ok 6" descr="VÃ½sledok vyhÄ¾adÃ¡vania obrÃ¡zkov pre dopyt lyÅ¾ovaÄka v jasnej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15501"/>
            <a:ext cx="4772025" cy="267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BlokTextu 2"/>
          <p:cNvSpPr txBox="1"/>
          <p:nvPr/>
        </p:nvSpPr>
        <p:spPr>
          <a:xfrm>
            <a:off x="1475656" y="3422250"/>
            <a:ext cx="3403873" cy="366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NÍZKE TATRY - JASNÁ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2771800" y="26064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TATRY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4481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188640"/>
            <a:ext cx="7533456" cy="3456384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KRASOVÉ OBLASTI</a:t>
            </a:r>
          </a:p>
          <a:p>
            <a:r>
              <a:rPr lang="sk-SK" dirty="0" smtClean="0"/>
              <a:t>v nich sú vyhľadávané hlavne jaskyne, rôzne skalné útvary – </a:t>
            </a:r>
            <a:r>
              <a:rPr lang="sk-SK" dirty="0" err="1" smtClean="0"/>
              <a:t>závrty</a:t>
            </a:r>
            <a:r>
              <a:rPr lang="sk-SK" dirty="0" smtClean="0"/>
              <a:t>, priepasti, strmé doliny</a:t>
            </a:r>
          </a:p>
          <a:p>
            <a:r>
              <a:rPr lang="sk-SK" dirty="0" smtClean="0"/>
              <a:t>Slovenský kras: Domica, Zádielska dolina</a:t>
            </a:r>
          </a:p>
          <a:p>
            <a:r>
              <a:rPr lang="sk-SK" dirty="0" smtClean="0"/>
              <a:t>Nízke Tatry: Demänovské jaskyne</a:t>
            </a:r>
          </a:p>
          <a:p>
            <a:r>
              <a:rPr lang="sk-SK" dirty="0" smtClean="0"/>
              <a:t>Slovenský raj: Dobšinská ľadová jaskyňa</a:t>
            </a:r>
          </a:p>
          <a:p>
            <a:pPr marL="4572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prielom Hornádu...</a:t>
            </a:r>
          </a:p>
          <a:p>
            <a:pPr marL="45720" indent="0">
              <a:buNone/>
            </a:pPr>
            <a:endParaRPr lang="sk-SK" dirty="0" smtClean="0"/>
          </a:p>
        </p:txBody>
      </p:sp>
      <p:pic>
        <p:nvPicPr>
          <p:cNvPr id="4" name="Obrázok 3" descr="VÃ½sledok vyhÄ¾adÃ¡vania obrÃ¡zkov pre dopyt Domic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805" y="3284984"/>
            <a:ext cx="4644390" cy="324548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5652120" y="364502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DOMICA</a:t>
            </a:r>
            <a:endParaRPr lang="sk-S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8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VÃ½sledok vyhÄ¾adÃ¡vania obrÃ¡zkov pre dopyt zÃ¡dielska dolina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626528" cy="34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BlokTextu 4"/>
          <p:cNvSpPr txBox="1"/>
          <p:nvPr/>
        </p:nvSpPr>
        <p:spPr>
          <a:xfrm>
            <a:off x="395536" y="4046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ZÁDIELSKA  DOLINA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6" name="Obrázok 5" descr="VÃ½sledok vyhÄ¾adÃ¡vania obrÃ¡zkov pre dopyt prielom HornÃ¡d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0648"/>
            <a:ext cx="3019425" cy="4025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BlokTextu 6"/>
          <p:cNvSpPr txBox="1"/>
          <p:nvPr/>
        </p:nvSpPr>
        <p:spPr>
          <a:xfrm>
            <a:off x="5652119" y="364014"/>
            <a:ext cx="2731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PRIELOM  HORNÁDU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8" name="Obrázok 7" descr="VÃ½sledok vyhÄ¾adÃ¡vania obrÃ¡zkov pre dopyt tomÃ¡Å¡ovskÃ½ vÃ½hÄ¾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76237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BlokTextu 8"/>
          <p:cNvSpPr txBox="1"/>
          <p:nvPr/>
        </p:nvSpPr>
        <p:spPr>
          <a:xfrm>
            <a:off x="395536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TOMÁŠOVSKÝ VÝHĽAD</a:t>
            </a:r>
            <a:endParaRPr lang="sk-SK" dirty="0">
              <a:solidFill>
                <a:schemeClr val="bg1"/>
              </a:solidFill>
            </a:endParaRPr>
          </a:p>
        </p:txBody>
      </p:sp>
      <p:pic>
        <p:nvPicPr>
          <p:cNvPr id="10" name="Obrázok 9" descr="VÃ½sledok vyhÄ¾adÃ¡vania obrÃ¡zkov pre dopyt dobÅ¡inskÃ¡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5104"/>
            <a:ext cx="3679954" cy="2387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BlokTextu 10"/>
          <p:cNvSpPr txBox="1"/>
          <p:nvPr/>
        </p:nvSpPr>
        <p:spPr>
          <a:xfrm>
            <a:off x="5220072" y="61653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DOBŠINSKÁ ĽADOVÁ JASKYŇA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7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162800" cy="3474720"/>
          </a:xfrm>
        </p:spPr>
        <p:txBody>
          <a:bodyPr/>
          <a:lstStyle/>
          <a:p>
            <a:pPr marL="45720" indent="0">
              <a:buNone/>
            </a:pPr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KÚPEĽNÉ MESTÁ</a:t>
            </a:r>
          </a:p>
          <a:p>
            <a:r>
              <a:rPr lang="sk-SK" dirty="0" smtClean="0"/>
              <a:t>sa </a:t>
            </a:r>
            <a:r>
              <a:rPr lang="sk-SK" dirty="0" smtClean="0"/>
              <a:t>navštevujú hlavne pre účinky zdraviu prospievajúcich termálnych a minerálnych prameňov</a:t>
            </a:r>
          </a:p>
          <a:p>
            <a:r>
              <a:rPr lang="sk-SK" dirty="0" smtClean="0"/>
              <a:t>Piešťany, Trenčianske Teplice, Turčianske Teplice, Bardejovské kúpele, Sliač... </a:t>
            </a:r>
            <a:endParaRPr lang="sk-SK" dirty="0"/>
          </a:p>
        </p:txBody>
      </p:sp>
      <p:pic>
        <p:nvPicPr>
          <p:cNvPr id="4" name="Obrázok 3" descr="SÃºvisiaci obrÃ¡zo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4" y="3501007"/>
            <a:ext cx="4684338" cy="3019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ok 4" descr="C:\Users\Anna\Desktop\bahenny_zabal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45568"/>
            <a:ext cx="3864610" cy="25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BlokTextu 5"/>
          <p:cNvSpPr txBox="1"/>
          <p:nvPr/>
        </p:nvSpPr>
        <p:spPr>
          <a:xfrm>
            <a:off x="3347864" y="357301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</a:rPr>
              <a:t>PIEŠŤANY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273</TotalTime>
  <Words>505</Words>
  <Application>Microsoft Office PowerPoint</Application>
  <PresentationFormat>Prezentácia na obrazovke (4:3)</PresentationFormat>
  <Paragraphs>80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26" baseType="lpstr">
      <vt:lpstr>Georgia</vt:lpstr>
      <vt:lpstr>Trebuchet MS</vt:lpstr>
      <vt:lpstr>Aerodynamika</vt:lpstr>
      <vt:lpstr>CESTOVNÝ  RUCH  A KRÁSY SLOVENSKA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CESTOVNÝ  RUCH</dc:title>
  <dc:creator>Anna</dc:creator>
  <cp:lastModifiedBy>HP</cp:lastModifiedBy>
  <cp:revision>26</cp:revision>
  <dcterms:created xsi:type="dcterms:W3CDTF">2019-02-02T14:31:10Z</dcterms:created>
  <dcterms:modified xsi:type="dcterms:W3CDTF">2021-02-12T15:42:51Z</dcterms:modified>
</cp:coreProperties>
</file>