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71" r:id="rId15"/>
    <p:sldId id="273" r:id="rId16"/>
    <p:sldId id="272" r:id="rId17"/>
    <p:sldId id="266" r:id="rId18"/>
    <p:sldId id="267" r:id="rId19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5" d="100"/>
          <a:sy n="45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2FD8B-45CE-49C6-AF8D-24EE25F46060}" type="datetimeFigureOut">
              <a:rPr lang="sk-SK" smtClean="0"/>
              <a:t>26.03.2021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DC96-3284-4FAB-885A-D0B9BE3F206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84870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2FD8B-45CE-49C6-AF8D-24EE25F46060}" type="datetimeFigureOut">
              <a:rPr lang="sk-SK" smtClean="0"/>
              <a:t>26.03.2021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DC96-3284-4FAB-885A-D0B9BE3F206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53506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2FD8B-45CE-49C6-AF8D-24EE25F46060}" type="datetimeFigureOut">
              <a:rPr lang="sk-SK" smtClean="0"/>
              <a:t>26.03.2021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DC96-3284-4FAB-885A-D0B9BE3F206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76079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2FD8B-45CE-49C6-AF8D-24EE25F46060}" type="datetimeFigureOut">
              <a:rPr lang="sk-SK" smtClean="0"/>
              <a:t>26.03.2021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DC96-3284-4FAB-885A-D0B9BE3F206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08721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2FD8B-45CE-49C6-AF8D-24EE25F46060}" type="datetimeFigureOut">
              <a:rPr lang="sk-SK" smtClean="0"/>
              <a:t>26.03.2021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DC96-3284-4FAB-885A-D0B9BE3F206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19914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2FD8B-45CE-49C6-AF8D-24EE25F46060}" type="datetimeFigureOut">
              <a:rPr lang="sk-SK" smtClean="0"/>
              <a:t>26.03.2021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DC96-3284-4FAB-885A-D0B9BE3F206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4744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2FD8B-45CE-49C6-AF8D-24EE25F46060}" type="datetimeFigureOut">
              <a:rPr lang="sk-SK" smtClean="0"/>
              <a:t>26.03.2021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DC96-3284-4FAB-885A-D0B9BE3F206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81844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2FD8B-45CE-49C6-AF8D-24EE25F46060}" type="datetimeFigureOut">
              <a:rPr lang="sk-SK" smtClean="0"/>
              <a:t>26.03.2021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DC96-3284-4FAB-885A-D0B9BE3F206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94907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2FD8B-45CE-49C6-AF8D-24EE25F46060}" type="datetimeFigureOut">
              <a:rPr lang="sk-SK" smtClean="0"/>
              <a:t>26.03.2021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DC96-3284-4FAB-885A-D0B9BE3F206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42771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2FD8B-45CE-49C6-AF8D-24EE25F46060}" type="datetimeFigureOut">
              <a:rPr lang="sk-SK" smtClean="0"/>
              <a:t>26.03.2021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DC96-3284-4FAB-885A-D0B9BE3F206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94420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2FD8B-45CE-49C6-AF8D-24EE25F46060}" type="datetimeFigureOut">
              <a:rPr lang="sk-SK" smtClean="0"/>
              <a:t>26.03.2021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DC96-3284-4FAB-885A-D0B9BE3F206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53332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2FD8B-45CE-49C6-AF8D-24EE25F46060}" type="datetimeFigureOut">
              <a:rPr lang="sk-SK" smtClean="0"/>
              <a:t>26.03.2021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3DC96-3284-4FAB-885A-D0B9BE3F206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22439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6014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78547" y="0"/>
            <a:ext cx="9144000" cy="2387600"/>
          </a:xfrm>
        </p:spPr>
        <p:txBody>
          <a:bodyPr/>
          <a:lstStyle/>
          <a:p>
            <a:r>
              <a:rPr lang="sk-SK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Sopky – okná do hlbín Zeme</a:t>
            </a:r>
            <a:endParaRPr lang="sk-SK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2921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1614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80540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Sopky – okná do hlbín Zeme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6694" y="605307"/>
            <a:ext cx="11372045" cy="6014434"/>
          </a:xfrm>
        </p:spPr>
        <p:txBody>
          <a:bodyPr>
            <a:normAutofit/>
          </a:bodyPr>
          <a:lstStyle/>
          <a:p>
            <a:pPr algn="l"/>
            <a:r>
              <a:rPr lang="sk-SK" sz="3200" b="1" dirty="0" smtClean="0">
                <a:latin typeface="Cambia math"/>
              </a:rPr>
              <a:t>Typy sopiek: </a:t>
            </a:r>
          </a:p>
          <a:p>
            <a:pPr algn="l"/>
            <a:r>
              <a:rPr lang="sk-SK" b="1" dirty="0" smtClean="0">
                <a:solidFill>
                  <a:srgbClr val="C00000"/>
                </a:solidFill>
                <a:latin typeface="Cambia math"/>
              </a:rPr>
              <a:t>• sopka z lávy a iných produktov</a:t>
            </a:r>
          </a:p>
          <a:p>
            <a:pPr marL="342900" indent="-342900" algn="l">
              <a:buFontTx/>
              <a:buChar char="-"/>
            </a:pPr>
            <a:endParaRPr lang="sk-SK" dirty="0">
              <a:latin typeface="Cambia math"/>
            </a:endParaRPr>
          </a:p>
          <a:p>
            <a:pPr marL="342900" indent="-342900" algn="l">
              <a:buFontTx/>
              <a:buChar char="-"/>
            </a:pPr>
            <a:endParaRPr lang="sk-SK" dirty="0" smtClean="0">
              <a:latin typeface="Cambia math"/>
            </a:endParaRPr>
          </a:p>
          <a:p>
            <a:pPr algn="l"/>
            <a:endParaRPr lang="sk-SK" dirty="0" smtClean="0">
              <a:latin typeface="Cambia math"/>
            </a:endParaRPr>
          </a:p>
          <a:p>
            <a:pPr algn="l"/>
            <a:endParaRPr lang="sk-SK" dirty="0" smtClean="0">
              <a:latin typeface="Cambia math"/>
            </a:endParaRPr>
          </a:p>
          <a:p>
            <a:pPr marL="342900" indent="-342900" algn="l">
              <a:buFontTx/>
              <a:buChar char="-"/>
            </a:pPr>
            <a:endParaRPr lang="sk-SK" dirty="0" smtClean="0">
              <a:latin typeface="Cambia math"/>
            </a:endParaRPr>
          </a:p>
          <a:p>
            <a:pPr algn="l"/>
            <a:endParaRPr lang="sk-SK" dirty="0" smtClean="0">
              <a:latin typeface="Cambia math"/>
            </a:endParaRPr>
          </a:p>
          <a:p>
            <a:pPr algn="l"/>
            <a:endParaRPr lang="sk-SK" dirty="0">
              <a:latin typeface="Cambia math"/>
            </a:endParaRPr>
          </a:p>
          <a:p>
            <a:pPr algn="l"/>
            <a:endParaRPr lang="sk-SK" dirty="0" smtClean="0">
              <a:latin typeface="Cambia math"/>
            </a:endParaRPr>
          </a:p>
          <a:p>
            <a:pPr algn="l"/>
            <a:r>
              <a:rPr lang="sk-SK" dirty="0" smtClean="0">
                <a:latin typeface="Cambia math"/>
              </a:rPr>
              <a:t>					</a:t>
            </a:r>
          </a:p>
          <a:p>
            <a:pPr algn="l"/>
            <a:r>
              <a:rPr lang="sk-SK" dirty="0" smtClean="0">
                <a:latin typeface="Cambia math"/>
              </a:rPr>
              <a:t>					Fudži (Japonsko)	</a:t>
            </a:r>
            <a:endParaRPr lang="sk-SK" dirty="0">
              <a:latin typeface="Cambia math"/>
            </a:endParaRPr>
          </a:p>
          <a:p>
            <a:pPr algn="l"/>
            <a:endParaRPr lang="sk-SK" dirty="0">
              <a:latin typeface="Cambia math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526" y="1836670"/>
            <a:ext cx="5327561" cy="3551707"/>
          </a:xfrm>
          <a:prstGeom prst="rect">
            <a:avLst/>
          </a:prstGeom>
        </p:spPr>
      </p:pic>
      <p:sp>
        <p:nvSpPr>
          <p:cNvPr id="9" name="Obdĺžnik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6025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161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80540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Sopky – okná do hlbín Zeme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6694" y="605307"/>
            <a:ext cx="11372045" cy="6014434"/>
          </a:xfrm>
        </p:spPr>
        <p:txBody>
          <a:bodyPr>
            <a:normAutofit/>
          </a:bodyPr>
          <a:lstStyle/>
          <a:p>
            <a:pPr algn="l"/>
            <a:r>
              <a:rPr lang="sk-SK" sz="3200" b="1" dirty="0" smtClean="0">
                <a:latin typeface="Cambia math"/>
              </a:rPr>
              <a:t>Sopky na Slovensku: </a:t>
            </a:r>
          </a:p>
          <a:p>
            <a:pPr algn="l"/>
            <a:endParaRPr lang="sk-SK" dirty="0">
              <a:latin typeface="Cambia math"/>
            </a:endParaRPr>
          </a:p>
          <a:p>
            <a:pPr algn="l"/>
            <a:r>
              <a:rPr lang="sk-SK" b="1" dirty="0" smtClean="0">
                <a:latin typeface="Cambia math"/>
              </a:rPr>
              <a:t>• Štiavnická sopka – </a:t>
            </a:r>
            <a:r>
              <a:rPr lang="sk-SK" dirty="0" smtClean="0">
                <a:latin typeface="Cambia math"/>
              </a:rPr>
              <a:t>najväčšia sopka v Európe pred 15 miliónmi rokov</a:t>
            </a:r>
          </a:p>
          <a:p>
            <a:pPr algn="l"/>
            <a:endParaRPr lang="sk-SK" dirty="0" smtClean="0">
              <a:latin typeface="Cambia math"/>
            </a:endParaRPr>
          </a:p>
          <a:p>
            <a:pPr algn="l"/>
            <a:endParaRPr lang="sk-SK" dirty="0" smtClean="0">
              <a:latin typeface="Cambia math"/>
            </a:endParaRPr>
          </a:p>
          <a:p>
            <a:pPr marL="342900" indent="-342900" algn="l">
              <a:buFontTx/>
              <a:buChar char="-"/>
            </a:pPr>
            <a:endParaRPr lang="sk-SK" dirty="0" smtClean="0">
              <a:latin typeface="Cambia math"/>
            </a:endParaRPr>
          </a:p>
          <a:p>
            <a:pPr algn="l"/>
            <a:endParaRPr lang="sk-SK" dirty="0" smtClean="0">
              <a:latin typeface="Cambia math"/>
            </a:endParaRPr>
          </a:p>
          <a:p>
            <a:pPr algn="l"/>
            <a:endParaRPr lang="sk-SK" dirty="0">
              <a:latin typeface="Cambia math"/>
            </a:endParaRPr>
          </a:p>
          <a:p>
            <a:pPr algn="l"/>
            <a:endParaRPr lang="sk-SK" dirty="0" smtClean="0">
              <a:latin typeface="Cambia math"/>
            </a:endParaRPr>
          </a:p>
          <a:p>
            <a:pPr algn="l"/>
            <a:r>
              <a:rPr lang="sk-SK" dirty="0" smtClean="0">
                <a:latin typeface="Cambia math"/>
              </a:rPr>
              <a:t>					</a:t>
            </a:r>
          </a:p>
          <a:p>
            <a:pPr algn="l"/>
            <a:r>
              <a:rPr lang="sk-SK" dirty="0" smtClean="0">
                <a:latin typeface="Cambia math"/>
              </a:rPr>
              <a:t>						</a:t>
            </a:r>
            <a:endParaRPr lang="sk-SK" dirty="0">
              <a:latin typeface="Cambia math"/>
            </a:endParaRPr>
          </a:p>
          <a:p>
            <a:pPr algn="l"/>
            <a:endParaRPr lang="sk-SK" dirty="0">
              <a:latin typeface="Cambia math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019" y="2459863"/>
            <a:ext cx="8444747" cy="4301543"/>
          </a:xfrm>
          <a:prstGeom prst="rect">
            <a:avLst/>
          </a:prstGeom>
        </p:spPr>
      </p:pic>
      <p:sp>
        <p:nvSpPr>
          <p:cNvPr id="8" name="Obdĺžnik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3348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1614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80540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Sopky – okná do hlbín Zeme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6694" y="605307"/>
            <a:ext cx="11372045" cy="6014434"/>
          </a:xfrm>
        </p:spPr>
        <p:txBody>
          <a:bodyPr>
            <a:normAutofit/>
          </a:bodyPr>
          <a:lstStyle/>
          <a:p>
            <a:pPr algn="l"/>
            <a:r>
              <a:rPr lang="sk-SK" sz="3200" b="1" dirty="0" smtClean="0">
                <a:latin typeface="Cambia math"/>
              </a:rPr>
              <a:t>Sopky na Slovensku: </a:t>
            </a:r>
          </a:p>
          <a:p>
            <a:pPr algn="l"/>
            <a:endParaRPr lang="sk-SK" dirty="0">
              <a:latin typeface="Cambia math"/>
            </a:endParaRPr>
          </a:p>
          <a:p>
            <a:pPr algn="l"/>
            <a:r>
              <a:rPr lang="sk-SK" b="1" dirty="0" smtClean="0">
                <a:latin typeface="Cambia math"/>
              </a:rPr>
              <a:t>• Poľana - </a:t>
            </a:r>
            <a:r>
              <a:rPr lang="sk-SK" sz="1800" dirty="0">
                <a:latin typeface="Cambia math"/>
              </a:rPr>
              <a:t>je známa tým, že ide o </a:t>
            </a:r>
            <a:r>
              <a:rPr lang="sk-SK" sz="1800" b="1" dirty="0">
                <a:latin typeface="Cambia math"/>
              </a:rPr>
              <a:t>najvyššie sopečné pohorie </a:t>
            </a:r>
            <a:r>
              <a:rPr lang="sk-SK" sz="1800" dirty="0">
                <a:latin typeface="Cambia math"/>
              </a:rPr>
              <a:t>na Slovensku. Na jej území sa nachádza sopka s priemerom </a:t>
            </a:r>
            <a:r>
              <a:rPr lang="sk-SK" sz="1800" dirty="0" err="1">
                <a:latin typeface="Cambia math"/>
              </a:rPr>
              <a:t>kaldery</a:t>
            </a:r>
            <a:r>
              <a:rPr lang="sk-SK" sz="1800" dirty="0">
                <a:latin typeface="Cambia math"/>
              </a:rPr>
              <a:t> 6 km a obvodom takmer 20 km a radí sa medzi najväčšie vyhasnuté sopky v Európe (Spolu so Štiavnickým </a:t>
            </a:r>
            <a:r>
              <a:rPr lang="sk-SK" sz="1800" dirty="0" err="1">
                <a:latin typeface="Cambia math"/>
              </a:rPr>
              <a:t>stratovulkánom</a:t>
            </a:r>
            <a:r>
              <a:rPr lang="sk-SK" sz="1800" dirty="0">
                <a:latin typeface="Cambia math"/>
              </a:rPr>
              <a:t> v minulosti dokonca ovplyvňovala klímu na celom svete)</a:t>
            </a:r>
          </a:p>
          <a:p>
            <a:pPr algn="l"/>
            <a:endParaRPr lang="sk-SK" dirty="0" smtClean="0">
              <a:latin typeface="Cambia math"/>
            </a:endParaRPr>
          </a:p>
          <a:p>
            <a:pPr algn="l"/>
            <a:endParaRPr lang="sk-SK" dirty="0" smtClean="0">
              <a:latin typeface="Cambia math"/>
            </a:endParaRPr>
          </a:p>
          <a:p>
            <a:pPr marL="342900" indent="-342900" algn="l">
              <a:buFontTx/>
              <a:buChar char="-"/>
            </a:pPr>
            <a:endParaRPr lang="sk-SK" dirty="0" smtClean="0">
              <a:latin typeface="Cambia math"/>
            </a:endParaRPr>
          </a:p>
          <a:p>
            <a:pPr algn="l"/>
            <a:endParaRPr lang="sk-SK" dirty="0" smtClean="0">
              <a:latin typeface="Cambia math"/>
            </a:endParaRPr>
          </a:p>
          <a:p>
            <a:pPr algn="l"/>
            <a:endParaRPr lang="sk-SK" dirty="0">
              <a:latin typeface="Cambia math"/>
            </a:endParaRPr>
          </a:p>
          <a:p>
            <a:pPr algn="l"/>
            <a:endParaRPr lang="sk-SK" dirty="0" smtClean="0">
              <a:latin typeface="Cambia math"/>
            </a:endParaRPr>
          </a:p>
          <a:p>
            <a:pPr algn="l"/>
            <a:r>
              <a:rPr lang="sk-SK" dirty="0" smtClean="0">
                <a:latin typeface="Cambia math"/>
              </a:rPr>
              <a:t>					</a:t>
            </a:r>
          </a:p>
          <a:p>
            <a:pPr algn="l"/>
            <a:r>
              <a:rPr lang="sk-SK" dirty="0" smtClean="0">
                <a:latin typeface="Cambia math"/>
              </a:rPr>
              <a:t>						</a:t>
            </a:r>
            <a:endParaRPr lang="sk-SK" dirty="0">
              <a:latin typeface="Cambia math"/>
            </a:endParaRPr>
          </a:p>
          <a:p>
            <a:pPr algn="l"/>
            <a:endParaRPr lang="sk-SK" dirty="0">
              <a:latin typeface="Cambia math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216" y="2670421"/>
            <a:ext cx="5715000" cy="4067175"/>
          </a:xfrm>
          <a:prstGeom prst="rect">
            <a:avLst/>
          </a:prstGeom>
        </p:spPr>
      </p:pic>
      <p:sp>
        <p:nvSpPr>
          <p:cNvPr id="8" name="Obdĺžnik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1656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161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80540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Sopky – okná do hlbín Zeme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6694" y="605307"/>
            <a:ext cx="11372045" cy="6014434"/>
          </a:xfrm>
        </p:spPr>
        <p:txBody>
          <a:bodyPr>
            <a:normAutofit/>
          </a:bodyPr>
          <a:lstStyle/>
          <a:p>
            <a:pPr algn="l"/>
            <a:r>
              <a:rPr lang="sk-SK" sz="3200" b="1" dirty="0" smtClean="0">
                <a:latin typeface="Cambia math"/>
              </a:rPr>
              <a:t>Sopky na Slovensku: </a:t>
            </a:r>
          </a:p>
          <a:p>
            <a:pPr algn="l"/>
            <a:endParaRPr lang="sk-SK" dirty="0">
              <a:latin typeface="Cambia math"/>
            </a:endParaRPr>
          </a:p>
          <a:p>
            <a:pPr algn="l"/>
            <a:r>
              <a:rPr lang="sk-SK" b="1" dirty="0" smtClean="0">
                <a:latin typeface="Cambia math"/>
              </a:rPr>
              <a:t>• Vihorlat </a:t>
            </a:r>
            <a:endParaRPr lang="sk-SK" dirty="0" smtClean="0">
              <a:latin typeface="Cambia math"/>
            </a:endParaRPr>
          </a:p>
          <a:p>
            <a:pPr algn="l"/>
            <a:endParaRPr lang="sk-SK" dirty="0" smtClean="0">
              <a:latin typeface="Cambia math"/>
            </a:endParaRPr>
          </a:p>
          <a:p>
            <a:pPr marL="342900" indent="-342900" algn="l">
              <a:buFontTx/>
              <a:buChar char="-"/>
            </a:pPr>
            <a:endParaRPr lang="sk-SK" dirty="0" smtClean="0">
              <a:latin typeface="Cambia math"/>
            </a:endParaRPr>
          </a:p>
          <a:p>
            <a:pPr algn="l"/>
            <a:endParaRPr lang="sk-SK" dirty="0" smtClean="0">
              <a:latin typeface="Cambia math"/>
            </a:endParaRPr>
          </a:p>
          <a:p>
            <a:pPr algn="l"/>
            <a:endParaRPr lang="sk-SK" dirty="0">
              <a:latin typeface="Cambia math"/>
            </a:endParaRPr>
          </a:p>
          <a:p>
            <a:pPr algn="l"/>
            <a:endParaRPr lang="sk-SK" dirty="0" smtClean="0">
              <a:latin typeface="Cambia math"/>
            </a:endParaRPr>
          </a:p>
          <a:p>
            <a:pPr algn="l"/>
            <a:r>
              <a:rPr lang="sk-SK" dirty="0" smtClean="0">
                <a:latin typeface="Cambia math"/>
              </a:rPr>
              <a:t>					</a:t>
            </a:r>
          </a:p>
          <a:p>
            <a:pPr algn="l"/>
            <a:r>
              <a:rPr lang="sk-SK" dirty="0" smtClean="0">
                <a:latin typeface="Cambia math"/>
              </a:rPr>
              <a:t>						</a:t>
            </a:r>
            <a:endParaRPr lang="sk-SK" dirty="0">
              <a:latin typeface="Cambia math"/>
            </a:endParaRPr>
          </a:p>
          <a:p>
            <a:pPr algn="l"/>
            <a:endParaRPr lang="sk-SK" dirty="0">
              <a:latin typeface="Cambia math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95" y="3183428"/>
            <a:ext cx="4065027" cy="3056298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597" y="3183428"/>
            <a:ext cx="4582210" cy="3056298"/>
          </a:xfrm>
          <a:prstGeom prst="rect">
            <a:avLst/>
          </a:prstGeom>
        </p:spPr>
      </p:pic>
      <p:sp>
        <p:nvSpPr>
          <p:cNvPr id="9" name="Obdĺžnik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7851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1614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80540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Sopky – okná do hlbín Zeme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6694" y="605307"/>
            <a:ext cx="11372045" cy="6014434"/>
          </a:xfrm>
        </p:spPr>
        <p:txBody>
          <a:bodyPr>
            <a:normAutofit lnSpcReduction="10000"/>
          </a:bodyPr>
          <a:lstStyle/>
          <a:p>
            <a:pPr algn="l"/>
            <a:r>
              <a:rPr lang="sk-SK" sz="3200" b="1" dirty="0" smtClean="0">
                <a:latin typeface="Cambia math"/>
              </a:rPr>
              <a:t>Sopky na Slovensku: </a:t>
            </a:r>
          </a:p>
          <a:p>
            <a:pPr algn="l"/>
            <a:endParaRPr lang="sk-SK" dirty="0">
              <a:latin typeface="Cambia math"/>
            </a:endParaRPr>
          </a:p>
          <a:p>
            <a:pPr algn="l"/>
            <a:r>
              <a:rPr lang="sk-SK" b="1" dirty="0" smtClean="0">
                <a:latin typeface="Cambia math"/>
              </a:rPr>
              <a:t>• </a:t>
            </a:r>
            <a:r>
              <a:rPr lang="sk-SK" b="1" dirty="0" err="1" smtClean="0">
                <a:latin typeface="Cambia math"/>
              </a:rPr>
              <a:t>Putikov</a:t>
            </a:r>
            <a:r>
              <a:rPr lang="sk-SK" b="1" dirty="0" smtClean="0">
                <a:latin typeface="Cambia math"/>
              </a:rPr>
              <a:t> vŕšok </a:t>
            </a:r>
            <a:r>
              <a:rPr lang="sk-SK" dirty="0" smtClean="0">
                <a:latin typeface="Cambia math"/>
              </a:rPr>
              <a:t>-</a:t>
            </a:r>
            <a:r>
              <a:rPr lang="pl-PL" dirty="0" smtClean="0"/>
              <a:t> </a:t>
            </a:r>
            <a:r>
              <a:rPr lang="pl-PL" sz="1800" dirty="0">
                <a:latin typeface="Cambia math"/>
              </a:rPr>
              <a:t>najmladšia doteraz známa sopka na Slovensku aj v celej strednej </a:t>
            </a:r>
            <a:r>
              <a:rPr lang="pl-PL" sz="1800" dirty="0" smtClean="0">
                <a:latin typeface="Cambia math"/>
              </a:rPr>
              <a:t>Európe </a:t>
            </a:r>
          </a:p>
          <a:p>
            <a:pPr algn="l"/>
            <a:r>
              <a:rPr lang="pl-PL" sz="1800" dirty="0" smtClean="0">
                <a:latin typeface="Cambia math"/>
              </a:rPr>
              <a:t>(Tekovská Breznica)</a:t>
            </a:r>
            <a:r>
              <a:rPr lang="sk-SK" sz="1800" dirty="0" smtClean="0">
                <a:latin typeface="Cambia math"/>
              </a:rPr>
              <a:t> </a:t>
            </a:r>
            <a:endParaRPr lang="sk-SK" sz="1800" dirty="0">
              <a:latin typeface="Cambia math"/>
            </a:endParaRPr>
          </a:p>
          <a:p>
            <a:pPr algn="l"/>
            <a:endParaRPr lang="sk-SK" dirty="0" smtClean="0">
              <a:latin typeface="Cambia math"/>
            </a:endParaRPr>
          </a:p>
          <a:p>
            <a:pPr marL="342900" indent="-342900" algn="l">
              <a:buFontTx/>
              <a:buChar char="-"/>
            </a:pPr>
            <a:endParaRPr lang="sk-SK" dirty="0" smtClean="0">
              <a:latin typeface="Cambia math"/>
            </a:endParaRPr>
          </a:p>
          <a:p>
            <a:pPr algn="l"/>
            <a:endParaRPr lang="sk-SK" dirty="0" smtClean="0">
              <a:latin typeface="Cambia math"/>
            </a:endParaRPr>
          </a:p>
          <a:p>
            <a:pPr algn="l"/>
            <a:endParaRPr lang="sk-SK" dirty="0">
              <a:latin typeface="Cambia math"/>
            </a:endParaRPr>
          </a:p>
          <a:p>
            <a:pPr algn="l"/>
            <a:endParaRPr lang="sk-SK" dirty="0" smtClean="0">
              <a:latin typeface="Cambia math"/>
            </a:endParaRPr>
          </a:p>
          <a:p>
            <a:pPr algn="l"/>
            <a:r>
              <a:rPr lang="sk-SK" dirty="0" smtClean="0">
                <a:latin typeface="Cambia math"/>
              </a:rPr>
              <a:t>					</a:t>
            </a:r>
          </a:p>
          <a:p>
            <a:pPr algn="l"/>
            <a:r>
              <a:rPr lang="sk-SK" dirty="0" smtClean="0">
                <a:latin typeface="Cambia math"/>
              </a:rPr>
              <a:t>						</a:t>
            </a:r>
            <a:endParaRPr lang="sk-SK" dirty="0">
              <a:latin typeface="Cambia math"/>
            </a:endParaRPr>
          </a:p>
          <a:p>
            <a:pPr algn="l"/>
            <a:endParaRPr lang="sk-SK" dirty="0" smtClean="0">
              <a:latin typeface="Cambia math"/>
            </a:endParaRPr>
          </a:p>
          <a:p>
            <a:pPr algn="l"/>
            <a:endParaRPr lang="sk-SK" b="1" i="1" dirty="0" smtClean="0">
              <a:latin typeface="Cambia math"/>
            </a:endParaRPr>
          </a:p>
          <a:p>
            <a:pPr algn="l"/>
            <a:r>
              <a:rPr lang="sk-SK" b="1" i="1" dirty="0" smtClean="0">
                <a:latin typeface="Cambia math"/>
              </a:rPr>
              <a:t>Všetky sopky na Slovensku sú vyhasnuté</a:t>
            </a:r>
            <a:r>
              <a:rPr lang="sk-SK" b="1" i="1" dirty="0">
                <a:latin typeface="Cambia math"/>
              </a:rPr>
              <a:t>.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957" y="2178319"/>
            <a:ext cx="5123913" cy="3415942"/>
          </a:xfrm>
          <a:prstGeom prst="rect">
            <a:avLst/>
          </a:prstGeom>
        </p:spPr>
      </p:pic>
      <p:sp>
        <p:nvSpPr>
          <p:cNvPr id="9" name="Obdĺžnik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4781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161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80540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Sopky – okná do hlbín Zeme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6694" y="605307"/>
            <a:ext cx="11372045" cy="6014434"/>
          </a:xfrm>
        </p:spPr>
        <p:txBody>
          <a:bodyPr>
            <a:normAutofit/>
          </a:bodyPr>
          <a:lstStyle/>
          <a:p>
            <a:pPr algn="l"/>
            <a:r>
              <a:rPr lang="sk-SK" sz="3200" b="1" dirty="0" smtClean="0">
                <a:latin typeface="Cambia math"/>
              </a:rPr>
              <a:t>Sopky na Slovensku: </a:t>
            </a:r>
          </a:p>
          <a:p>
            <a:pPr algn="l"/>
            <a:endParaRPr lang="sk-SK" dirty="0">
              <a:latin typeface="Cambia math"/>
            </a:endParaRPr>
          </a:p>
          <a:p>
            <a:pPr algn="l"/>
            <a:endParaRPr lang="sk-SK" b="1" i="1" dirty="0">
              <a:latin typeface="Cambia math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569" y="1805473"/>
            <a:ext cx="8046336" cy="4466538"/>
          </a:xfrm>
          <a:prstGeom prst="rect">
            <a:avLst/>
          </a:prstGeom>
        </p:spPr>
      </p:pic>
      <p:sp>
        <p:nvSpPr>
          <p:cNvPr id="8" name="Obdĺžnik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8687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1614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80540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Sopky – okná do hlbín Zeme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6694" y="605307"/>
            <a:ext cx="11372045" cy="6014434"/>
          </a:xfrm>
        </p:spPr>
        <p:txBody>
          <a:bodyPr>
            <a:normAutofit/>
          </a:bodyPr>
          <a:lstStyle/>
          <a:p>
            <a:pPr algn="l"/>
            <a:r>
              <a:rPr lang="sk-SK" sz="3200" b="1" dirty="0" smtClean="0">
                <a:latin typeface="Cambia math"/>
              </a:rPr>
              <a:t>Činné sopky</a:t>
            </a:r>
            <a:endParaRPr lang="sk-SK" dirty="0">
              <a:latin typeface="Cambia math"/>
            </a:endParaRPr>
          </a:p>
          <a:p>
            <a:pPr algn="l"/>
            <a:endParaRPr lang="sk-SK" dirty="0" smtClean="0">
              <a:latin typeface="Cambia math"/>
            </a:endParaRPr>
          </a:p>
          <a:p>
            <a:pPr marL="342900" indent="-342900" algn="l">
              <a:buFontTx/>
              <a:buChar char="-"/>
            </a:pPr>
            <a:endParaRPr lang="sk-SK" dirty="0" smtClean="0">
              <a:latin typeface="Cambia math"/>
            </a:endParaRPr>
          </a:p>
          <a:p>
            <a:pPr algn="l"/>
            <a:endParaRPr lang="sk-SK" dirty="0" smtClean="0">
              <a:latin typeface="Cambia math"/>
            </a:endParaRPr>
          </a:p>
          <a:p>
            <a:pPr algn="l"/>
            <a:endParaRPr lang="sk-SK" dirty="0">
              <a:latin typeface="Cambia math"/>
            </a:endParaRPr>
          </a:p>
          <a:p>
            <a:pPr algn="l"/>
            <a:endParaRPr lang="sk-SK" dirty="0" smtClean="0">
              <a:latin typeface="Cambia math"/>
            </a:endParaRPr>
          </a:p>
          <a:p>
            <a:pPr algn="l"/>
            <a:r>
              <a:rPr lang="sk-SK" dirty="0" smtClean="0">
                <a:latin typeface="Cambia math"/>
              </a:rPr>
              <a:t>					</a:t>
            </a:r>
          </a:p>
          <a:p>
            <a:pPr algn="l"/>
            <a:r>
              <a:rPr lang="sk-SK" dirty="0" smtClean="0">
                <a:latin typeface="Cambia math"/>
              </a:rPr>
              <a:t>						</a:t>
            </a:r>
            <a:endParaRPr lang="sk-SK" dirty="0">
              <a:latin typeface="Cambia math"/>
            </a:endParaRPr>
          </a:p>
          <a:p>
            <a:pPr algn="l"/>
            <a:endParaRPr lang="sk-SK" dirty="0">
              <a:latin typeface="Cambia math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071" y="705354"/>
            <a:ext cx="3587290" cy="6014434"/>
          </a:xfrm>
          <a:prstGeom prst="rect">
            <a:avLst/>
          </a:prstGeom>
        </p:spPr>
      </p:pic>
      <p:sp>
        <p:nvSpPr>
          <p:cNvPr id="8" name="Obdĺžnik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730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161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96474" y="0"/>
            <a:ext cx="9144000" cy="80540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Sopky – okná do hlbín Zeme</a:t>
            </a:r>
            <a:endParaRPr lang="sk-SK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321970" y="1584101"/>
            <a:ext cx="11539471" cy="5686023"/>
          </a:xfrm>
        </p:spPr>
        <p:txBody>
          <a:bodyPr>
            <a:normAutofit lnSpcReduction="10000"/>
          </a:bodyPr>
          <a:lstStyle/>
          <a:p>
            <a:pPr algn="l"/>
            <a:r>
              <a:rPr lang="sk-SK" sz="1800" b="1" dirty="0" smtClean="0">
                <a:latin typeface="Cambia math"/>
              </a:rPr>
              <a:t>Sopka</a:t>
            </a:r>
            <a:r>
              <a:rPr lang="sk-SK" sz="1800" dirty="0" smtClean="0">
                <a:latin typeface="Cambia math"/>
              </a:rPr>
              <a:t> – miesto, kde sa na zemský povrch dostáva horúca roztavená hmota – </a:t>
            </a:r>
            <a:r>
              <a:rPr lang="sk-SK" sz="1800" b="1" dirty="0" smtClean="0">
                <a:solidFill>
                  <a:srgbClr val="FF0000"/>
                </a:solidFill>
                <a:latin typeface="Cambia math"/>
              </a:rPr>
              <a:t>magma </a:t>
            </a:r>
            <a:r>
              <a:rPr lang="sk-SK" sz="1800" b="1" dirty="0" smtClean="0">
                <a:latin typeface="Cambia math"/>
              </a:rPr>
              <a:t>(</a:t>
            </a:r>
            <a:r>
              <a:rPr lang="sk-SK" sz="1800" dirty="0" smtClean="0">
                <a:latin typeface="Cambia math"/>
              </a:rPr>
              <a:t>obsahuje plyny → nájde v zemskej kôre dutinu → vytvorí </a:t>
            </a:r>
            <a:r>
              <a:rPr lang="sk-SK" sz="1800" b="1" dirty="0" smtClean="0">
                <a:solidFill>
                  <a:schemeClr val="accent2">
                    <a:lumMod val="75000"/>
                  </a:schemeClr>
                </a:solidFill>
                <a:latin typeface="Cambia math"/>
              </a:rPr>
              <a:t>magmatický kozub</a:t>
            </a:r>
            <a:r>
              <a:rPr lang="sk-SK" sz="1800" b="1" dirty="0" smtClean="0">
                <a:latin typeface="Cambia math"/>
              </a:rPr>
              <a:t>)</a:t>
            </a:r>
            <a:endParaRPr lang="sk-SK" sz="1800" dirty="0"/>
          </a:p>
          <a:p>
            <a:pPr algn="l"/>
            <a:r>
              <a:rPr lang="sk-SK" sz="1800" smtClean="0">
                <a:latin typeface="Cambia math"/>
              </a:rPr>
              <a:t>-   vrchol </a:t>
            </a:r>
            <a:r>
              <a:rPr lang="sk-SK" sz="1800" dirty="0" smtClean="0">
                <a:latin typeface="Cambia math"/>
              </a:rPr>
              <a:t>sopky je </a:t>
            </a:r>
            <a:r>
              <a:rPr lang="sk-SK" sz="1800" b="1" dirty="0" smtClean="0">
                <a:latin typeface="Cambia math"/>
              </a:rPr>
              <a:t>kráter</a:t>
            </a:r>
          </a:p>
          <a:p>
            <a:pPr marL="285750" indent="-285750" algn="l">
              <a:buFontTx/>
              <a:buChar char="-"/>
            </a:pPr>
            <a:r>
              <a:rPr lang="sk-SK" sz="1800" dirty="0" smtClean="0">
                <a:latin typeface="Cambia math"/>
              </a:rPr>
              <a:t>prepadnutím stien sopky (krátera) vzniká </a:t>
            </a:r>
            <a:r>
              <a:rPr lang="sk-SK" sz="1800" b="1" dirty="0" err="1" smtClean="0">
                <a:latin typeface="Cambia math"/>
              </a:rPr>
              <a:t>kaldera</a:t>
            </a:r>
            <a:endParaRPr lang="sk-SK" sz="1800" b="1" dirty="0" smtClean="0">
              <a:latin typeface="Cambia math"/>
            </a:endParaRPr>
          </a:p>
          <a:p>
            <a:pPr algn="l"/>
            <a:endParaRPr lang="sk-SK" sz="1800" b="1" dirty="0" smtClean="0">
              <a:latin typeface="Cambia math"/>
            </a:endParaRPr>
          </a:p>
          <a:p>
            <a:pPr algn="l"/>
            <a:r>
              <a:rPr lang="sk-SK" sz="1800" b="1" dirty="0" smtClean="0">
                <a:latin typeface="Cambia math"/>
              </a:rPr>
              <a:t>Produktom sopky sú: </a:t>
            </a:r>
            <a:r>
              <a:rPr lang="sk-SK" sz="1800" dirty="0" smtClean="0">
                <a:latin typeface="Cambia math"/>
              </a:rPr>
              <a:t>láva, popol, prach, sopečné bomby, plyny</a:t>
            </a:r>
          </a:p>
          <a:p>
            <a:pPr algn="l"/>
            <a:endParaRPr lang="sk-SK" sz="1800" b="1" dirty="0" smtClean="0">
              <a:latin typeface="Cambia math"/>
            </a:endParaRPr>
          </a:p>
          <a:p>
            <a:pPr algn="l"/>
            <a:r>
              <a:rPr lang="sk-SK" sz="1800" b="1" dirty="0" smtClean="0">
                <a:latin typeface="Cambia math"/>
              </a:rPr>
              <a:t>Vyvreté (magmatické) horniny:</a:t>
            </a:r>
          </a:p>
          <a:p>
            <a:pPr marL="342900" indent="-342900" algn="l">
              <a:buFontTx/>
              <a:buChar char="-"/>
            </a:pPr>
            <a:r>
              <a:rPr lang="sk-SK" sz="1800" dirty="0" smtClean="0">
                <a:latin typeface="Cambia math"/>
              </a:rPr>
              <a:t>vznikajú stuhnutím magmy, lávy </a:t>
            </a:r>
          </a:p>
          <a:p>
            <a:pPr marL="342900" indent="-342900" algn="l">
              <a:buFontTx/>
              <a:buChar char="-"/>
            </a:pPr>
            <a:r>
              <a:rPr lang="sk-SK" sz="1800" dirty="0" smtClean="0">
                <a:latin typeface="Cambia math"/>
              </a:rPr>
              <a:t>žula, andezit, čadič</a:t>
            </a:r>
          </a:p>
          <a:p>
            <a:pPr algn="l"/>
            <a:endParaRPr lang="sk-SK" sz="1800" dirty="0" smtClean="0">
              <a:latin typeface="Cambia math"/>
            </a:endParaRPr>
          </a:p>
          <a:p>
            <a:pPr algn="l"/>
            <a:r>
              <a:rPr lang="sk-SK" sz="1800" dirty="0" smtClean="0">
                <a:latin typeface="Cambia math"/>
              </a:rPr>
              <a:t> </a:t>
            </a:r>
          </a:p>
          <a:p>
            <a:pPr algn="l"/>
            <a:endParaRPr lang="sk-SK" sz="1800" b="1" dirty="0" smtClean="0">
              <a:latin typeface="Cambia math"/>
            </a:endParaRPr>
          </a:p>
          <a:p>
            <a:pPr marL="285750" indent="-285750" algn="l">
              <a:buFontTx/>
              <a:buChar char="-"/>
            </a:pPr>
            <a:endParaRPr lang="sk-SK" sz="1800" dirty="0" smtClean="0">
              <a:latin typeface="Cambia math"/>
            </a:endParaRPr>
          </a:p>
          <a:p>
            <a:pPr algn="l"/>
            <a:r>
              <a:rPr lang="sk-SK" sz="1800" b="1" dirty="0" smtClean="0">
                <a:latin typeface="Cambia math"/>
              </a:rPr>
              <a:t/>
            </a:r>
            <a:br>
              <a:rPr lang="sk-SK" sz="1800" b="1" dirty="0" smtClean="0">
                <a:latin typeface="Cambia math"/>
              </a:rPr>
            </a:br>
            <a:r>
              <a:rPr lang="sk-SK" sz="1800" b="1" dirty="0" smtClean="0">
                <a:latin typeface="Cambia math"/>
              </a:rPr>
              <a:t>  </a:t>
            </a:r>
            <a:endParaRPr lang="sk-SK" sz="1800" dirty="0" smtClean="0">
              <a:latin typeface="Cambia math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167425" y="267838"/>
            <a:ext cx="9144000" cy="8054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sz="3200" b="1" dirty="0" smtClean="0"/>
              <a:t>Poznámky:</a:t>
            </a:r>
            <a:endParaRPr lang="sk-SK" sz="3200" b="1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261" y="2432775"/>
            <a:ext cx="4941193" cy="3988674"/>
          </a:xfrm>
          <a:prstGeom prst="rect">
            <a:avLst/>
          </a:prstGeom>
        </p:spPr>
      </p:pic>
      <p:sp>
        <p:nvSpPr>
          <p:cNvPr id="10" name="Obdĺžnik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6761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161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70716" y="179834"/>
            <a:ext cx="9144000" cy="80540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Sopky – okná do hlbín Zeme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19955" y="6297769"/>
            <a:ext cx="11372045" cy="759854"/>
          </a:xfrm>
        </p:spPr>
        <p:txBody>
          <a:bodyPr>
            <a:noAutofit/>
          </a:bodyPr>
          <a:lstStyle/>
          <a:p>
            <a:pPr algn="r"/>
            <a:r>
              <a:rPr lang="sk-SK" sz="1800" dirty="0" smtClean="0">
                <a:latin typeface="Cambia math"/>
              </a:rPr>
              <a:t>Mgr. Ivana Volentierová </a:t>
            </a:r>
            <a:endParaRPr lang="sk-SK" sz="1800" dirty="0">
              <a:latin typeface="Cambia math"/>
            </a:endParaRPr>
          </a:p>
          <a:p>
            <a:pPr marL="342900" indent="-342900" algn="l">
              <a:buFontTx/>
              <a:buChar char="-"/>
            </a:pPr>
            <a:endParaRPr lang="sk-SK" sz="1800" dirty="0" smtClean="0">
              <a:latin typeface="Cambia math"/>
            </a:endParaRPr>
          </a:p>
          <a:p>
            <a:pPr algn="l"/>
            <a:endParaRPr lang="sk-SK" sz="1800" dirty="0" smtClean="0">
              <a:latin typeface="Cambia math"/>
            </a:endParaRPr>
          </a:p>
          <a:p>
            <a:pPr algn="l"/>
            <a:endParaRPr lang="sk-SK" sz="1800" dirty="0" smtClean="0">
              <a:latin typeface="Cambia math"/>
            </a:endParaRPr>
          </a:p>
          <a:p>
            <a:pPr marL="342900" indent="-342900" algn="l">
              <a:buFontTx/>
              <a:buChar char="-"/>
            </a:pPr>
            <a:endParaRPr lang="sk-SK" sz="1800" dirty="0" smtClean="0">
              <a:latin typeface="Cambia math"/>
            </a:endParaRPr>
          </a:p>
          <a:p>
            <a:pPr algn="l"/>
            <a:endParaRPr lang="sk-SK" sz="1800" dirty="0" smtClean="0">
              <a:latin typeface="Cambia math"/>
            </a:endParaRPr>
          </a:p>
          <a:p>
            <a:pPr algn="l"/>
            <a:endParaRPr lang="sk-SK" sz="1800" dirty="0">
              <a:latin typeface="Cambia math"/>
            </a:endParaRPr>
          </a:p>
          <a:p>
            <a:pPr algn="l"/>
            <a:endParaRPr lang="sk-SK" sz="1800" dirty="0" smtClean="0">
              <a:latin typeface="Cambia math"/>
            </a:endParaRPr>
          </a:p>
          <a:p>
            <a:pPr algn="l"/>
            <a:r>
              <a:rPr lang="sk-SK" sz="1800" dirty="0" smtClean="0">
                <a:latin typeface="Cambia math"/>
              </a:rPr>
              <a:t>					</a:t>
            </a:r>
          </a:p>
          <a:p>
            <a:pPr algn="l"/>
            <a:r>
              <a:rPr lang="sk-SK" sz="1800" dirty="0" smtClean="0">
                <a:latin typeface="Cambia math"/>
              </a:rPr>
              <a:t>					</a:t>
            </a:r>
            <a:endParaRPr lang="sk-SK" sz="1800" dirty="0">
              <a:latin typeface="Cambia math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1463899" y="3049676"/>
            <a:ext cx="9144000" cy="8054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dirty="0" smtClean="0"/>
              <a:t>Ďakujem za pozornosť</a:t>
            </a:r>
            <a:endParaRPr lang="sk-SK" dirty="0"/>
          </a:p>
        </p:txBody>
      </p:sp>
      <p:sp>
        <p:nvSpPr>
          <p:cNvPr id="8" name="Obdĺžnik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888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ok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1614" cy="6858000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94" y="2875765"/>
            <a:ext cx="4941193" cy="398867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80540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Sopky – okná do hlbín Zeme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6694" y="682580"/>
            <a:ext cx="11372045" cy="5499279"/>
          </a:xfrm>
        </p:spPr>
        <p:txBody>
          <a:bodyPr/>
          <a:lstStyle/>
          <a:p>
            <a:pPr algn="l"/>
            <a:r>
              <a:rPr lang="sk-SK" sz="3200" b="1" dirty="0" smtClean="0">
                <a:latin typeface="Cambia math"/>
              </a:rPr>
              <a:t>Sopka</a:t>
            </a:r>
            <a:r>
              <a:rPr lang="sk-SK" dirty="0" smtClean="0">
                <a:latin typeface="Cambia math"/>
              </a:rPr>
              <a:t> – miesto, kde sa na zemský povrch dostáva horúca roztavená </a:t>
            </a:r>
            <a:br>
              <a:rPr lang="sk-SK" dirty="0" smtClean="0">
                <a:latin typeface="Cambia math"/>
              </a:rPr>
            </a:br>
            <a:r>
              <a:rPr lang="sk-SK" dirty="0" smtClean="0">
                <a:latin typeface="Cambia math"/>
              </a:rPr>
              <a:t>                   hmota – </a:t>
            </a:r>
            <a:r>
              <a:rPr lang="sk-SK" b="1" dirty="0" smtClean="0">
                <a:solidFill>
                  <a:srgbClr val="FF0000"/>
                </a:solidFill>
                <a:latin typeface="Cambia math"/>
              </a:rPr>
              <a:t>magma </a:t>
            </a:r>
          </a:p>
          <a:p>
            <a:pPr algn="l"/>
            <a:endParaRPr lang="sk-SK" dirty="0">
              <a:latin typeface="Cambia math"/>
            </a:endParaRPr>
          </a:p>
          <a:p>
            <a:pPr algn="l"/>
            <a:r>
              <a:rPr lang="sk-SK" b="1" dirty="0" smtClean="0">
                <a:solidFill>
                  <a:srgbClr val="FF0000"/>
                </a:solidFill>
                <a:latin typeface="Cambia math"/>
              </a:rPr>
              <a:t>magma</a:t>
            </a:r>
            <a:r>
              <a:rPr lang="sk-SK" dirty="0" smtClean="0">
                <a:latin typeface="Cambia math"/>
              </a:rPr>
              <a:t> - obsahuje plyny → ľahšia → stúpa nahor </a:t>
            </a:r>
            <a:endParaRPr lang="sk-SK" dirty="0">
              <a:latin typeface="Cambia math"/>
            </a:endParaRPr>
          </a:p>
          <a:p>
            <a:pPr algn="l"/>
            <a:r>
              <a:rPr lang="sk-SK" dirty="0" smtClean="0">
                <a:latin typeface="Cambia math"/>
              </a:rPr>
              <a:t>	   </a:t>
            </a:r>
            <a:r>
              <a:rPr lang="sk-SK" dirty="0">
                <a:latin typeface="Cambia math"/>
              </a:rPr>
              <a:t>-</a:t>
            </a:r>
            <a:r>
              <a:rPr lang="sk-SK" dirty="0" smtClean="0">
                <a:latin typeface="Cambia math"/>
              </a:rPr>
              <a:t> nájde v zemskej kôre dutinu → vyplní ju a vytvorí </a:t>
            </a:r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  <a:latin typeface="Cambia math"/>
              </a:rPr>
              <a:t>magmatický kozub</a:t>
            </a:r>
            <a:endParaRPr lang="sk-SK" b="1" dirty="0">
              <a:solidFill>
                <a:schemeClr val="accent2">
                  <a:lumMod val="75000"/>
                </a:schemeClr>
              </a:solidFill>
              <a:latin typeface="Cambia math"/>
            </a:endParaRPr>
          </a:p>
        </p:txBody>
      </p:sp>
      <p:cxnSp>
        <p:nvCxnSpPr>
          <p:cNvPr id="6" name="Rovná spojovacia šípka 5"/>
          <p:cNvCxnSpPr/>
          <p:nvPr/>
        </p:nvCxnSpPr>
        <p:spPr>
          <a:xfrm flipH="1">
            <a:off x="3709116" y="2875765"/>
            <a:ext cx="6671256" cy="33060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Obdĺžnik 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2140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o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161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80540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Sopky – okná do hlbín Zeme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6694" y="528034"/>
            <a:ext cx="11372045" cy="5499279"/>
          </a:xfrm>
        </p:spPr>
        <p:txBody>
          <a:bodyPr/>
          <a:lstStyle/>
          <a:p>
            <a:pPr algn="l"/>
            <a:endParaRPr lang="sk-SK" b="1" dirty="0" smtClean="0">
              <a:solidFill>
                <a:srgbClr val="FF0000"/>
              </a:solidFill>
              <a:latin typeface="Cambia math"/>
            </a:endParaRPr>
          </a:p>
          <a:p>
            <a:pPr algn="l"/>
            <a:r>
              <a:rPr lang="sk-SK" b="1" dirty="0" smtClean="0">
                <a:solidFill>
                  <a:srgbClr val="FF0000"/>
                </a:solidFill>
                <a:latin typeface="Cambia math"/>
              </a:rPr>
              <a:t>magma</a:t>
            </a:r>
            <a:r>
              <a:rPr lang="sk-SK" dirty="0" smtClean="0">
                <a:latin typeface="Cambia math"/>
              </a:rPr>
              <a:t> - ostáva pod zemou a „buble“ → ak nájde cestu → prerazí na povrch </a:t>
            </a:r>
            <a:br>
              <a:rPr lang="sk-SK" dirty="0" smtClean="0">
                <a:latin typeface="Cambia math"/>
              </a:rPr>
            </a:br>
            <a:r>
              <a:rPr lang="sk-SK" dirty="0" smtClean="0">
                <a:latin typeface="Cambia math"/>
              </a:rPr>
              <a:t>     	   - plyn v magme spôsobí </a:t>
            </a:r>
            <a:r>
              <a:rPr lang="sk-SK" b="1" dirty="0" smtClean="0">
                <a:latin typeface="Cambia math"/>
              </a:rPr>
              <a:t>sopečný výbuch → </a:t>
            </a:r>
            <a:r>
              <a:rPr lang="sk-SK" dirty="0" smtClean="0">
                <a:latin typeface="Cambia math"/>
              </a:rPr>
              <a:t>pri ňom vznikne sopka</a:t>
            </a:r>
          </a:p>
          <a:p>
            <a:pPr algn="l"/>
            <a:r>
              <a:rPr lang="sk-SK" dirty="0">
                <a:latin typeface="Cambia math"/>
              </a:rPr>
              <a:t>	</a:t>
            </a:r>
            <a:r>
              <a:rPr lang="sk-SK" dirty="0" smtClean="0">
                <a:latin typeface="Cambia math"/>
              </a:rPr>
              <a:t>   - preniká z hĺbky 10 až 100 km</a:t>
            </a:r>
          </a:p>
          <a:p>
            <a:pPr algn="l"/>
            <a:r>
              <a:rPr lang="sk-SK" dirty="0">
                <a:latin typeface="Cambia math"/>
              </a:rPr>
              <a:t>	</a:t>
            </a:r>
            <a:r>
              <a:rPr lang="sk-SK" dirty="0" smtClean="0">
                <a:latin typeface="Cambia math"/>
              </a:rPr>
              <a:t>   - teplota: 600° až 1200°C </a:t>
            </a:r>
            <a:endParaRPr lang="sk-SK" dirty="0">
              <a:latin typeface="Cambia math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655" y="3125631"/>
            <a:ext cx="10289148" cy="3429716"/>
          </a:xfrm>
          <a:prstGeom prst="rect">
            <a:avLst/>
          </a:prstGeom>
        </p:spPr>
      </p:pic>
      <p:sp>
        <p:nvSpPr>
          <p:cNvPr id="11" name="Obdĺžnik 10"/>
          <p:cNvSpPr/>
          <p:nvPr/>
        </p:nvSpPr>
        <p:spPr>
          <a:xfrm>
            <a:off x="13907" y="0"/>
            <a:ext cx="12192000" cy="685800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442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ok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1614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80540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Sopky – okná do hlbín Zeme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6694" y="605307"/>
            <a:ext cx="11372045" cy="5499279"/>
          </a:xfrm>
        </p:spPr>
        <p:txBody>
          <a:bodyPr/>
          <a:lstStyle/>
          <a:p>
            <a:pPr algn="l"/>
            <a:r>
              <a:rPr lang="sk-SK" b="1" dirty="0" smtClean="0">
                <a:solidFill>
                  <a:srgbClr val="FF0000"/>
                </a:solidFill>
                <a:latin typeface="Cambia math"/>
              </a:rPr>
              <a:t>magma</a:t>
            </a:r>
            <a:r>
              <a:rPr lang="sk-SK" dirty="0" smtClean="0">
                <a:latin typeface="Cambia math"/>
              </a:rPr>
              <a:t> – na zemský povrch sa vylieva ako </a:t>
            </a:r>
            <a:r>
              <a:rPr lang="sk-SK" b="1" u="sng" dirty="0" smtClean="0">
                <a:latin typeface="Cambia math"/>
              </a:rPr>
              <a:t>láva</a:t>
            </a:r>
            <a:r>
              <a:rPr lang="sk-SK" dirty="0" smtClean="0">
                <a:latin typeface="Cambia math"/>
              </a:rPr>
              <a:t> </a:t>
            </a:r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  <a:latin typeface="Cambia math"/>
              </a:rPr>
              <a:t>sopečným komínom </a:t>
            </a:r>
            <a:r>
              <a:rPr lang="sk-SK" dirty="0" smtClean="0">
                <a:latin typeface="Cambia math"/>
              </a:rPr>
              <a:t>→ 	    </a:t>
            </a:r>
            <a:br>
              <a:rPr lang="sk-SK" dirty="0" smtClean="0">
                <a:latin typeface="Cambia math"/>
              </a:rPr>
            </a:br>
            <a:r>
              <a:rPr lang="sk-SK" dirty="0" smtClean="0">
                <a:latin typeface="Cambia math"/>
              </a:rPr>
              <a:t>  	      ochladzuje sa → tuhne → tým vznikajú rôzne tvary zemského </a:t>
            </a:r>
            <a:br>
              <a:rPr lang="sk-SK" dirty="0" smtClean="0">
                <a:latin typeface="Cambia math"/>
              </a:rPr>
            </a:br>
            <a:r>
              <a:rPr lang="sk-SK" dirty="0" smtClean="0">
                <a:latin typeface="Cambia math"/>
              </a:rPr>
              <a:t> 	      povrchu a </a:t>
            </a:r>
            <a:r>
              <a:rPr lang="sk-SK" b="1" dirty="0" smtClean="0">
                <a:latin typeface="Cambia math"/>
              </a:rPr>
              <a:t>vyvreté horniny </a:t>
            </a:r>
            <a:endParaRPr lang="sk-SK" b="1" dirty="0">
              <a:latin typeface="Cambia math"/>
            </a:endParaRPr>
          </a:p>
        </p:txBody>
      </p:sp>
      <p:pic>
        <p:nvPicPr>
          <p:cNvPr id="10" name="Obrázo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407" y="1925391"/>
            <a:ext cx="4941193" cy="3988674"/>
          </a:xfrm>
          <a:prstGeom prst="rect">
            <a:avLst/>
          </a:prstGeom>
        </p:spPr>
      </p:pic>
      <p:cxnSp>
        <p:nvCxnSpPr>
          <p:cNvPr id="7" name="Rovná spojovacia šípka 6"/>
          <p:cNvCxnSpPr/>
          <p:nvPr/>
        </p:nvCxnSpPr>
        <p:spPr>
          <a:xfrm>
            <a:off x="9208394" y="991673"/>
            <a:ext cx="1970468" cy="16326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3" name="Obrázok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61" y="4352245"/>
            <a:ext cx="5943485" cy="2321674"/>
          </a:xfrm>
          <a:prstGeom prst="rect">
            <a:avLst/>
          </a:prstGeom>
        </p:spPr>
      </p:pic>
      <p:pic>
        <p:nvPicPr>
          <p:cNvPr id="17" name="Obrázok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47" y="1676927"/>
            <a:ext cx="3426795" cy="2573102"/>
          </a:xfrm>
          <a:prstGeom prst="rect">
            <a:avLst/>
          </a:prstGeom>
        </p:spPr>
      </p:pic>
      <p:pic>
        <p:nvPicPr>
          <p:cNvPr id="18" name="Obrázok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803" y="2005612"/>
            <a:ext cx="3405746" cy="1915732"/>
          </a:xfrm>
          <a:prstGeom prst="rect">
            <a:avLst/>
          </a:prstGeom>
        </p:spPr>
      </p:pic>
      <p:sp>
        <p:nvSpPr>
          <p:cNvPr id="21" name="Obdĺžnik 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6326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Obrázok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1615" cy="6858000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807" y="151642"/>
            <a:ext cx="4941193" cy="398867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80540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Sopky – okná do hlbín Zeme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6694" y="605307"/>
            <a:ext cx="11372045" cy="5499279"/>
          </a:xfrm>
        </p:spPr>
        <p:txBody>
          <a:bodyPr/>
          <a:lstStyle/>
          <a:p>
            <a:pPr algn="l"/>
            <a:r>
              <a:rPr lang="sk-SK" b="1" dirty="0" smtClean="0">
                <a:latin typeface="Cambia math"/>
              </a:rPr>
              <a:t>láva </a:t>
            </a:r>
            <a:r>
              <a:rPr lang="sk-SK" dirty="0" smtClean="0">
                <a:latin typeface="Cambia math"/>
              </a:rPr>
              <a:t>-</a:t>
            </a:r>
            <a:r>
              <a:rPr lang="sk-SK" b="1" dirty="0" smtClean="0">
                <a:latin typeface="Cambia math"/>
              </a:rPr>
              <a:t> </a:t>
            </a:r>
            <a:r>
              <a:rPr lang="sk-SK" dirty="0" smtClean="0">
                <a:latin typeface="Cambia math"/>
              </a:rPr>
              <a:t>môže zo sopky vytekať alebo môže sopka vybuchovať </a:t>
            </a:r>
            <a:br>
              <a:rPr lang="sk-SK" dirty="0" smtClean="0">
                <a:latin typeface="Cambia math"/>
              </a:rPr>
            </a:br>
            <a:r>
              <a:rPr lang="sk-SK" dirty="0" smtClean="0">
                <a:latin typeface="Cambia math"/>
              </a:rPr>
              <a:t>→ závisí to od zloženia a teploty magmy</a:t>
            </a:r>
          </a:p>
          <a:p>
            <a:pPr algn="l"/>
            <a:endParaRPr lang="sk-SK" dirty="0">
              <a:latin typeface="Cambia math"/>
            </a:endParaRPr>
          </a:p>
          <a:p>
            <a:pPr algn="l"/>
            <a:r>
              <a:rPr lang="sk-SK" dirty="0" smtClean="0">
                <a:latin typeface="Cambia math"/>
              </a:rPr>
              <a:t>- vrchol sopky tvorí </a:t>
            </a:r>
            <a:r>
              <a:rPr lang="sk-SK" b="1" dirty="0" smtClean="0">
                <a:latin typeface="Cambia math"/>
              </a:rPr>
              <a:t>kráter</a:t>
            </a:r>
          </a:p>
          <a:p>
            <a:pPr algn="l"/>
            <a:endParaRPr lang="sk-SK" b="1" dirty="0">
              <a:latin typeface="Cambia math"/>
            </a:endParaRPr>
          </a:p>
          <a:p>
            <a:pPr algn="l"/>
            <a:r>
              <a:rPr lang="sk-SK" dirty="0" smtClean="0">
                <a:latin typeface="Cambia math"/>
              </a:rPr>
              <a:t>- prepadnutím stien sopky (krátera) vzniká </a:t>
            </a:r>
            <a:r>
              <a:rPr lang="sk-SK" b="1" dirty="0" smtClean="0">
                <a:latin typeface="Cambia math"/>
              </a:rPr>
              <a:t/>
            </a:r>
            <a:br>
              <a:rPr lang="sk-SK" b="1" dirty="0" smtClean="0">
                <a:latin typeface="Cambia math"/>
              </a:rPr>
            </a:br>
            <a:r>
              <a:rPr lang="sk-SK" b="1" dirty="0" smtClean="0">
                <a:latin typeface="Cambia math"/>
              </a:rPr>
              <a:t>  </a:t>
            </a:r>
            <a:r>
              <a:rPr lang="sk-SK" b="1" dirty="0" err="1" smtClean="0">
                <a:latin typeface="Cambia math"/>
              </a:rPr>
              <a:t>kaldera</a:t>
            </a:r>
            <a:r>
              <a:rPr lang="sk-SK" b="1" dirty="0" smtClean="0">
                <a:latin typeface="Cambia math"/>
              </a:rPr>
              <a:t>  </a:t>
            </a:r>
            <a:endParaRPr lang="sk-SK" dirty="0">
              <a:latin typeface="Cambia math"/>
            </a:endParaRPr>
          </a:p>
        </p:txBody>
      </p:sp>
      <p:cxnSp>
        <p:nvCxnSpPr>
          <p:cNvPr id="10" name="Rovná spojovacia šípka 9"/>
          <p:cNvCxnSpPr/>
          <p:nvPr/>
        </p:nvCxnSpPr>
        <p:spPr>
          <a:xfrm flipV="1">
            <a:off x="3812145" y="837599"/>
            <a:ext cx="6272013" cy="120177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3" name="Obrázok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22" y="3486558"/>
            <a:ext cx="4672173" cy="3070676"/>
          </a:xfrm>
          <a:prstGeom prst="rect">
            <a:avLst/>
          </a:prstGeom>
        </p:spPr>
      </p:pic>
      <p:pic>
        <p:nvPicPr>
          <p:cNvPr id="17" name="Obrázok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677" y="4172515"/>
            <a:ext cx="5304661" cy="2685485"/>
          </a:xfrm>
          <a:prstGeom prst="rect">
            <a:avLst/>
          </a:prstGeom>
        </p:spPr>
      </p:pic>
      <p:cxnSp>
        <p:nvCxnSpPr>
          <p:cNvPr id="19" name="Rovná spojovacia šípka 18"/>
          <p:cNvCxnSpPr/>
          <p:nvPr/>
        </p:nvCxnSpPr>
        <p:spPr>
          <a:xfrm>
            <a:off x="1524000" y="3354946"/>
            <a:ext cx="5572259" cy="13655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Rovná spojovacia šípka 23"/>
          <p:cNvCxnSpPr/>
          <p:nvPr/>
        </p:nvCxnSpPr>
        <p:spPr>
          <a:xfrm>
            <a:off x="1524000" y="3354946"/>
            <a:ext cx="433589" cy="123903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Obdĺžnik 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2560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ázok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1614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80540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Sopky – okná do hlbín Zeme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6694" y="605307"/>
            <a:ext cx="11372045" cy="5499279"/>
          </a:xfrm>
        </p:spPr>
        <p:txBody>
          <a:bodyPr/>
          <a:lstStyle/>
          <a:p>
            <a:pPr algn="l"/>
            <a:r>
              <a:rPr lang="sk-SK" b="1" dirty="0" smtClean="0">
                <a:latin typeface="Cambia math"/>
              </a:rPr>
              <a:t>Produktom sopky sú: </a:t>
            </a:r>
          </a:p>
          <a:p>
            <a:pPr algn="l"/>
            <a:r>
              <a:rPr lang="sk-SK" dirty="0" smtClean="0">
                <a:latin typeface="Cambia math"/>
              </a:rPr>
              <a:t>• láva </a:t>
            </a:r>
          </a:p>
          <a:p>
            <a:pPr algn="l"/>
            <a:r>
              <a:rPr lang="sk-SK" dirty="0" smtClean="0">
                <a:latin typeface="Cambia math"/>
              </a:rPr>
              <a:t>• popol </a:t>
            </a:r>
          </a:p>
          <a:p>
            <a:pPr algn="l"/>
            <a:r>
              <a:rPr lang="sk-SK" dirty="0" smtClean="0">
                <a:latin typeface="Cambia math"/>
              </a:rPr>
              <a:t>• prach</a:t>
            </a:r>
          </a:p>
          <a:p>
            <a:pPr algn="l"/>
            <a:r>
              <a:rPr lang="sk-SK" dirty="0" smtClean="0">
                <a:latin typeface="Cambia math"/>
              </a:rPr>
              <a:t>• väčšie sopečné bomby</a:t>
            </a:r>
          </a:p>
          <a:p>
            <a:pPr algn="l"/>
            <a:r>
              <a:rPr lang="sk-SK" dirty="0" smtClean="0">
                <a:latin typeface="Cambia math"/>
              </a:rPr>
              <a:t>• plyny  </a:t>
            </a:r>
            <a:endParaRPr lang="sk-SK" dirty="0">
              <a:latin typeface="Cambia math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608" y="3863662"/>
            <a:ext cx="4401120" cy="2936968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739" y="1414928"/>
            <a:ext cx="2794000" cy="209550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648" y="1118616"/>
            <a:ext cx="3745749" cy="2341093"/>
          </a:xfrm>
          <a:prstGeom prst="rect">
            <a:avLst/>
          </a:prstGeom>
        </p:spPr>
      </p:pic>
      <p:pic>
        <p:nvPicPr>
          <p:cNvPr id="14" name="Obrázok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56" y="3863662"/>
            <a:ext cx="3641031" cy="2543578"/>
          </a:xfrm>
          <a:prstGeom prst="rect">
            <a:avLst/>
          </a:prstGeom>
        </p:spPr>
      </p:pic>
      <p:sp>
        <p:nvSpPr>
          <p:cNvPr id="21" name="Obdĺžnik 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9456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ázok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161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80540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Sopky – okná do hlbín Zeme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6693" y="805400"/>
            <a:ext cx="11372045" cy="5499279"/>
          </a:xfrm>
        </p:spPr>
        <p:txBody>
          <a:bodyPr/>
          <a:lstStyle/>
          <a:p>
            <a:pPr algn="l"/>
            <a:r>
              <a:rPr lang="sk-SK" dirty="0" smtClean="0">
                <a:latin typeface="Cambia math"/>
              </a:rPr>
              <a:t>Vyvreté (magmatické) horniny:</a:t>
            </a:r>
          </a:p>
          <a:p>
            <a:pPr marL="342900" indent="-342900" algn="l">
              <a:buFontTx/>
              <a:buChar char="-"/>
            </a:pPr>
            <a:r>
              <a:rPr lang="sk-SK" dirty="0" smtClean="0">
                <a:latin typeface="Cambia math"/>
              </a:rPr>
              <a:t>vznikajú </a:t>
            </a:r>
            <a:r>
              <a:rPr lang="sk-SK" dirty="0">
                <a:latin typeface="Cambia math"/>
              </a:rPr>
              <a:t>stuhnutím magmy, lávy </a:t>
            </a:r>
            <a:endParaRPr lang="sk-SK" dirty="0" smtClean="0">
              <a:latin typeface="Cambia math"/>
            </a:endParaRPr>
          </a:p>
          <a:p>
            <a:pPr marL="342900" indent="-342900" algn="l">
              <a:buFontTx/>
              <a:buChar char="-"/>
            </a:pPr>
            <a:r>
              <a:rPr lang="sk-SK" dirty="0" smtClean="0">
                <a:latin typeface="Cambia math"/>
              </a:rPr>
              <a:t>vzhľad závisí od podmienok, za ktorých vznikli </a:t>
            </a:r>
          </a:p>
          <a:p>
            <a:pPr marL="342900" indent="-342900" algn="l">
              <a:buFontTx/>
              <a:buChar char="-"/>
            </a:pPr>
            <a:endParaRPr lang="sk-SK" dirty="0">
              <a:latin typeface="Cambia math"/>
            </a:endParaRPr>
          </a:p>
          <a:p>
            <a:pPr marL="342900" indent="-342900" algn="l">
              <a:buFontTx/>
              <a:buChar char="-"/>
            </a:pPr>
            <a:endParaRPr lang="sk-SK" dirty="0" smtClean="0">
              <a:latin typeface="Cambia math"/>
            </a:endParaRPr>
          </a:p>
          <a:p>
            <a:pPr algn="l"/>
            <a:r>
              <a:rPr lang="sk-SK" dirty="0" smtClean="0">
                <a:solidFill>
                  <a:schemeClr val="accent4">
                    <a:lumMod val="50000"/>
                  </a:schemeClr>
                </a:solidFill>
                <a:latin typeface="Cambia math"/>
              </a:rPr>
              <a:t>•</a:t>
            </a:r>
            <a:r>
              <a:rPr lang="sk-SK" b="1" dirty="0" smtClean="0">
                <a:solidFill>
                  <a:schemeClr val="accent4">
                    <a:lumMod val="50000"/>
                  </a:schemeClr>
                </a:solidFill>
                <a:latin typeface="Cambia math"/>
              </a:rPr>
              <a:t> žula  </a:t>
            </a:r>
            <a:r>
              <a:rPr lang="sk-SK" dirty="0" smtClean="0">
                <a:latin typeface="Cambia math"/>
              </a:rPr>
              <a:t>- vznikla z magmy vo veľkých hĺbkach</a:t>
            </a:r>
          </a:p>
          <a:p>
            <a:pPr algn="l"/>
            <a:r>
              <a:rPr lang="sk-SK" dirty="0" smtClean="0">
                <a:latin typeface="Cambia math"/>
              </a:rPr>
              <a:t>	- tvorí základ mnohých pohorí </a:t>
            </a:r>
            <a:br>
              <a:rPr lang="sk-SK" dirty="0" smtClean="0">
                <a:latin typeface="Cambia math"/>
              </a:rPr>
            </a:br>
            <a:r>
              <a:rPr lang="sk-SK" dirty="0" smtClean="0">
                <a:latin typeface="Cambia math"/>
              </a:rPr>
              <a:t> 	   (Tatry, Malé Karpaty) </a:t>
            </a:r>
          </a:p>
          <a:p>
            <a:pPr algn="l"/>
            <a:endParaRPr lang="sk-SK" dirty="0" smtClean="0">
              <a:latin typeface="Cambia math"/>
            </a:endParaRPr>
          </a:p>
          <a:p>
            <a:pPr algn="l"/>
            <a:r>
              <a:rPr lang="sk-SK" dirty="0" smtClean="0">
                <a:solidFill>
                  <a:schemeClr val="accent4">
                    <a:lumMod val="50000"/>
                  </a:schemeClr>
                </a:solidFill>
                <a:latin typeface="Cambia math"/>
              </a:rPr>
              <a:t>•</a:t>
            </a:r>
            <a:r>
              <a:rPr lang="sk-SK" b="1" dirty="0" smtClean="0">
                <a:solidFill>
                  <a:schemeClr val="accent4">
                    <a:lumMod val="50000"/>
                  </a:schemeClr>
                </a:solidFill>
                <a:latin typeface="Cambia math"/>
              </a:rPr>
              <a:t> andezit </a:t>
            </a:r>
            <a:r>
              <a:rPr lang="sk-SK" dirty="0" smtClean="0">
                <a:latin typeface="Cambia math"/>
              </a:rPr>
              <a:t>- vznikol z lávy </a:t>
            </a:r>
          </a:p>
          <a:p>
            <a:pPr algn="l"/>
            <a:endParaRPr lang="sk-SK" dirty="0" smtClean="0">
              <a:latin typeface="Cambia math"/>
            </a:endParaRPr>
          </a:p>
          <a:p>
            <a:pPr algn="l"/>
            <a:r>
              <a:rPr lang="sk-SK" b="1" dirty="0" smtClean="0">
                <a:solidFill>
                  <a:schemeClr val="accent4">
                    <a:lumMod val="50000"/>
                  </a:schemeClr>
                </a:solidFill>
                <a:latin typeface="Cambia math"/>
              </a:rPr>
              <a:t>• čadič </a:t>
            </a:r>
            <a:r>
              <a:rPr lang="sk-SK" dirty="0" smtClean="0">
                <a:latin typeface="Cambia math"/>
              </a:rPr>
              <a:t>- vznikol z lávy </a:t>
            </a:r>
          </a:p>
          <a:p>
            <a:pPr algn="l"/>
            <a:endParaRPr lang="sk-SK" dirty="0" smtClean="0">
              <a:latin typeface="Cambia math"/>
            </a:endParaRPr>
          </a:p>
          <a:p>
            <a:pPr algn="l"/>
            <a:endParaRPr lang="sk-SK" dirty="0" smtClean="0">
              <a:latin typeface="Cambia math"/>
            </a:endParaRPr>
          </a:p>
          <a:p>
            <a:pPr algn="l"/>
            <a:endParaRPr lang="sk-SK" dirty="0" smtClean="0">
              <a:latin typeface="Cambia math"/>
            </a:endParaRPr>
          </a:p>
          <a:p>
            <a:pPr marL="342900" indent="-342900" algn="l">
              <a:buFontTx/>
              <a:buChar char="-"/>
            </a:pPr>
            <a:endParaRPr lang="sk-SK" dirty="0" smtClean="0">
              <a:latin typeface="Cambia math"/>
            </a:endParaRPr>
          </a:p>
          <a:p>
            <a:pPr algn="l"/>
            <a:endParaRPr lang="sk-SK" dirty="0">
              <a:latin typeface="Cambia math"/>
            </a:endParaRPr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622" y="862703"/>
            <a:ext cx="2651867" cy="1892555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809" y="2935563"/>
            <a:ext cx="2826995" cy="2061440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716" y="4769377"/>
            <a:ext cx="3020524" cy="2006582"/>
          </a:xfrm>
          <a:prstGeom prst="rect">
            <a:avLst/>
          </a:prstGeom>
        </p:spPr>
      </p:pic>
      <p:cxnSp>
        <p:nvCxnSpPr>
          <p:cNvPr id="12" name="Rovná spojovacia šípka 11"/>
          <p:cNvCxnSpPr/>
          <p:nvPr/>
        </p:nvCxnSpPr>
        <p:spPr>
          <a:xfrm flipV="1">
            <a:off x="6417972" y="2408349"/>
            <a:ext cx="742682" cy="73445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ovná spojovacia šípka 14"/>
          <p:cNvCxnSpPr/>
          <p:nvPr/>
        </p:nvCxnSpPr>
        <p:spPr>
          <a:xfrm flipV="1">
            <a:off x="3700529" y="3966283"/>
            <a:ext cx="4916026" cy="8030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ovná spojovacia šípka 15"/>
          <p:cNvCxnSpPr/>
          <p:nvPr/>
        </p:nvCxnSpPr>
        <p:spPr>
          <a:xfrm>
            <a:off x="3483734" y="5618965"/>
            <a:ext cx="2226413" cy="2017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Obdĺžnik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4099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1614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80540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Sopky – okná do hlbín Zeme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6694" y="605307"/>
            <a:ext cx="11372045" cy="5975797"/>
          </a:xfrm>
        </p:spPr>
        <p:txBody>
          <a:bodyPr/>
          <a:lstStyle/>
          <a:p>
            <a:pPr algn="l"/>
            <a:r>
              <a:rPr lang="sk-SK" sz="3200" b="1" dirty="0" smtClean="0">
                <a:latin typeface="Cambia math"/>
              </a:rPr>
              <a:t>Typy sopiek: </a:t>
            </a:r>
          </a:p>
          <a:p>
            <a:pPr algn="l"/>
            <a:r>
              <a:rPr lang="sk-SK" b="1" dirty="0" smtClean="0">
                <a:solidFill>
                  <a:srgbClr val="C00000"/>
                </a:solidFill>
                <a:latin typeface="Cambia math"/>
              </a:rPr>
              <a:t>• lávová sopka: </a:t>
            </a:r>
          </a:p>
          <a:p>
            <a:pPr marL="342900" indent="-342900" algn="l">
              <a:buFontTx/>
              <a:buChar char="-"/>
            </a:pPr>
            <a:endParaRPr lang="sk-SK" dirty="0">
              <a:latin typeface="Cambia math"/>
            </a:endParaRPr>
          </a:p>
          <a:p>
            <a:pPr marL="342900" indent="-342900" algn="l">
              <a:buFontTx/>
              <a:buChar char="-"/>
            </a:pPr>
            <a:endParaRPr lang="sk-SK" dirty="0" smtClean="0">
              <a:latin typeface="Cambia math"/>
            </a:endParaRPr>
          </a:p>
          <a:p>
            <a:pPr algn="l"/>
            <a:endParaRPr lang="sk-SK" dirty="0" smtClean="0">
              <a:latin typeface="Cambia math"/>
            </a:endParaRPr>
          </a:p>
          <a:p>
            <a:pPr algn="l"/>
            <a:endParaRPr lang="sk-SK" dirty="0" smtClean="0">
              <a:latin typeface="Cambia math"/>
            </a:endParaRPr>
          </a:p>
          <a:p>
            <a:pPr marL="342900" indent="-342900" algn="l">
              <a:buFontTx/>
              <a:buChar char="-"/>
            </a:pPr>
            <a:endParaRPr lang="sk-SK" dirty="0" smtClean="0">
              <a:latin typeface="Cambia math"/>
            </a:endParaRPr>
          </a:p>
          <a:p>
            <a:pPr algn="l"/>
            <a:endParaRPr lang="sk-SK" dirty="0" smtClean="0">
              <a:latin typeface="Cambia math"/>
            </a:endParaRPr>
          </a:p>
          <a:p>
            <a:pPr algn="l"/>
            <a:endParaRPr lang="sk-SK" dirty="0">
              <a:latin typeface="Cambia math"/>
            </a:endParaRPr>
          </a:p>
          <a:p>
            <a:pPr algn="l"/>
            <a:endParaRPr lang="sk-SK" dirty="0" smtClean="0">
              <a:latin typeface="Cambia math"/>
            </a:endParaRPr>
          </a:p>
          <a:p>
            <a:pPr algn="l"/>
            <a:r>
              <a:rPr lang="sk-SK" dirty="0" smtClean="0">
                <a:latin typeface="Cambia math"/>
              </a:rPr>
              <a:t>	</a:t>
            </a:r>
          </a:p>
          <a:p>
            <a:pPr algn="l"/>
            <a:r>
              <a:rPr lang="sk-SK" dirty="0">
                <a:latin typeface="Cambia math"/>
              </a:rPr>
              <a:t>	</a:t>
            </a:r>
            <a:r>
              <a:rPr lang="sk-SK" dirty="0" err="1" smtClean="0">
                <a:latin typeface="Cambia math"/>
              </a:rPr>
              <a:t>Kilauea</a:t>
            </a:r>
            <a:r>
              <a:rPr lang="sk-SK" dirty="0" smtClean="0">
                <a:latin typeface="Cambia math"/>
              </a:rPr>
              <a:t> (Havaj)				Mauna Loa (Havaj) </a:t>
            </a:r>
            <a:endParaRPr lang="sk-SK" dirty="0">
              <a:latin typeface="Cambia math"/>
            </a:endParaRPr>
          </a:p>
          <a:p>
            <a:pPr algn="l"/>
            <a:endParaRPr lang="sk-SK" dirty="0">
              <a:latin typeface="Cambia math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96" y="1724158"/>
            <a:ext cx="4348767" cy="3261575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041" y="1724158"/>
            <a:ext cx="5601401" cy="3261575"/>
          </a:xfrm>
          <a:prstGeom prst="rect">
            <a:avLst/>
          </a:prstGeom>
        </p:spPr>
      </p:pic>
      <p:sp>
        <p:nvSpPr>
          <p:cNvPr id="11" name="Obdĺžnik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230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1614" cy="685800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161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80540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Sopky – okná do hlbín Zeme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6694" y="605307"/>
            <a:ext cx="11372045" cy="5988676"/>
          </a:xfrm>
        </p:spPr>
        <p:txBody>
          <a:bodyPr>
            <a:normAutofit/>
          </a:bodyPr>
          <a:lstStyle/>
          <a:p>
            <a:pPr algn="l"/>
            <a:r>
              <a:rPr lang="sk-SK" sz="3200" b="1" dirty="0" smtClean="0">
                <a:latin typeface="Cambia math"/>
              </a:rPr>
              <a:t>Typy sopiek: </a:t>
            </a:r>
          </a:p>
          <a:p>
            <a:pPr algn="l"/>
            <a:r>
              <a:rPr lang="sk-SK" b="1" dirty="0" smtClean="0">
                <a:solidFill>
                  <a:srgbClr val="C00000"/>
                </a:solidFill>
                <a:latin typeface="Cambia math"/>
              </a:rPr>
              <a:t>• sopka z popola a prachu</a:t>
            </a:r>
          </a:p>
          <a:p>
            <a:pPr marL="342900" indent="-342900" algn="l">
              <a:buFontTx/>
              <a:buChar char="-"/>
            </a:pPr>
            <a:endParaRPr lang="sk-SK" dirty="0">
              <a:latin typeface="Cambia math"/>
            </a:endParaRPr>
          </a:p>
          <a:p>
            <a:pPr marL="342900" indent="-342900" algn="l">
              <a:buFontTx/>
              <a:buChar char="-"/>
            </a:pPr>
            <a:endParaRPr lang="sk-SK" dirty="0" smtClean="0">
              <a:latin typeface="Cambia math"/>
            </a:endParaRPr>
          </a:p>
          <a:p>
            <a:pPr algn="l"/>
            <a:endParaRPr lang="sk-SK" dirty="0" smtClean="0">
              <a:latin typeface="Cambia math"/>
            </a:endParaRPr>
          </a:p>
          <a:p>
            <a:pPr algn="l"/>
            <a:endParaRPr lang="sk-SK" dirty="0" smtClean="0">
              <a:latin typeface="Cambia math"/>
            </a:endParaRPr>
          </a:p>
          <a:p>
            <a:pPr marL="342900" indent="-342900" algn="l">
              <a:buFontTx/>
              <a:buChar char="-"/>
            </a:pPr>
            <a:endParaRPr lang="sk-SK" dirty="0" smtClean="0">
              <a:latin typeface="Cambia math"/>
            </a:endParaRPr>
          </a:p>
          <a:p>
            <a:pPr algn="l"/>
            <a:endParaRPr lang="sk-SK" dirty="0" smtClean="0">
              <a:latin typeface="Cambia math"/>
            </a:endParaRPr>
          </a:p>
          <a:p>
            <a:pPr algn="l"/>
            <a:endParaRPr lang="sk-SK" dirty="0">
              <a:latin typeface="Cambia math"/>
            </a:endParaRPr>
          </a:p>
          <a:p>
            <a:pPr algn="l"/>
            <a:endParaRPr lang="sk-SK" dirty="0" smtClean="0">
              <a:latin typeface="Cambia math"/>
            </a:endParaRPr>
          </a:p>
          <a:p>
            <a:pPr algn="l"/>
            <a:r>
              <a:rPr lang="sk-SK" dirty="0" smtClean="0">
                <a:latin typeface="Cambia math"/>
              </a:rPr>
              <a:t>					</a:t>
            </a:r>
          </a:p>
          <a:p>
            <a:pPr algn="l"/>
            <a:r>
              <a:rPr lang="sk-SK" dirty="0">
                <a:latin typeface="Cambia math"/>
              </a:rPr>
              <a:t>	</a:t>
            </a:r>
            <a:r>
              <a:rPr lang="sk-SK" dirty="0" smtClean="0">
                <a:latin typeface="Cambia math"/>
              </a:rPr>
              <a:t>				</a:t>
            </a:r>
            <a:r>
              <a:rPr lang="sk-SK" dirty="0" err="1" smtClean="0">
                <a:latin typeface="Cambia math"/>
              </a:rPr>
              <a:t>Paricutin</a:t>
            </a:r>
            <a:r>
              <a:rPr lang="sk-SK" dirty="0" smtClean="0">
                <a:latin typeface="Cambia math"/>
              </a:rPr>
              <a:t> (Mexiko)	</a:t>
            </a:r>
            <a:endParaRPr lang="sk-SK" dirty="0">
              <a:latin typeface="Cambia math"/>
            </a:endParaRPr>
          </a:p>
          <a:p>
            <a:pPr algn="l"/>
            <a:endParaRPr lang="sk-SK" dirty="0">
              <a:latin typeface="Cambia math"/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517" y="1860494"/>
            <a:ext cx="6046126" cy="3478301"/>
          </a:xfrm>
          <a:prstGeom prst="rect">
            <a:avLst/>
          </a:prstGeom>
        </p:spPr>
      </p:pic>
      <p:sp>
        <p:nvSpPr>
          <p:cNvPr id="10" name="Obdĺžnik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6432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681</Words>
  <Application>Microsoft Office PowerPoint</Application>
  <PresentationFormat>Širokouhlá</PresentationFormat>
  <Paragraphs>169</Paragraphs>
  <Slides>18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Cambia math</vt:lpstr>
      <vt:lpstr>Motív balíka Office</vt:lpstr>
      <vt:lpstr>Sopky – okná do hlbín Zeme</vt:lpstr>
      <vt:lpstr>Sopky – okná do hlbín Zeme</vt:lpstr>
      <vt:lpstr>Sopky – okná do hlbín Zeme</vt:lpstr>
      <vt:lpstr>Sopky – okná do hlbín Zeme</vt:lpstr>
      <vt:lpstr>Sopky – okná do hlbín Zeme</vt:lpstr>
      <vt:lpstr>Sopky – okná do hlbín Zeme</vt:lpstr>
      <vt:lpstr>Sopky – okná do hlbín Zeme</vt:lpstr>
      <vt:lpstr>Sopky – okná do hlbín Zeme</vt:lpstr>
      <vt:lpstr>Sopky – okná do hlbín Zeme</vt:lpstr>
      <vt:lpstr>Sopky – okná do hlbín Zeme</vt:lpstr>
      <vt:lpstr>Sopky – okná do hlbín Zeme</vt:lpstr>
      <vt:lpstr>Sopky – okná do hlbín Zeme</vt:lpstr>
      <vt:lpstr>Sopky – okná do hlbín Zeme</vt:lpstr>
      <vt:lpstr>Sopky – okná do hlbín Zeme</vt:lpstr>
      <vt:lpstr>Sopky – okná do hlbín Zeme</vt:lpstr>
      <vt:lpstr>Sopky – okná do hlbín Zeme</vt:lpstr>
      <vt:lpstr>Sopky – okná do hlbín Zeme</vt:lpstr>
      <vt:lpstr>Sopky – okná do hlbín Zeme</vt:lpstr>
    </vt:vector>
  </TitlesOfParts>
  <Company>ziadna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Sopky – okná do hlbín Zeme</dc:title>
  <dc:creator>Ivana Volentierová</dc:creator>
  <cp:lastModifiedBy>HP</cp:lastModifiedBy>
  <cp:revision>17</cp:revision>
  <dcterms:created xsi:type="dcterms:W3CDTF">2021-02-01T14:54:23Z</dcterms:created>
  <dcterms:modified xsi:type="dcterms:W3CDTF">2021-03-26T05:30:17Z</dcterms:modified>
</cp:coreProperties>
</file>