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13.03.2021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642918"/>
            <a:ext cx="817240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</a:rPr>
              <a:t>Zapájanie spotrebičov </a:t>
            </a:r>
            <a:r>
              <a:rPr lang="sk-SK" sz="4400" b="1" dirty="0" smtClean="0">
                <a:solidFill>
                  <a:srgbClr val="C00000"/>
                </a:solidFill>
              </a:rPr>
              <a:t/>
            </a:r>
            <a:br>
              <a:rPr lang="sk-SK" sz="4400" b="1" dirty="0" smtClean="0">
                <a:solidFill>
                  <a:srgbClr val="C00000"/>
                </a:solidFill>
              </a:rPr>
            </a:br>
            <a:r>
              <a:rPr lang="sk-SK" sz="4400" b="1" dirty="0" smtClean="0">
                <a:solidFill>
                  <a:srgbClr val="C00000"/>
                </a:solidFill>
              </a:rPr>
              <a:t>v </a:t>
            </a:r>
            <a:r>
              <a:rPr lang="sk-SK" sz="4400" b="1" dirty="0" smtClean="0">
                <a:solidFill>
                  <a:srgbClr val="C00000"/>
                </a:solidFill>
              </a:rPr>
              <a:t>elektrickom obvode </a:t>
            </a:r>
            <a:r>
              <a:rPr lang="sk-SK" sz="4400" b="1" dirty="0" smtClean="0">
                <a:solidFill>
                  <a:srgbClr val="C00000"/>
                </a:solidFill>
              </a:rPr>
              <a:t/>
            </a:r>
            <a:br>
              <a:rPr lang="sk-SK" sz="4400" b="1" dirty="0" smtClean="0">
                <a:solidFill>
                  <a:srgbClr val="C00000"/>
                </a:solidFill>
              </a:rPr>
            </a:br>
            <a:r>
              <a:rPr lang="sk-SK" sz="4400" b="1" dirty="0" smtClean="0">
                <a:solidFill>
                  <a:srgbClr val="C00000"/>
                </a:solidFill>
              </a:rPr>
              <a:t>za </a:t>
            </a:r>
            <a:r>
              <a:rPr lang="sk-SK" sz="4400" b="1" dirty="0" smtClean="0">
                <a:solidFill>
                  <a:srgbClr val="C00000"/>
                </a:solidFill>
              </a:rPr>
              <a:t>sebou</a:t>
            </a:r>
            <a:endParaRPr lang="sk-SK" sz="4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fireflyshop.sk/fotky500/fotos/162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84984"/>
            <a:ext cx="5190527" cy="3140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Schéma zapojenia: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267672"/>
          </a:xfrm>
        </p:spPr>
        <p:txBody>
          <a:bodyPr>
            <a:normAutofit fontScale="85000" lnSpcReduction="10000"/>
          </a:bodyPr>
          <a:lstStyle/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I = I</a:t>
            </a:r>
            <a:r>
              <a:rPr lang="sk-SK" b="1" baseline="-25000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= I</a:t>
            </a:r>
            <a:r>
              <a:rPr lang="sk-SK" b="1" baseline="-25000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</a:t>
            </a:r>
            <a:r>
              <a:rPr lang="sk-SK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U = U</a:t>
            </a:r>
            <a:r>
              <a:rPr lang="sk-SK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+ U</a:t>
            </a:r>
            <a:r>
              <a:rPr lang="sk-SK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	            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:U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            </a:t>
            </a:r>
            <a:r>
              <a:rPr lang="sk-SK" b="1" dirty="0" smtClean="0">
                <a:ln>
                  <a:solidFill>
                    <a:srgbClr val="0070C0"/>
                  </a:solidFill>
                </a:ln>
                <a:latin typeface="Cambria Math" pitchFamily="18" charset="0"/>
                <a:ea typeface="Cambria Math" pitchFamily="18" charset="0"/>
              </a:rPr>
              <a:t>R = R</a:t>
            </a:r>
            <a:r>
              <a:rPr lang="sk-SK" b="1" baseline="-25000" dirty="0" smtClean="0">
                <a:ln>
                  <a:solidFill>
                    <a:srgbClr val="0070C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0070C0"/>
                  </a:solidFill>
                </a:ln>
                <a:latin typeface="Cambria Math" pitchFamily="18" charset="0"/>
                <a:ea typeface="Cambria Math" pitchFamily="18" charset="0"/>
              </a:rPr>
              <a:t>+ R</a:t>
            </a:r>
            <a:r>
              <a:rPr lang="sk-SK" b="1" baseline="-25000" dirty="0" smtClean="0">
                <a:ln>
                  <a:solidFill>
                    <a:srgbClr val="0070C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    </a:t>
            </a:r>
          </a:p>
          <a:p>
            <a:pPr>
              <a:buNone/>
            </a:pP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		</a:t>
            </a:r>
          </a:p>
          <a:p>
            <a:endParaRPr lang="sk-SK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1835696" y="1124744"/>
            <a:ext cx="6048672" cy="4136918"/>
            <a:chOff x="1979712" y="1268760"/>
            <a:chExt cx="6048672" cy="4136918"/>
          </a:xfrm>
        </p:grpSpPr>
        <p:grpSp>
          <p:nvGrpSpPr>
            <p:cNvPr id="20" name="Skupina 19"/>
            <p:cNvGrpSpPr/>
            <p:nvPr/>
          </p:nvGrpSpPr>
          <p:grpSpPr>
            <a:xfrm>
              <a:off x="1979712" y="1268760"/>
              <a:ext cx="6048672" cy="4136918"/>
              <a:chOff x="2483768" y="1844824"/>
              <a:chExt cx="6048672" cy="4136918"/>
            </a:xfrm>
          </p:grpSpPr>
          <p:grpSp>
            <p:nvGrpSpPr>
              <p:cNvPr id="19" name="Skupina 18"/>
              <p:cNvGrpSpPr/>
              <p:nvPr/>
            </p:nvGrpSpPr>
            <p:grpSpPr>
              <a:xfrm>
                <a:off x="2483768" y="1844824"/>
                <a:ext cx="6048672" cy="4136918"/>
                <a:chOff x="1547664" y="764704"/>
                <a:chExt cx="6048672" cy="4136918"/>
              </a:xfrm>
            </p:grpSpPr>
            <p:grpSp>
              <p:nvGrpSpPr>
                <p:cNvPr id="18" name="Skupina 17"/>
                <p:cNvGrpSpPr/>
                <p:nvPr/>
              </p:nvGrpSpPr>
              <p:grpSpPr>
                <a:xfrm>
                  <a:off x="1835696" y="764704"/>
                  <a:ext cx="5760640" cy="4136918"/>
                  <a:chOff x="1835696" y="764704"/>
                  <a:chExt cx="5760640" cy="4136918"/>
                </a:xfrm>
              </p:grpSpPr>
              <p:cxnSp>
                <p:nvCxnSpPr>
                  <p:cNvPr id="40" name="Rovná spojovacia šípka 39"/>
                  <p:cNvCxnSpPr/>
                  <p:nvPr/>
                </p:nvCxnSpPr>
                <p:spPr>
                  <a:xfrm flipV="1">
                    <a:off x="1907704" y="2780928"/>
                    <a:ext cx="0" cy="864096"/>
                  </a:xfrm>
                  <a:prstGeom prst="straightConnector1">
                    <a:avLst/>
                  </a:prstGeom>
                  <a:ln w="19050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" name="Skupina 16"/>
                  <p:cNvGrpSpPr/>
                  <p:nvPr/>
                </p:nvGrpSpPr>
                <p:grpSpPr>
                  <a:xfrm>
                    <a:off x="1835696" y="764704"/>
                    <a:ext cx="5760640" cy="4136918"/>
                    <a:chOff x="1835696" y="764704"/>
                    <a:chExt cx="5760640" cy="4136918"/>
                  </a:xfrm>
                </p:grpSpPr>
                <p:cxnSp>
                  <p:nvCxnSpPr>
                    <p:cNvPr id="42" name="Rovná spojovacia šípka 41"/>
                    <p:cNvCxnSpPr/>
                    <p:nvPr/>
                  </p:nvCxnSpPr>
                  <p:spPr>
                    <a:xfrm>
                      <a:off x="7596336" y="2204864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00B05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" name="Skupina 15"/>
                    <p:cNvGrpSpPr/>
                    <p:nvPr/>
                  </p:nvGrpSpPr>
                  <p:grpSpPr>
                    <a:xfrm>
                      <a:off x="1835696" y="764704"/>
                      <a:ext cx="5688632" cy="4136918"/>
                      <a:chOff x="1835696" y="764704"/>
                      <a:chExt cx="5688632" cy="4136918"/>
                    </a:xfrm>
                  </p:grpSpPr>
                  <p:grpSp>
                    <p:nvGrpSpPr>
                      <p:cNvPr id="15" name="Skupina 14"/>
                      <p:cNvGrpSpPr/>
                      <p:nvPr/>
                    </p:nvGrpSpPr>
                    <p:grpSpPr>
                      <a:xfrm>
                        <a:off x="1835696" y="764704"/>
                        <a:ext cx="5688632" cy="4136918"/>
                        <a:chOff x="1835696" y="764704"/>
                        <a:chExt cx="5688632" cy="4136918"/>
                      </a:xfrm>
                    </p:grpSpPr>
                    <p:grpSp>
                      <p:nvGrpSpPr>
                        <p:cNvPr id="14" name="Skupina 13"/>
                        <p:cNvGrpSpPr/>
                        <p:nvPr/>
                      </p:nvGrpSpPr>
                      <p:grpSpPr>
                        <a:xfrm>
                          <a:off x="1835696" y="764704"/>
                          <a:ext cx="5688632" cy="4136918"/>
                          <a:chOff x="1835696" y="764704"/>
                          <a:chExt cx="5688632" cy="4136918"/>
                        </a:xfrm>
                      </p:grpSpPr>
                      <p:grpSp>
                        <p:nvGrpSpPr>
                          <p:cNvPr id="13" name="Skupina 12"/>
                          <p:cNvGrpSpPr/>
                          <p:nvPr/>
                        </p:nvGrpSpPr>
                        <p:grpSpPr>
                          <a:xfrm>
                            <a:off x="1835696" y="1124744"/>
                            <a:ext cx="5688632" cy="3776878"/>
                            <a:chOff x="1835696" y="1124744"/>
                            <a:chExt cx="5688632" cy="3776878"/>
                          </a:xfrm>
                        </p:grpSpPr>
                        <p:pic>
                          <p:nvPicPr>
                            <p:cNvPr id="16386" name="Picture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35696" y="1124744"/>
                              <a:ext cx="5688632" cy="377687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</p:pic>
                        <p:sp>
                          <p:nvSpPr>
                            <p:cNvPr id="47" name="BlokTextu 46"/>
                            <p:cNvSpPr txBox="1"/>
                            <p:nvPr/>
                          </p:nvSpPr>
                          <p:spPr>
                            <a:xfrm>
                              <a:off x="5652120" y="2204864"/>
                              <a:ext cx="576064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sk-SK" sz="2400" b="1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a:t>U</a:t>
                              </a:r>
                              <a:r>
                                <a:rPr lang="sk-SK" sz="2400" b="1" baseline="-2500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a:t>2</a:t>
                              </a:r>
                              <a:endParaRPr lang="sk-SK" sz="2400" b="1" dirty="0">
                                <a:latin typeface="Cambria Math" pitchFamily="18" charset="0"/>
                                <a:ea typeface="Cambria Math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45" name="BlokTextu 44"/>
                          <p:cNvSpPr txBox="1"/>
                          <p:nvPr/>
                        </p:nvSpPr>
                        <p:spPr>
                          <a:xfrm>
                            <a:off x="6084168" y="764704"/>
                            <a:ext cx="576064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sk-SK" sz="2400" b="1" dirty="0" smtClean="0">
                                <a:latin typeface="Cambria Math" pitchFamily="18" charset="0"/>
                                <a:ea typeface="Cambria Math" pitchFamily="18" charset="0"/>
                              </a:rPr>
                              <a:t>R</a:t>
                            </a:r>
                            <a:r>
                              <a:rPr lang="sk-SK" sz="2400" b="1" baseline="-25000" dirty="0" smtClean="0">
                                <a:latin typeface="Cambria Math" pitchFamily="18" charset="0"/>
                                <a:ea typeface="Cambria Math" pitchFamily="18" charset="0"/>
                              </a:rPr>
                              <a:t>2</a:t>
                            </a:r>
                            <a:endParaRPr lang="sk-SK" sz="2400" b="1" dirty="0">
                              <a:latin typeface="Cambria Math" pitchFamily="18" charset="0"/>
                              <a:ea typeface="Cambria Math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43" name="BlokTextu 42"/>
                        <p:cNvSpPr txBox="1"/>
                        <p:nvPr/>
                      </p:nvSpPr>
                      <p:spPr>
                        <a:xfrm>
                          <a:off x="2339752" y="764704"/>
                          <a:ext cx="57606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sk-SK" sz="2400" b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R</a:t>
                          </a:r>
                          <a:r>
                            <a:rPr lang="sk-SK" sz="2400" b="1" baseline="-25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</a:t>
                          </a:r>
                          <a:endParaRPr lang="sk-SK" sz="2400" b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8" name="BlokTextu 47"/>
                      <p:cNvSpPr txBox="1"/>
                      <p:nvPr/>
                    </p:nvSpPr>
                    <p:spPr>
                      <a:xfrm>
                        <a:off x="3203848" y="3861048"/>
                        <a:ext cx="57606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k-SK" sz="2400" b="1" dirty="0" smtClean="0">
                            <a:latin typeface="Cambria Math" pitchFamily="18" charset="0"/>
                            <a:ea typeface="Cambria Math" pitchFamily="18" charset="0"/>
                          </a:rPr>
                          <a:t>U</a:t>
                        </a:r>
                        <a:endParaRPr lang="sk-SK" sz="2400" b="1" dirty="0">
                          <a:latin typeface="Cambria Math" pitchFamily="18" charset="0"/>
                          <a:ea typeface="Cambria Math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49" name="BlokTextu 48"/>
                <p:cNvSpPr txBox="1"/>
                <p:nvPr/>
              </p:nvSpPr>
              <p:spPr>
                <a:xfrm>
                  <a:off x="1547664" y="2420888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sz="2400" b="1" dirty="0" smtClean="0">
                      <a:latin typeface="Cambria Math" pitchFamily="18" charset="0"/>
                      <a:ea typeface="Cambria Math" pitchFamily="18" charset="0"/>
                    </a:rPr>
                    <a:t>I</a:t>
                  </a:r>
                  <a:endParaRPr lang="sk-SK" sz="2400" b="1" dirty="0"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</p:grpSp>
          <p:sp>
            <p:nvSpPr>
              <p:cNvPr id="46" name="BlokTextu 45"/>
              <p:cNvSpPr txBox="1"/>
              <p:nvPr/>
            </p:nvSpPr>
            <p:spPr>
              <a:xfrm>
                <a:off x="3923928" y="3284984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latin typeface="Cambria Math" pitchFamily="18" charset="0"/>
                    <a:ea typeface="Cambria Math" pitchFamily="18" charset="0"/>
                  </a:rPr>
                  <a:t>U</a:t>
                </a:r>
                <a:r>
                  <a:rPr lang="sk-SK" sz="2400" b="1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sk-SK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21" name="Rovná spojovacia šípka 20"/>
            <p:cNvCxnSpPr/>
            <p:nvPr/>
          </p:nvCxnSpPr>
          <p:spPr>
            <a:xfrm flipV="1">
              <a:off x="2267744" y="2780928"/>
              <a:ext cx="0" cy="100811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smtClean="0">
                <a:solidFill>
                  <a:srgbClr val="C00000"/>
                </a:solidFill>
              </a:rPr>
              <a:t>Zapojenie spotrebičov za sebou :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980728"/>
            <a:ext cx="8178112" cy="5267672"/>
          </a:xfrm>
        </p:spPr>
        <p:txBody>
          <a:bodyPr>
            <a:normAutofit fontScale="2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I = I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= I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zapojení za sebou je veľkosť I vo všetkých miestach rovnaká.</a:t>
            </a:r>
          </a:p>
          <a:p>
            <a:pPr marL="596646" indent="-514350">
              <a:buNone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2"/>
            </a:pP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U = U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+ U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 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zapojení za sebou sa U zdroja rozdelí na jednotlivé U spotrebičov.</a:t>
            </a:r>
          </a:p>
          <a:p>
            <a:pPr marL="596646" indent="-514350">
              <a:buNone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3"/>
            </a:pP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:U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</a:p>
          <a:p>
            <a:pPr marL="596646" indent="-514350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zapojení za sebou sa U spotrebičov rozdelí v rovnakom pomere ako je pomer odporov spotrebičov</a:t>
            </a:r>
          </a:p>
          <a:p>
            <a:pPr marL="596646" indent="-514350">
              <a:buNone/>
            </a:pP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596646" indent="-514350">
              <a:buFont typeface="+mj-lt"/>
              <a:buAutoNum type="arabicParenR" startAt="4"/>
            </a:pP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R = 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+ 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596646" indent="-514350">
              <a:buNone/>
            </a:pP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	Pri zapojení za sebou sa výsledný R rovná súčtu odporov jednotlivých spotrebičov</a:t>
            </a:r>
            <a:endParaRPr lang="sk-SK" sz="9600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r>
              <a:rPr lang="sk-SK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b="1" dirty="0" smtClean="0">
                <a:solidFill>
                  <a:srgbClr val="FF0000"/>
                </a:solidFill>
              </a:rPr>
              <a:t>Príklad</a:t>
            </a:r>
            <a:endParaRPr lang="sk-SK" sz="3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548680"/>
            <a:ext cx="8820472" cy="5411688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sk-SK" dirty="0" smtClean="0"/>
              <a:t>   </a:t>
            </a:r>
            <a:r>
              <a:rPr lang="sk-SK" sz="1800" dirty="0" smtClean="0"/>
              <a:t>Dva spotrebiče sú zapojené za sebou. Odpor prvého je 40</a:t>
            </a:r>
            <a:r>
              <a:rPr lang="el-GR" sz="1800" dirty="0" smtClean="0"/>
              <a:t>Ω</a:t>
            </a:r>
            <a:r>
              <a:rPr lang="sk-SK" sz="1800" dirty="0" smtClean="0"/>
              <a:t> a odpor druhého je 160 </a:t>
            </a:r>
            <a:r>
              <a:rPr lang="el-GR" sz="1800" dirty="0" smtClean="0"/>
              <a:t>Ω</a:t>
            </a:r>
            <a:r>
              <a:rPr lang="sk-SK" sz="1800" dirty="0" smtClean="0"/>
              <a:t>. Napätie zdroja je 24 V. Vypočítaj prúd v obvode, prúd prechádzajúci spotrebičmi, napätie na spotrebičoch a výsledný odpor spotrebičov. 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40 </a:t>
            </a:r>
            <a:r>
              <a:rPr lang="el-GR" sz="2400" b="1" dirty="0" smtClean="0">
                <a:latin typeface="Calibri"/>
                <a:ea typeface="Cambria Math" pitchFamily="18" charset="0"/>
              </a:rPr>
              <a:t>Ω</a:t>
            </a:r>
            <a:r>
              <a:rPr lang="sk-SK" sz="2400" b="1" dirty="0" smtClean="0">
                <a:latin typeface="Calibri"/>
                <a:ea typeface="Cambria Math" pitchFamily="18" charset="0"/>
              </a:rPr>
              <a:t>		</a:t>
            </a:r>
            <a:endParaRPr lang="sk-SK" sz="2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160 </a:t>
            </a:r>
            <a:r>
              <a:rPr lang="el-GR" sz="2400" b="1" dirty="0" smtClean="0">
                <a:latin typeface="Calibri"/>
                <a:ea typeface="Cambria Math" pitchFamily="18" charset="0"/>
              </a:rPr>
              <a:t>Ω</a:t>
            </a:r>
            <a:endParaRPr lang="sk-SK" sz="2400" b="1" dirty="0" smtClean="0">
              <a:latin typeface="Calibri"/>
              <a:ea typeface="Cambria Math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U= 24 V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 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 =?</a:t>
            </a: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grpSp>
        <p:nvGrpSpPr>
          <p:cNvPr id="5" name="Skupina 19"/>
          <p:cNvGrpSpPr/>
          <p:nvPr/>
        </p:nvGrpSpPr>
        <p:grpSpPr>
          <a:xfrm>
            <a:off x="179512" y="188640"/>
            <a:ext cx="2247677" cy="1590320"/>
            <a:chOff x="2282146" y="1844824"/>
            <a:chExt cx="6293493" cy="4152962"/>
          </a:xfrm>
        </p:grpSpPr>
        <p:grpSp>
          <p:nvGrpSpPr>
            <p:cNvPr id="7" name="Skupina 18"/>
            <p:cNvGrpSpPr/>
            <p:nvPr/>
          </p:nvGrpSpPr>
          <p:grpSpPr>
            <a:xfrm>
              <a:off x="2282146" y="1844824"/>
              <a:ext cx="6293493" cy="4152962"/>
              <a:chOff x="1346042" y="764704"/>
              <a:chExt cx="6293493" cy="4152962"/>
            </a:xfrm>
          </p:grpSpPr>
          <p:grpSp>
            <p:nvGrpSpPr>
              <p:cNvPr id="14" name="Skupina 15"/>
              <p:cNvGrpSpPr/>
              <p:nvPr/>
            </p:nvGrpSpPr>
            <p:grpSpPr>
              <a:xfrm>
                <a:off x="1950907" y="764704"/>
                <a:ext cx="5688628" cy="4152962"/>
                <a:chOff x="1950906" y="764704"/>
                <a:chExt cx="5688629" cy="4152962"/>
              </a:xfrm>
            </p:grpSpPr>
            <p:grpSp>
              <p:nvGrpSpPr>
                <p:cNvPr id="15" name="Skupina 14"/>
                <p:cNvGrpSpPr/>
                <p:nvPr/>
              </p:nvGrpSpPr>
              <p:grpSpPr>
                <a:xfrm>
                  <a:off x="1950906" y="764704"/>
                  <a:ext cx="5688629" cy="4152962"/>
                  <a:chOff x="1950906" y="764704"/>
                  <a:chExt cx="5688629" cy="4152962"/>
                </a:xfrm>
              </p:grpSpPr>
              <p:grpSp>
                <p:nvGrpSpPr>
                  <p:cNvPr id="17" name="Skupina 13"/>
                  <p:cNvGrpSpPr/>
                  <p:nvPr/>
                </p:nvGrpSpPr>
                <p:grpSpPr>
                  <a:xfrm>
                    <a:off x="1950906" y="764704"/>
                    <a:ext cx="5688629" cy="4152962"/>
                    <a:chOff x="1950906" y="764704"/>
                    <a:chExt cx="5688629" cy="4152962"/>
                  </a:xfrm>
                </p:grpSpPr>
                <p:grpSp>
                  <p:nvGrpSpPr>
                    <p:cNvPr id="19" name="Skupina 12"/>
                    <p:cNvGrpSpPr/>
                    <p:nvPr/>
                  </p:nvGrpSpPr>
                  <p:grpSpPr>
                    <a:xfrm>
                      <a:off x="1950906" y="1140787"/>
                      <a:ext cx="5688629" cy="3776879"/>
                      <a:chOff x="1950906" y="1140787"/>
                      <a:chExt cx="5688629" cy="3776879"/>
                    </a:xfrm>
                  </p:grpSpPr>
                  <p:pic>
                    <p:nvPicPr>
                      <p:cNvPr id="21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906" y="1140787"/>
                        <a:ext cx="5688629" cy="377687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sp>
                    <p:nvSpPr>
                      <p:cNvPr id="22" name="BlokTextu 21"/>
                      <p:cNvSpPr txBox="1"/>
                      <p:nvPr/>
                    </p:nvSpPr>
                    <p:spPr>
                      <a:xfrm>
                        <a:off x="5378487" y="2080996"/>
                        <a:ext cx="1339349" cy="7233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k-SK" sz="1200" b="1" dirty="0" smtClean="0">
                            <a:latin typeface="Cambria Math" pitchFamily="18" charset="0"/>
                            <a:ea typeface="Cambria Math" pitchFamily="18" charset="0"/>
                          </a:rPr>
                          <a:t>U</a:t>
                        </a:r>
                        <a:r>
                          <a:rPr lang="sk-SK" sz="1200" b="1" baseline="-25000" dirty="0" smtClean="0">
                            <a:latin typeface="Cambria Math" pitchFamily="18" charset="0"/>
                            <a:ea typeface="Cambria Math" pitchFamily="18" charset="0"/>
                          </a:rPr>
                          <a:t>2</a:t>
                        </a:r>
                        <a:endParaRPr lang="sk-SK" sz="1200" b="1" dirty="0">
                          <a:latin typeface="Cambria Math" pitchFamily="18" charset="0"/>
                          <a:ea typeface="Cambria Math" pitchFamily="18" charset="0"/>
                        </a:endParaRPr>
                      </a:p>
                    </p:txBody>
                  </p:sp>
                </p:grpSp>
                <p:sp>
                  <p:nvSpPr>
                    <p:cNvPr id="20" name="BlokTextu 19"/>
                    <p:cNvSpPr txBox="1"/>
                    <p:nvPr/>
                  </p:nvSpPr>
                  <p:spPr>
                    <a:xfrm>
                      <a:off x="6084167" y="764704"/>
                      <a:ext cx="1310546" cy="7233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sk-SK" sz="1200" b="1" dirty="0" smtClean="0"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r>
                        <a:rPr lang="sk-SK" sz="1200" b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sk-SK" sz="1200" b="1" dirty="0"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</p:grpSp>
              <p:sp>
                <p:nvSpPr>
                  <p:cNvPr id="18" name="BlokTextu 17"/>
                  <p:cNvSpPr txBox="1"/>
                  <p:nvPr/>
                </p:nvSpPr>
                <p:spPr>
                  <a:xfrm>
                    <a:off x="1950908" y="764704"/>
                    <a:ext cx="1829002" cy="7233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k-SK" sz="1200" b="1" dirty="0" smtClean="0">
                        <a:latin typeface="Cambria Math" pitchFamily="18" charset="0"/>
                        <a:ea typeface="Cambria Math" pitchFamily="18" charset="0"/>
                      </a:rPr>
                      <a:t>R</a:t>
                    </a:r>
                    <a:r>
                      <a:rPr lang="sk-SK" sz="1200" b="1" baseline="-25000" dirty="0" smtClean="0">
                        <a:latin typeface="Cambria Math" pitchFamily="18" charset="0"/>
                        <a:ea typeface="Cambria Math" pitchFamily="18" charset="0"/>
                      </a:rPr>
                      <a:t>1</a:t>
                    </a:r>
                    <a:endParaRPr lang="sk-SK" sz="1200" b="1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</p:grpSp>
            <p:sp>
              <p:nvSpPr>
                <p:cNvPr id="16" name="BlokTextu 15"/>
                <p:cNvSpPr txBox="1"/>
                <p:nvPr/>
              </p:nvSpPr>
              <p:spPr>
                <a:xfrm>
                  <a:off x="2959020" y="3397288"/>
                  <a:ext cx="576064" cy="7233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sz="1200" b="1" dirty="0" smtClean="0">
                      <a:latin typeface="Cambria Math" pitchFamily="18" charset="0"/>
                      <a:ea typeface="Cambria Math" pitchFamily="18" charset="0"/>
                    </a:rPr>
                    <a:t>U</a:t>
                  </a:r>
                  <a:endParaRPr lang="sk-SK" sz="1200" b="1" dirty="0"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</p:grpSp>
          <p:sp>
            <p:nvSpPr>
              <p:cNvPr id="10" name="BlokTextu 9"/>
              <p:cNvSpPr txBox="1"/>
              <p:nvPr/>
            </p:nvSpPr>
            <p:spPr>
              <a:xfrm>
                <a:off x="1346042" y="2269038"/>
                <a:ext cx="604867" cy="723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1200" b="1" dirty="0" smtClean="0">
                    <a:latin typeface="Cambria Math" pitchFamily="18" charset="0"/>
                    <a:ea typeface="Cambria Math" pitchFamily="18" charset="0"/>
                  </a:rPr>
                  <a:t>I</a:t>
                </a:r>
                <a:endParaRPr lang="sk-SK" sz="12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8" name="BlokTextu 7"/>
            <p:cNvSpPr txBox="1"/>
            <p:nvPr/>
          </p:nvSpPr>
          <p:spPr>
            <a:xfrm>
              <a:off x="3491880" y="3161116"/>
              <a:ext cx="1584176" cy="723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b="1" dirty="0" smtClean="0">
                  <a:latin typeface="Cambria Math" pitchFamily="18" charset="0"/>
                  <a:ea typeface="Cambria Math" pitchFamily="18" charset="0"/>
                </a:rPr>
                <a:t>U</a:t>
              </a:r>
              <a:r>
                <a:rPr lang="sk-SK" sz="1200" b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sk-SK" sz="12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cxnSp>
        <p:nvCxnSpPr>
          <p:cNvPr id="24" name="Rovná spojnica 23"/>
          <p:cNvCxnSpPr/>
          <p:nvPr/>
        </p:nvCxnSpPr>
        <p:spPr>
          <a:xfrm>
            <a:off x="395536" y="5733256"/>
            <a:ext cx="20162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2555776" y="220486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 = 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+ 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 = 40</a:t>
            </a: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Ω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 + 160 </a:t>
            </a: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Ω</a:t>
            </a:r>
            <a:endParaRPr lang="sk-SK" sz="2400" b="1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 = 200 </a:t>
            </a: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Ω</a:t>
            </a:r>
            <a:endParaRPr lang="sk-SK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276872"/>
            <a:ext cx="648072" cy="68908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8052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996952"/>
            <a:ext cx="1237060" cy="7200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5580112" y="37170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 = 0,12 A</a:t>
            </a:r>
            <a:endParaRPr lang="sk-SK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80312" y="2348880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 = 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 0,12 A</a:t>
            </a:r>
          </a:p>
          <a:p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 0,12 A</a:t>
            </a:r>
            <a:endParaRPr lang="sk-SK" sz="2400" dirty="0"/>
          </a:p>
        </p:txBody>
      </p:sp>
      <p:sp>
        <p:nvSpPr>
          <p:cNvPr id="43" name="BlokTextu 42"/>
          <p:cNvSpPr txBox="1"/>
          <p:nvPr/>
        </p:nvSpPr>
        <p:spPr>
          <a:xfrm>
            <a:off x="2339752" y="3645024"/>
            <a:ext cx="30963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:U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40: 160 = 1:4</a:t>
            </a: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:U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 = 1:4</a:t>
            </a: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24 V : 5 = 4,8 V</a:t>
            </a:r>
          </a:p>
          <a:p>
            <a:pPr marL="596646" indent="-514350"/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4,8 V </a:t>
            </a:r>
            <a:r>
              <a:rPr lang="sk-SK" sz="2400" b="1" dirty="0" smtClean="0">
                <a:latin typeface="Candara"/>
                <a:ea typeface="Cambria Math" pitchFamily="18" charset="0"/>
              </a:rPr>
              <a:t>· 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sk-SK" sz="2400" b="1" dirty="0" smtClean="0">
                <a:latin typeface="Candara"/>
                <a:ea typeface="Cambria Math" pitchFamily="18" charset="0"/>
              </a:rPr>
              <a:t> 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19,2 V</a:t>
            </a:r>
          </a:p>
          <a:p>
            <a:pPr marL="596646" indent="-514350"/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3275856" y="3356992"/>
            <a:ext cx="936104" cy="45719"/>
            <a:chOff x="3131840" y="3356992"/>
            <a:chExt cx="2016224" cy="72008"/>
          </a:xfrm>
        </p:grpSpPr>
        <p:cxnSp>
          <p:nvCxnSpPr>
            <p:cNvPr id="45" name="Rovná spojnica 44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Rovná spojnica 45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Skupina 29"/>
          <p:cNvGrpSpPr/>
          <p:nvPr/>
        </p:nvGrpSpPr>
        <p:grpSpPr>
          <a:xfrm>
            <a:off x="4355976" y="5157192"/>
            <a:ext cx="936104" cy="45719"/>
            <a:chOff x="3131840" y="3356992"/>
            <a:chExt cx="2016224" cy="72008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Skupina 46"/>
          <p:cNvGrpSpPr/>
          <p:nvPr/>
        </p:nvGrpSpPr>
        <p:grpSpPr>
          <a:xfrm>
            <a:off x="4499992" y="5517232"/>
            <a:ext cx="936104" cy="45719"/>
            <a:chOff x="3131840" y="3356992"/>
            <a:chExt cx="2016224" cy="72008"/>
          </a:xfrm>
        </p:grpSpPr>
        <p:cxnSp>
          <p:nvCxnSpPr>
            <p:cNvPr id="48" name="Rovná spojnica 47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Rovná spojnica 48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BlokTextu 49"/>
          <p:cNvSpPr txBox="1"/>
          <p:nvPr/>
        </p:nvSpPr>
        <p:spPr>
          <a:xfrm>
            <a:off x="5796136" y="4365105"/>
            <a:ext cx="3347864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i="1" dirty="0" smtClean="0"/>
              <a:t>Alebo: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= I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atin typeface="Candara"/>
                <a:ea typeface="Cambria Math" pitchFamily="18" charset="0"/>
              </a:rPr>
              <a:t>·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R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                   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=0,12 A </a:t>
            </a:r>
            <a:r>
              <a:rPr lang="sk-SK" b="1" dirty="0" smtClean="0">
                <a:latin typeface="Candara"/>
                <a:ea typeface="Cambria Math" pitchFamily="18" charset="0"/>
              </a:rPr>
              <a:t>·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40 </a:t>
            </a:r>
            <a:r>
              <a:rPr lang="el-GR" b="1" dirty="0" smtClean="0">
                <a:latin typeface="Calibri"/>
                <a:ea typeface="Cambria Math" pitchFamily="18" charset="0"/>
              </a:rPr>
              <a:t>Ω</a:t>
            </a:r>
            <a:endParaRPr lang="sk-SK" b="1" dirty="0" smtClean="0">
              <a:latin typeface="Calibri"/>
              <a:ea typeface="Cambria Math" pitchFamily="18" charset="0"/>
            </a:endParaRPr>
          </a:p>
          <a:p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        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= 4,8 V</a:t>
            </a: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        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= U - 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</a:p>
          <a:p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        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= 24 V – 4,8 V</a:t>
            </a:r>
          </a:p>
          <a:p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        U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= 19,2 V  </a:t>
            </a:r>
            <a:r>
              <a:rPr lang="sk-SK" b="1" dirty="0" smtClean="0">
                <a:latin typeface="Calibri"/>
                <a:ea typeface="Cambria Math" pitchFamily="18" charset="0"/>
              </a:rPr>
              <a:t>    </a:t>
            </a:r>
            <a:r>
              <a:rPr lang="sk-SK" b="1" dirty="0" smtClean="0">
                <a:latin typeface="Candara"/>
                <a:ea typeface="Cambria Math" pitchFamily="18" charset="0"/>
              </a:rPr>
              <a:t> </a:t>
            </a:r>
            <a:endParaRPr lang="sk-SK" b="1" baseline="-25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                    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dirty="0" smtClean="0"/>
              <a:t> </a:t>
            </a:r>
            <a:endParaRPr lang="sk-SK" dirty="0"/>
          </a:p>
        </p:txBody>
      </p:sp>
      <p:grpSp>
        <p:nvGrpSpPr>
          <p:cNvPr id="51" name="Skupina 50"/>
          <p:cNvGrpSpPr/>
          <p:nvPr/>
        </p:nvGrpSpPr>
        <p:grpSpPr>
          <a:xfrm>
            <a:off x="6948264" y="6309320"/>
            <a:ext cx="936104" cy="45719"/>
            <a:chOff x="3131840" y="3356992"/>
            <a:chExt cx="2016224" cy="72008"/>
          </a:xfrm>
        </p:grpSpPr>
        <p:cxnSp>
          <p:nvCxnSpPr>
            <p:cNvPr id="52" name="Rovná spojnica 51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Skupina 53"/>
          <p:cNvGrpSpPr/>
          <p:nvPr/>
        </p:nvGrpSpPr>
        <p:grpSpPr>
          <a:xfrm>
            <a:off x="6876256" y="5229200"/>
            <a:ext cx="936104" cy="45719"/>
            <a:chOff x="3131840" y="3356992"/>
            <a:chExt cx="2016224" cy="72008"/>
          </a:xfrm>
        </p:grpSpPr>
        <p:cxnSp>
          <p:nvCxnSpPr>
            <p:cNvPr id="55" name="Rovná spojnica 54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Rovná spojnica 55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7956376" y="3501008"/>
            <a:ext cx="936104" cy="45719"/>
            <a:chOff x="3131840" y="3356992"/>
            <a:chExt cx="2016224" cy="72008"/>
          </a:xfrm>
        </p:grpSpPr>
        <p:cxnSp>
          <p:nvCxnSpPr>
            <p:cNvPr id="58" name="Rovná spojnica 57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Skupina 59"/>
          <p:cNvGrpSpPr/>
          <p:nvPr/>
        </p:nvGrpSpPr>
        <p:grpSpPr>
          <a:xfrm>
            <a:off x="7956376" y="3140968"/>
            <a:ext cx="936104" cy="45719"/>
            <a:chOff x="3131840" y="3356992"/>
            <a:chExt cx="2016224" cy="72008"/>
          </a:xfrm>
        </p:grpSpPr>
        <p:cxnSp>
          <p:nvCxnSpPr>
            <p:cNvPr id="61" name="Rovná spojnica 60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BlokTextu 62"/>
          <p:cNvSpPr txBox="1"/>
          <p:nvPr/>
        </p:nvSpPr>
        <p:spPr>
          <a:xfrm>
            <a:off x="0" y="5733256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Výsledný odpor je 200</a:t>
            </a:r>
            <a:r>
              <a:rPr lang="el-GR" sz="2000" dirty="0" smtClean="0"/>
              <a:t>Ω</a:t>
            </a:r>
            <a:r>
              <a:rPr lang="sk-SK" sz="2000" dirty="0" smtClean="0"/>
              <a:t>, spotrebičmi aj obvodom prechádza </a:t>
            </a:r>
            <a:r>
              <a:rPr lang="sk-SK" sz="2000" dirty="0" err="1" smtClean="0"/>
              <a:t>el.prúd</a:t>
            </a:r>
            <a:r>
              <a:rPr lang="sk-SK" sz="2000" dirty="0" smtClean="0"/>
              <a:t> 0,12A, na prvom spotrebiči je napätie 4,8V a na druhom 19,2V.</a:t>
            </a:r>
            <a:endParaRPr lang="sk-SK" sz="2000" dirty="0"/>
          </a:p>
        </p:txBody>
      </p:sp>
      <p:grpSp>
        <p:nvGrpSpPr>
          <p:cNvPr id="39" name="Skupina 38"/>
          <p:cNvGrpSpPr/>
          <p:nvPr/>
        </p:nvGrpSpPr>
        <p:grpSpPr>
          <a:xfrm>
            <a:off x="6156176" y="4149080"/>
            <a:ext cx="936104" cy="45719"/>
            <a:chOff x="3131840" y="3356992"/>
            <a:chExt cx="2016224" cy="72008"/>
          </a:xfrm>
        </p:grpSpPr>
        <p:cxnSp>
          <p:nvCxnSpPr>
            <p:cNvPr id="40" name="Rovná spojnica 39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ovná spojnica 40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5" grpId="0"/>
      <p:bldP spid="38" grpId="0"/>
      <p:bldP spid="42" grpId="0"/>
      <p:bldP spid="43" grpId="0"/>
      <p:bldP spid="50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BF68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 !</a:t>
            </a:r>
            <a:endParaRPr lang="sk-SK" b="1" dirty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817</TotalTime>
  <Words>337</Words>
  <Application>Microsoft Office PowerPoint</Application>
  <PresentationFormat>Prezentácia na obrazovke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Candara</vt:lpstr>
      <vt:lpstr>Corbel</vt:lpstr>
      <vt:lpstr>Gill Sans MT</vt:lpstr>
      <vt:lpstr>Verdana</vt:lpstr>
      <vt:lpstr>Wingdings 2</vt:lpstr>
      <vt:lpstr>Slunovrat</vt:lpstr>
      <vt:lpstr>Zapájanie spotrebičov  v elektrickom obvode  za sebou</vt:lpstr>
      <vt:lpstr>Schéma zapojenia:</vt:lpstr>
      <vt:lpstr>Zapojenie spotrebičov za sebou :</vt:lpstr>
      <vt:lpstr>Príklad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HP</cp:lastModifiedBy>
  <cp:revision>136</cp:revision>
  <dcterms:created xsi:type="dcterms:W3CDTF">2015-09-07T11:27:53Z</dcterms:created>
  <dcterms:modified xsi:type="dcterms:W3CDTF">2021-03-13T09:31:06Z</dcterms:modified>
</cp:coreProperties>
</file>