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6" r:id="rId7"/>
    <p:sldId id="262" r:id="rId8"/>
    <p:sldId id="268" r:id="rId9"/>
    <p:sldId id="265" r:id="rId10"/>
    <p:sldId id="267" r:id="rId11"/>
    <p:sldId id="25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76" autoAdjust="0"/>
  </p:normalViewPr>
  <p:slideViewPr>
    <p:cSldViewPr>
      <p:cViewPr varScale="1">
        <p:scale>
          <a:sx n="41" d="100"/>
          <a:sy n="41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www.google.sk/url?sa=i&amp;rct=j&amp;q=&amp;esrc=s&amp;source=images&amp;cd=&amp;cad=rja&amp;uact=8&amp;ved=0ahUKEwjr2cjzk8DLAhXDqxoKHU1qAvsQjRwIBw&amp;url=http://www.prudlova.cz/Elektromer-trifazovy-jednosazbovy-podruzny-elektromer-d673.htm?tab=description&amp;psig=AFQjCNEX6V1i89eyL9QJzfuXzClKGWD-6w&amp;ust=145804414075906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sk/url?sa=i&amp;rct=j&amp;q=&amp;esrc=s&amp;source=images&amp;cd=&amp;cad=rja&amp;uact=8&amp;ved=0ahUKEwj4mteYlMDLAhXJHxoKHbAwD24QjRwIBw&amp;url=http://www.miseplus.cz/info/setreni&amp;bvm=bv.116636494,d.bGQ&amp;psig=AFQjCNGRxPVzrBpLuHesEp4-j2zDEt-a7g&amp;ust=145804422527883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sk/url?sa=i&amp;rct=j&amp;q=&amp;esrc=s&amp;source=images&amp;cd=&amp;cad=rja&amp;uact=8&amp;ved=0ahUKEwjjoJz9k8DLAhXBXRoKHcB2Bh4QjRwIBw&amp;url=https://www.cez.cz/cs/sluzby-pro-zakazniky/technicke-zalezitosti/pro-odberatele/pruvodce-elektromery/np71e.html&amp;psig=AFQjCNEX6V1i89eyL9QJzfuXzClKGWD-6w&amp;ust=145804414075906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sk/url?sa=i&amp;rct=j&amp;q=&amp;esrc=s&amp;source=images&amp;cd=&amp;cad=rja&amp;uact=8&amp;ved=0ahUKEwjKyrKQocDLAhWCvBoKHVGFCGoQjRwIBw&amp;url=http://www.oskole.sk/?id_cat=3&amp;clanok=96763663&amp;bvm=bv.116636494,d.bGQ&amp;psig=AFQjCNE-eJZZe6tWjH42FRhue6MSCGSBDQ&amp;ust=1458047705325520" TargetMode="External"/><Relationship Id="rId7" Type="http://schemas.openxmlformats.org/officeDocument/2006/relationships/hyperlink" Target="http://www.google.sk/url?sa=i&amp;rct=j&amp;q=&amp;esrc=s&amp;source=images&amp;cd=&amp;cad=rja&amp;uact=8&amp;ved=0ahUKEwiA2PG3ocDLAhXBWxoKHeeoBXgQjRwIBw&amp;url=http://vyuka.jihlavsko.cz/elektrina-proud/index.htm&amp;bvm=bv.116636494,d.bGQ&amp;psig=AFQjCNFA1qW3Myxsr6MIKZlsxrvVPcWjvQ&amp;ust=145804779096481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sk/url?sa=i&amp;rct=j&amp;q=&amp;esrc=s&amp;source=images&amp;cd=&amp;cad=rja&amp;uact=8&amp;ved=0ahUKEwjKyrKQocDLAhWCvBoKHVGFCGoQjRwIBw&amp;url=http://www.chladservisvara.cz/odsavace/&amp;bvm=bv.116636494,d.bGQ&amp;psig=AFQjCNE-eJZZe6tWjH42FRhue6MSCGSBDQ&amp;ust=1458047705325520" TargetMode="Externa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sk/url?sa=i&amp;rct=j&amp;q=&amp;esrc=s&amp;source=images&amp;cd=&amp;cad=rja&amp;uact=8&amp;ved=0ahUKEwib7p2jn8DLAhXD2RoKHXyzDtMQjRwIBw&amp;url=http://www.cheaputility.co.uk/save-money-on-electricity/&amp;bvm=bv.116636494,d.bGQ&amp;psig=AFQjCNGUNS_exWS2CiX-Yo0illzgTwCWCA&amp;ust=14580471405138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Elektrická práca. </a:t>
            </a:r>
            <a:br>
              <a:rPr lang="sk-SK" sz="4400" b="1" dirty="0" smtClean="0"/>
            </a:br>
            <a:r>
              <a:rPr lang="sk-SK" sz="4400" b="1" dirty="0" smtClean="0"/>
              <a:t>Elektrický príkon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122" name="Picture 2" descr="http://www.prudlova.cz/fotky31209/fotos/_vyr_673trifazovy_elektromer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1928826" cy="2990068"/>
          </a:xfrm>
          <a:prstGeom prst="rect">
            <a:avLst/>
          </a:prstGeom>
          <a:noFill/>
        </p:spPr>
      </p:pic>
      <p:pic>
        <p:nvPicPr>
          <p:cNvPr id="5124" name="Picture 4" descr="https://www.cez.cz/edee/content/sysutf/ww3/img/elmeter/new/np71e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7803" y="2643182"/>
            <a:ext cx="1896197" cy="2395530"/>
          </a:xfrm>
          <a:prstGeom prst="rect">
            <a:avLst/>
          </a:prstGeom>
          <a:noFill/>
        </p:spPr>
      </p:pic>
      <p:pic>
        <p:nvPicPr>
          <p:cNvPr id="5126" name="Picture 6" descr="http://www.miseplus.cz/img/info/info_spotrebice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1928802"/>
            <a:ext cx="5020790" cy="4143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3409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b="1" dirty="0" smtClean="0"/>
              <a:t>Zaujímavé čísla a opatrenia:</a:t>
            </a:r>
            <a:endParaRPr lang="en-US" sz="3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92696"/>
            <a:ext cx="8610160" cy="6165304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Výmenou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tradičnej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100 W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žiarovky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za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kompaktnú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žiarivku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dokážete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ušetriť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ročne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až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12,35</a:t>
            </a:r>
            <a:r>
              <a:rPr lang="sk-SK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€.</a:t>
            </a:r>
          </a:p>
          <a:p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tepelne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izoluje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priestor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čím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znižuje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výkon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hrubšia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ako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3 mm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zvýšiť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spotrebu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elektriny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o 75 %!</a:t>
            </a:r>
            <a:endParaRPr lang="sk-SK" sz="2200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sk-SK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ribližne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10 EUR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domácnosť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by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úplne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vypínala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svojich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5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spotrebičov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zapojené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pohotovostnom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režime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sk-SK" sz="2200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Obmedzením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teploty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z 90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60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ušetríte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25 %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energie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endParaRPr lang="sk-SK" sz="2200" i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Najrýchlejšie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uvaríte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vodu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elektrickej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rýchlovarnej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kanvici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sk-SK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úru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otvárajte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pečení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iba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vtedy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keď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je to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nevyhnutné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Pripravované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jedlo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kontrolujte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cez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priehľadné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sklo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Otvorením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dvierok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vyhriatej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niekoľko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sekúnd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klesne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vnútorná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teplota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o 20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30 °C.</a:t>
            </a:r>
            <a:endParaRPr lang="sk-SK" sz="2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uprednostníte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pred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kúpaním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jednorazovo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100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litrov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vody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3-krát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týždenne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zámenou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kúpeľa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83 EUR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umyje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špinavý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kuchynský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lacnejšie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Napríklad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ak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používate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4-krát do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týždňa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ušetríte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približne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50,06 EUR</a:t>
            </a:r>
            <a:r>
              <a:rPr lang="sk-SK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za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rok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oproti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ručnému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umývaniu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 !</a:t>
            </a: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 údajov o šetrení energie: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www.vse.sk</a:t>
            </a:r>
            <a:endParaRPr lang="sk-SK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Zopakujme si: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928670"/>
            <a:ext cx="8715404" cy="607223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Práca</a:t>
            </a:r>
            <a:r>
              <a:rPr lang="sk-SK" dirty="0" smtClean="0"/>
              <a:t> je fyzikálna veličina, označenie W, jednotka joule.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Prácu konáme, ak premiestňujeme teleso pôsobením sily v smere pohybu telesa.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Výkon</a:t>
            </a:r>
            <a:r>
              <a:rPr lang="sk-SK" dirty="0" smtClean="0"/>
              <a:t> je fyzikálna veličina, označenie P, jednotka watt.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Výkon je práca vykonaná za jednotku času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86322"/>
            <a:ext cx="1847850" cy="15430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157192"/>
            <a:ext cx="2133600" cy="723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Elektrická práca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248292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Elektrická sila pôsobí na voľné elektróny vo vodiči a premiestňuje ich po určitej dráhe, teda vykonáva prácu – </a:t>
            </a:r>
            <a:r>
              <a:rPr lang="sk-SK" sz="2800" dirty="0" smtClean="0">
                <a:solidFill>
                  <a:srgbClr val="FF0000"/>
                </a:solidFill>
              </a:rPr>
              <a:t>elektrickú prácu.</a:t>
            </a:r>
          </a:p>
          <a:p>
            <a:r>
              <a:rPr lang="sk-SK" sz="2400" i="1" dirty="0" smtClean="0"/>
              <a:t>Elektrickú prácu môžeme vypočítať podľa nasledujúcich vzorcov:</a:t>
            </a:r>
          </a:p>
          <a:p>
            <a:endParaRPr lang="sk-SK" sz="2400" i="1" dirty="0" smtClean="0"/>
          </a:p>
          <a:p>
            <a:endParaRPr lang="sk-SK" sz="2400" i="1" dirty="0" smtClean="0"/>
          </a:p>
          <a:p>
            <a:endParaRPr lang="sk-SK" sz="2400" i="1" dirty="0" smtClean="0"/>
          </a:p>
          <a:p>
            <a:r>
              <a:rPr lang="sk-SK" sz="2400" i="1" dirty="0" smtClean="0"/>
              <a:t>W – elektrická práca (joule)</a:t>
            </a:r>
          </a:p>
          <a:p>
            <a:r>
              <a:rPr lang="sk-SK" sz="2400" i="1" dirty="0" smtClean="0"/>
              <a:t>U – elektrické napätie (volt)</a:t>
            </a:r>
          </a:p>
          <a:p>
            <a:r>
              <a:rPr lang="sk-SK" sz="2400" i="1" dirty="0" smtClean="0"/>
              <a:t>Q – elektrický náboj (coulomb)</a:t>
            </a:r>
          </a:p>
          <a:p>
            <a:r>
              <a:rPr lang="sk-SK" sz="2400" i="1" dirty="0" smtClean="0"/>
              <a:t>I – elektrický prúd (ampér)</a:t>
            </a:r>
          </a:p>
          <a:p>
            <a:r>
              <a:rPr lang="sk-SK" sz="2400" i="1" dirty="0" smtClean="0"/>
              <a:t>t – čas (sekunda)</a:t>
            </a:r>
            <a:endParaRPr lang="sk-SK" sz="2400" i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2771775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3238500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Príklad: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3968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Vypočítaj, akú prácu vykonali elektrické sily pri prechode prúdu 0,2 A žiarovkou za 10 minút, ak je žiarovka pripojená na zdroj elektrického napätia 230 V?</a:t>
            </a:r>
          </a:p>
          <a:p>
            <a:pPr>
              <a:buNone/>
            </a:pP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I = 0,2 A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t = 10 min = 600 s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W = ?</a:t>
            </a:r>
          </a:p>
          <a:p>
            <a:pPr>
              <a:buNone/>
            </a:pP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971600" y="4293096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1628775" cy="4095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1240418" y="5852766"/>
            <a:ext cx="2664296" cy="72008"/>
            <a:chOff x="1691680" y="5805264"/>
            <a:chExt cx="266429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1691680" y="5805264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1691680" y="5877272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BlokTextu 18"/>
          <p:cNvSpPr txBox="1"/>
          <p:nvPr/>
        </p:nvSpPr>
        <p:spPr>
          <a:xfrm>
            <a:off x="1115616" y="61653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Elektrické sily vykonali prácu 27,6 </a:t>
            </a:r>
            <a:r>
              <a:rPr lang="sk-SK" sz="2400" dirty="0" err="1" smtClean="0"/>
              <a:t>kJ</a:t>
            </a:r>
            <a:r>
              <a:rPr lang="sk-SK" sz="2400" dirty="0" smtClean="0"/>
              <a:t>.</a:t>
            </a:r>
            <a:endParaRPr lang="en-US" sz="2400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941168"/>
            <a:ext cx="3219450" cy="409575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73216"/>
            <a:ext cx="3038475" cy="409575"/>
          </a:xfrm>
          <a:prstGeom prst="rect">
            <a:avLst/>
          </a:prstGeom>
          <a:noFill/>
        </p:spPr>
      </p:pic>
      <p:pic>
        <p:nvPicPr>
          <p:cNvPr id="26" name="Obrázok 25" descr="idea-light-bulb-clip-art-black-and-white-MTLEnkBT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2592288" cy="3065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Elektrický príkon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620688"/>
            <a:ext cx="7929618" cy="588014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Je to vlastne výkon elektrických síl, elektrická práca vykonaná za určitý čas.</a:t>
            </a:r>
          </a:p>
          <a:p>
            <a:r>
              <a:rPr lang="sk-SK" sz="2400" dirty="0" smtClean="0"/>
              <a:t>Elektrický príkon sa označuje P a základnou jednotkou je watt.</a:t>
            </a:r>
          </a:p>
          <a:p>
            <a:r>
              <a:rPr lang="sk-SK" sz="2400" dirty="0" smtClean="0"/>
              <a:t>Elektrický príkon počítame podľa vzorca: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400" dirty="0" smtClean="0"/>
              <a:t>Príkon el. spotrebiča závisí priamoúmerne od el. napätia na spotrebiči a el. prúdu prechádzajúceho spotrebičom.</a:t>
            </a:r>
          </a:p>
          <a:p>
            <a:r>
              <a:rPr lang="sk-SK" sz="2400" dirty="0" smtClean="0"/>
              <a:t>Príkon spotrebiča sa štandardne uvádza na štítku :</a:t>
            </a:r>
            <a:endParaRPr lang="sk-SK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80928"/>
            <a:ext cx="2333625" cy="8572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://www.oskole.sk/userfiles/image/zaida/2015/april/fyz/Elektricky_prikon_Elektromagnet_Zhrnutie_9r_november_html_m1313ae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2143140" cy="1504095"/>
          </a:xfrm>
          <a:prstGeom prst="rect">
            <a:avLst/>
          </a:prstGeom>
          <a:noFill/>
        </p:spPr>
      </p:pic>
      <p:pic>
        <p:nvPicPr>
          <p:cNvPr id="21511" name="Picture 7" descr="http://www.chladservisvara.cz/wp-content/uploads/2012/06/aeg_odsava%C4%8D_mikrovln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941168"/>
            <a:ext cx="2579340" cy="1709735"/>
          </a:xfrm>
          <a:prstGeom prst="rect">
            <a:avLst/>
          </a:prstGeom>
          <a:noFill/>
        </p:spPr>
      </p:pic>
      <p:pic>
        <p:nvPicPr>
          <p:cNvPr id="21513" name="Picture 9" descr="http://vyuka.jihlavsko.cz/elektrina-proud/obr/stitek-mixer-velky-zelme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5013176"/>
            <a:ext cx="2625612" cy="1657344"/>
          </a:xfrm>
          <a:prstGeom prst="rect">
            <a:avLst/>
          </a:prstGeom>
          <a:noFill/>
        </p:spPr>
      </p:pic>
      <p:cxnSp>
        <p:nvCxnSpPr>
          <p:cNvPr id="11" name="Rovná spojovacia šípka 10"/>
          <p:cNvCxnSpPr/>
          <p:nvPr/>
        </p:nvCxnSpPr>
        <p:spPr>
          <a:xfrm flipH="1" flipV="1">
            <a:off x="2555776" y="6237312"/>
            <a:ext cx="2087662" cy="47783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4643438" y="5805264"/>
            <a:ext cx="3961010" cy="9098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 flipV="1">
            <a:off x="4427984" y="5733256"/>
            <a:ext cx="214884" cy="9955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Príklady: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764704"/>
            <a:ext cx="846043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Na žiarovke sú údaje : 230 V, 60 W. Vypočítajte, aký prúd prechádza žiarovkou?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60 W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I = ?</a:t>
            </a: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Vyhrievacie teleso zadného skla automobilu má odpor 1,6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200" dirty="0" smtClean="0">
                <a:latin typeface="Arial" pitchFamily="34" charset="0"/>
                <a:cs typeface="Arial" pitchFamily="34" charset="0"/>
              </a:rPr>
              <a:t> a je pripojené na akumulátor s napätím 12 V. Vypočítajte príkon vyhrievacieho telesa.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R = 1,6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12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?</a:t>
            </a:r>
          </a:p>
          <a:p>
            <a:pPr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827584" y="270892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556792"/>
            <a:ext cx="1143000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916832"/>
            <a:ext cx="762000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1390650" cy="742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Skupina 15"/>
          <p:cNvGrpSpPr/>
          <p:nvPr/>
        </p:nvGrpSpPr>
        <p:grpSpPr>
          <a:xfrm>
            <a:off x="5580112" y="1988840"/>
            <a:ext cx="1457325" cy="553591"/>
            <a:chOff x="5580112" y="1988840"/>
            <a:chExt cx="1457325" cy="55359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2132856"/>
              <a:ext cx="1457325" cy="409575"/>
            </a:xfrm>
            <a:prstGeom prst="rect">
              <a:avLst/>
            </a:prstGeom>
            <a:noFill/>
          </p:spPr>
        </p:pic>
        <p:sp>
          <p:nvSpPr>
            <p:cNvPr id="15" name="BlokTextu 14"/>
            <p:cNvSpPr txBox="1"/>
            <p:nvPr/>
          </p:nvSpPr>
          <p:spPr>
            <a:xfrm>
              <a:off x="5796136" y="1988840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5580112" y="2564904"/>
            <a:ext cx="1368152" cy="72008"/>
            <a:chOff x="5580112" y="2564904"/>
            <a:chExt cx="1368152" cy="72008"/>
          </a:xfrm>
        </p:grpSpPr>
        <p:cxnSp>
          <p:nvCxnSpPr>
            <p:cNvPr id="18" name="Rovná spojnica 17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BlokTextu 20"/>
          <p:cNvSpPr txBox="1"/>
          <p:nvPr/>
        </p:nvSpPr>
        <p:spPr>
          <a:xfrm>
            <a:off x="1547664" y="29249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Žiarovkou prechádza elektrický prúd 0,26 A.</a:t>
            </a:r>
            <a:endParaRPr lang="en-US" sz="2400" dirty="0"/>
          </a:p>
        </p:txBody>
      </p:sp>
      <p:cxnSp>
        <p:nvCxnSpPr>
          <p:cNvPr id="22" name="Rovná spojnica 21"/>
          <p:cNvCxnSpPr/>
          <p:nvPr/>
        </p:nvCxnSpPr>
        <p:spPr>
          <a:xfrm>
            <a:off x="827584" y="60212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25144"/>
            <a:ext cx="1143000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229200"/>
            <a:ext cx="828675" cy="7334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509120"/>
            <a:ext cx="1057275" cy="7810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509120"/>
            <a:ext cx="1619250" cy="8286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73216"/>
            <a:ext cx="1323975" cy="409575"/>
          </a:xfrm>
          <a:prstGeom prst="rect">
            <a:avLst/>
          </a:prstGeom>
          <a:noFill/>
        </p:spPr>
      </p:pic>
      <p:sp>
        <p:nvSpPr>
          <p:cNvPr id="32" name="BlokTextu 31"/>
          <p:cNvSpPr txBox="1"/>
          <p:nvPr/>
        </p:nvSpPr>
        <p:spPr>
          <a:xfrm>
            <a:off x="971600" y="6237312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Príkon vyhrievacieho telesa je 90 W.</a:t>
            </a:r>
            <a:endParaRPr lang="en-US" sz="22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6156176" y="5733256"/>
            <a:ext cx="1368152" cy="72008"/>
            <a:chOff x="5580112" y="2564904"/>
            <a:chExt cx="1368152" cy="72008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Elektrická energia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928670"/>
            <a:ext cx="8172400" cy="531973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Elektrická energia, ktorú v domácnosti spotrebujeme je vlastne elektrická práca, ktorú vykonajú elektrické sily v spotrebičoch.</a:t>
            </a:r>
          </a:p>
          <a:p>
            <a:r>
              <a:rPr lang="sk-SK" sz="2400" dirty="0" smtClean="0"/>
              <a:t>Spotrebu elektrickej energie meria elektromer.</a:t>
            </a:r>
          </a:p>
          <a:p>
            <a:r>
              <a:rPr lang="sk-SK" sz="2400" dirty="0" smtClean="0"/>
              <a:t>Spotrebovaná elektrická energia sa neudáva v jouloch ale v kilowatthodinách: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W= </a:t>
            </a:r>
            <a:r>
              <a:rPr lang="sk-SK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P∙t</a:t>
            </a: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preto 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joule = watt ∙ sekunda  1J=1W∙s , 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kilo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watt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hodina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∙ 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3600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W∙ s</a:t>
            </a:r>
          </a:p>
          <a:p>
            <a:endParaRPr lang="sk-SK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= 3 600 000       J</a:t>
            </a:r>
          </a:p>
        </p:txBody>
      </p:sp>
      <p:pic>
        <p:nvPicPr>
          <p:cNvPr id="4" name="Picture 2" descr="http://www.cheaputility.co.uk/wp-content/uploads/2014/11/Save-Money-On-Electric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287650" cy="1500175"/>
          </a:xfrm>
          <a:prstGeom prst="rect">
            <a:avLst/>
          </a:prstGeom>
          <a:noFill/>
        </p:spPr>
      </p:pic>
      <p:grpSp>
        <p:nvGrpSpPr>
          <p:cNvPr id="9" name="Skupina 8"/>
          <p:cNvGrpSpPr/>
          <p:nvPr/>
        </p:nvGrpSpPr>
        <p:grpSpPr>
          <a:xfrm>
            <a:off x="3995936" y="4293096"/>
            <a:ext cx="2347930" cy="357190"/>
            <a:chOff x="4214810" y="4214818"/>
            <a:chExt cx="2347930" cy="357190"/>
          </a:xfrm>
        </p:grpSpPr>
        <p:sp>
          <p:nvSpPr>
            <p:cNvPr id="5" name="Ľavá zložená zátvorka 4"/>
            <p:cNvSpPr/>
            <p:nvPr/>
          </p:nvSpPr>
          <p:spPr>
            <a:xfrm rot="16200000">
              <a:off x="4893471" y="3536157"/>
              <a:ext cx="357190" cy="1714512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Ľavá zložená zátvorka 5"/>
            <p:cNvSpPr/>
            <p:nvPr/>
          </p:nvSpPr>
          <p:spPr>
            <a:xfrm rot="16200000">
              <a:off x="6179355" y="4036223"/>
              <a:ext cx="204790" cy="561980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2928926" y="5286388"/>
            <a:ext cx="300039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3,6 MJ</a:t>
            </a:r>
            <a:endParaRPr lang="sk-SK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b="1" dirty="0" smtClean="0"/>
              <a:t>Príklad: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195664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 spotrebu elektrickej energie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rýchlovarnej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kanvice  s príkonom 2 200 W, ktorá uvarí vodu za 4 minúty.</a:t>
            </a:r>
          </a:p>
          <a:p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P = 2 200 W = 2,2 </a:t>
            </a:r>
            <a:r>
              <a:rPr lang="sk-SK" sz="2400" dirty="0" err="1" smtClean="0"/>
              <a:t>kW</a:t>
            </a:r>
            <a:r>
              <a:rPr lang="sk-SK" sz="2400" dirty="0" smtClean="0"/>
              <a:t>	</a:t>
            </a:r>
          </a:p>
          <a:p>
            <a:pPr>
              <a:buNone/>
            </a:pPr>
            <a:r>
              <a:rPr lang="sk-SK" sz="2400" dirty="0" smtClean="0"/>
              <a:t>t = 4 min =			</a:t>
            </a:r>
          </a:p>
          <a:p>
            <a:pPr>
              <a:buNone/>
            </a:pPr>
            <a:r>
              <a:rPr lang="sk-SK" sz="2400" dirty="0" smtClean="0"/>
              <a:t>W = ?					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539552" y="371703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861048"/>
            <a:ext cx="1228725" cy="40957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636912"/>
            <a:ext cx="695325" cy="7429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93096"/>
            <a:ext cx="2552700" cy="7429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Skupina 14"/>
          <p:cNvGrpSpPr/>
          <p:nvPr/>
        </p:nvGrpSpPr>
        <p:grpSpPr>
          <a:xfrm>
            <a:off x="539552" y="5013176"/>
            <a:ext cx="1990725" cy="553591"/>
            <a:chOff x="539552" y="5013176"/>
            <a:chExt cx="1990725" cy="553591"/>
          </a:xfrm>
        </p:grpSpPr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5157192"/>
              <a:ext cx="1990725" cy="409575"/>
            </a:xfrm>
            <a:prstGeom prst="rect">
              <a:avLst/>
            </a:prstGeom>
            <a:noFill/>
          </p:spPr>
        </p:pic>
        <p:sp>
          <p:nvSpPr>
            <p:cNvPr id="14" name="BlokTextu 13"/>
            <p:cNvSpPr txBox="1"/>
            <p:nvPr/>
          </p:nvSpPr>
          <p:spPr>
            <a:xfrm>
              <a:off x="971600" y="50131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83568" y="5661248"/>
            <a:ext cx="1872208" cy="72008"/>
            <a:chOff x="683568" y="5661248"/>
            <a:chExt cx="1872208" cy="72008"/>
          </a:xfrm>
        </p:grpSpPr>
        <p:cxnSp>
          <p:nvCxnSpPr>
            <p:cNvPr id="17" name="Rovná spojnica 16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Rovná spojnica 19"/>
          <p:cNvCxnSpPr/>
          <p:nvPr/>
        </p:nvCxnSpPr>
        <p:spPr>
          <a:xfrm>
            <a:off x="4788024" y="3789040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933056"/>
            <a:ext cx="1228725" cy="4095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437112"/>
            <a:ext cx="2819400" cy="40957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941168"/>
            <a:ext cx="2047875" cy="4095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445224"/>
            <a:ext cx="1504950" cy="409575"/>
          </a:xfrm>
          <a:prstGeom prst="rect">
            <a:avLst/>
          </a:prstGeom>
          <a:noFill/>
        </p:spPr>
      </p:pic>
      <p:grpSp>
        <p:nvGrpSpPr>
          <p:cNvPr id="28" name="Skupina 27"/>
          <p:cNvGrpSpPr/>
          <p:nvPr/>
        </p:nvGrpSpPr>
        <p:grpSpPr>
          <a:xfrm>
            <a:off x="4788024" y="5877272"/>
            <a:ext cx="1872208" cy="72008"/>
            <a:chOff x="683568" y="5661248"/>
            <a:chExt cx="1872208" cy="72008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lokTextu 30"/>
          <p:cNvSpPr txBox="1"/>
          <p:nvPr/>
        </p:nvSpPr>
        <p:spPr>
          <a:xfrm>
            <a:off x="323528" y="60932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Rýchlovarná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kanvica spotrebuje 0,15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kWh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elektrickej energie.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644008" y="206084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alebo:</a:t>
            </a:r>
            <a:endParaRPr lang="en-US" sz="2400" dirty="0" smtClean="0"/>
          </a:p>
          <a:p>
            <a:r>
              <a:rPr lang="sk-SK" sz="2400" dirty="0" smtClean="0"/>
              <a:t>P = 2 200 W </a:t>
            </a:r>
          </a:p>
          <a:p>
            <a:r>
              <a:rPr lang="sk-SK" sz="2400" dirty="0" smtClean="0"/>
              <a:t>t = 4 min = 240 s</a:t>
            </a:r>
          </a:p>
          <a:p>
            <a:r>
              <a:rPr lang="sk-SK" sz="2400" dirty="0" smtClean="0"/>
              <a:t>W =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0609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Elektrická energia v domácnosti: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vse.sk/wps/PA_Minnesota/content/zb.F2210.H/img/spotreba_elektrospotreb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5903193" cy="443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1051</TotalTime>
  <Words>691</Words>
  <Application>Microsoft Office PowerPoint</Application>
  <PresentationFormat>Prezentácia na obrazovke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Gill Sans MT</vt:lpstr>
      <vt:lpstr>Times New Roman</vt:lpstr>
      <vt:lpstr>Verdana</vt:lpstr>
      <vt:lpstr>Wingdings 2</vt:lpstr>
      <vt:lpstr>Slunovrat</vt:lpstr>
      <vt:lpstr>Elektrická práca.  Elektrický príkon</vt:lpstr>
      <vt:lpstr>Zopakujme si:</vt:lpstr>
      <vt:lpstr>Elektrická práca</vt:lpstr>
      <vt:lpstr>Príklad:</vt:lpstr>
      <vt:lpstr>Elektrický príkon</vt:lpstr>
      <vt:lpstr>Príklady:</vt:lpstr>
      <vt:lpstr>Elektrická energia</vt:lpstr>
      <vt:lpstr>Príklad:</vt:lpstr>
      <vt:lpstr>Elektrická energia v domácnosti:</vt:lpstr>
      <vt:lpstr>Zaujímavé čísla a opatrenia: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HP</cp:lastModifiedBy>
  <cp:revision>172</cp:revision>
  <dcterms:created xsi:type="dcterms:W3CDTF">2015-09-07T11:27:53Z</dcterms:created>
  <dcterms:modified xsi:type="dcterms:W3CDTF">2021-03-25T15:08:58Z</dcterms:modified>
</cp:coreProperties>
</file>