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64" r:id="rId2"/>
    <p:sldId id="258" r:id="rId3"/>
    <p:sldId id="259" r:id="rId4"/>
    <p:sldId id="260" r:id="rId5"/>
    <p:sldId id="261" r:id="rId6"/>
    <p:sldId id="262" r:id="rId7"/>
    <p:sldId id="265" r:id="rId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11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Upravte štýl predlohy podnadpisov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8F0A0AD-6E92-42F0-90FC-566642190D43}" type="datetimeFigureOut">
              <a:rPr lang="sk-SK" smtClean="0"/>
              <a:t>20.03.2021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10" name="Obdĺž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ĺž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ĺž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ovná spojnic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ovná spojnic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ĺž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C7FF11F-4FC1-442E-891F-377BB8BA75BB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A0AD-6E92-42F0-90FC-566642190D43}" type="datetimeFigureOut">
              <a:rPr lang="sk-SK" smtClean="0"/>
              <a:t>20.03.2021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FF11F-4FC1-442E-891F-377BB8BA75B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A0AD-6E92-42F0-90FC-566642190D43}" type="datetimeFigureOut">
              <a:rPr lang="sk-SK" smtClean="0"/>
              <a:t>20.03.2021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FF11F-4FC1-442E-891F-377BB8BA75B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8F0A0AD-6E92-42F0-90FC-566642190D43}" type="datetimeFigureOut">
              <a:rPr lang="sk-SK" smtClean="0"/>
              <a:t>20.03.2021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C7FF11F-4FC1-442E-891F-377BB8BA75BB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8F0A0AD-6E92-42F0-90FC-566642190D43}" type="datetimeFigureOut">
              <a:rPr lang="sk-SK" smtClean="0"/>
              <a:t>20.03.2021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9" name="Obdĺž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ovná spojnic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ovná spojnic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ĺž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ovná spojnic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C7FF11F-4FC1-442E-891F-377BB8BA75BB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A0AD-6E92-42F0-90FC-566642190D43}" type="datetimeFigureOut">
              <a:rPr lang="sk-SK" smtClean="0"/>
              <a:t>20.03.2021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FF11F-4FC1-442E-891F-377BB8BA75BB}" type="slidenum">
              <a:rPr lang="sk-SK" smtClean="0"/>
              <a:t>‹#›</a:t>
            </a:fld>
            <a:endParaRPr lang="sk-SK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A0AD-6E92-42F0-90FC-566642190D43}" type="datetimeFigureOut">
              <a:rPr lang="sk-SK" smtClean="0"/>
              <a:t>20.03.2021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FF11F-4FC1-442E-891F-377BB8BA75BB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14" name="Zástupný symbol tex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8F0A0AD-6E92-42F0-90FC-566642190D43}" type="datetimeFigureOut">
              <a:rPr lang="sk-SK" smtClean="0"/>
              <a:t>20.03.2021</a:t>
            </a:fld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C7FF11F-4FC1-442E-891F-377BB8BA75BB}" type="slidenum">
              <a:rPr lang="sk-SK" smtClean="0"/>
              <a:t>‹#›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A0AD-6E92-42F0-90FC-566642190D43}" type="datetimeFigureOut">
              <a:rPr lang="sk-SK" smtClean="0"/>
              <a:t>20.03.2021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FF11F-4FC1-442E-891F-377BB8BA75B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obsah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8F0A0AD-6E92-42F0-90FC-566642190D43}" type="datetimeFigureOut">
              <a:rPr lang="sk-SK" smtClean="0"/>
              <a:t>20.03.2021</a:t>
            </a:fld>
            <a:endParaRPr lang="sk-SK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C7FF11F-4FC1-442E-891F-377BB8BA75BB}" type="slidenum">
              <a:rPr lang="sk-SK" smtClean="0"/>
              <a:t>‹#›</a:t>
            </a:fld>
            <a:endParaRPr lang="sk-SK"/>
          </a:p>
        </p:txBody>
      </p:sp>
      <p:sp>
        <p:nvSpPr>
          <p:cNvPr id="23" name="Zástupný symbol päty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ovná spojnic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dátum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8F0A0AD-6E92-42F0-90FC-566642190D43}" type="datetimeFigureOut">
              <a:rPr lang="sk-SK" smtClean="0"/>
              <a:t>20.03.2021</a:t>
            </a:fld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C7FF11F-4FC1-442E-891F-377BB8BA75BB}" type="slidenum">
              <a:rPr lang="sk-SK" smtClean="0"/>
              <a:t>‹#›</a:t>
            </a:fld>
            <a:endParaRPr lang="sk-SK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Upravte štýl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8F0A0AD-6E92-42F0-90FC-566642190D43}" type="datetimeFigureOut">
              <a:rPr lang="sk-SK" smtClean="0"/>
              <a:t>20.03.2021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C7FF11F-4FC1-442E-891F-377BB8BA75BB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1797072" y="249061"/>
            <a:ext cx="7167416" cy="1869761"/>
          </a:xfrm>
        </p:spPr>
        <p:txBody>
          <a:bodyPr>
            <a:normAutofit/>
          </a:bodyPr>
          <a:lstStyle/>
          <a:p>
            <a:pPr algn="ctr"/>
            <a:r>
              <a:rPr lang="sk-SK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Šírenie tepla. </a:t>
            </a:r>
            <a:r>
              <a:rPr lang="sk-SK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Kalorimeter</a:t>
            </a:r>
            <a:r>
              <a:rPr lang="sk-SK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sk-SK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sk-SK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sk-SK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sk-SK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prezentácia vhodná na poznámky</a:t>
            </a:r>
            <a:endParaRPr lang="sk-SK" sz="2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>
          <a:xfrm>
            <a:off x="2286000" y="3717032"/>
            <a:ext cx="6172200" cy="2657890"/>
          </a:xfrm>
        </p:spPr>
        <p:txBody>
          <a:bodyPr/>
          <a:lstStyle/>
          <a:p>
            <a:endParaRPr lang="sk-SK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400421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7684">
            <a:off x="6987446" y="2908515"/>
            <a:ext cx="1749425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0204">
            <a:off x="2010206" y="2591772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58670"/>
            <a:ext cx="18764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4378">
            <a:off x="2490040" y="4413226"/>
            <a:ext cx="220027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35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6090"/>
          </a:xfrm>
        </p:spPr>
        <p:txBody>
          <a:bodyPr>
            <a:normAutofit/>
          </a:bodyPr>
          <a:lstStyle/>
          <a:p>
            <a:r>
              <a:rPr lang="sk-SK" sz="3600" b="1" dirty="0" smtClean="0"/>
              <a:t>Šírenie tepla, kalorimeter</a:t>
            </a:r>
            <a:endParaRPr lang="sk-SK" sz="36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8229600" cy="576064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sk-SK" sz="2200" b="1" dirty="0" smtClean="0">
                <a:solidFill>
                  <a:srgbClr val="FF0000"/>
                </a:solidFill>
              </a:rPr>
              <a:t>Kalorimeter</a:t>
            </a:r>
            <a:r>
              <a:rPr lang="sk-SK" sz="2200" dirty="0" smtClean="0"/>
              <a:t> – tepelne izolovaná nádoba, používa sa pri pokusoch  s výmenou tepla.</a:t>
            </a:r>
          </a:p>
          <a:p>
            <a:pPr marL="0" indent="0">
              <a:buNone/>
            </a:pPr>
            <a:r>
              <a:rPr lang="sk-SK" sz="2200" dirty="0" smtClean="0"/>
              <a:t>Pokus: s plastovou, kovovou a drevenou lyžicou v horúcej vode.</a:t>
            </a:r>
          </a:p>
          <a:p>
            <a:pPr marL="0" indent="0" algn="just">
              <a:buNone/>
            </a:pPr>
            <a:r>
              <a:rPr lang="sk-SK" sz="2200" b="1" dirty="0" smtClean="0">
                <a:solidFill>
                  <a:schemeClr val="accent3">
                    <a:lumMod val="50000"/>
                  </a:schemeClr>
                </a:solidFill>
              </a:rPr>
              <a:t>Tepelné vodiče </a:t>
            </a:r>
            <a:r>
              <a:rPr lang="sk-SK" sz="2200" dirty="0" smtClean="0"/>
              <a:t>– látky, v ktorých sa teplo šíry veľmi dobre a rýchlo ( kovy)</a:t>
            </a:r>
          </a:p>
          <a:p>
            <a:pPr marL="0" indent="0" algn="just">
              <a:buNone/>
            </a:pPr>
            <a:r>
              <a:rPr lang="sk-SK" sz="2200" b="1" dirty="0" smtClean="0">
                <a:solidFill>
                  <a:schemeClr val="accent3">
                    <a:lumMod val="50000"/>
                  </a:schemeClr>
                </a:solidFill>
              </a:rPr>
              <a:t>Tepelné izolanty </a:t>
            </a:r>
            <a:r>
              <a:rPr lang="sk-SK" sz="2200" dirty="0" smtClean="0"/>
              <a:t>– látky, v ktorých sa teplo nešíri, alebo sa šíry len veľmi pomaly. Sú to zlé vodiče tepla ( polystyrén, drevo , plasty , sklo,..)</a:t>
            </a:r>
          </a:p>
          <a:p>
            <a:pPr marL="0" indent="0">
              <a:buNone/>
            </a:pPr>
            <a:r>
              <a:rPr lang="sk-SK" sz="2200" b="1" dirty="0" smtClean="0">
                <a:solidFill>
                  <a:srgbClr val="7030A0"/>
                </a:solidFill>
              </a:rPr>
              <a:t>Vzduch</a:t>
            </a:r>
            <a:r>
              <a:rPr lang="sk-SK" sz="2200" dirty="0" smtClean="0"/>
              <a:t> aj </a:t>
            </a:r>
            <a:r>
              <a:rPr lang="sk-SK" sz="2200" b="1" dirty="0" smtClean="0">
                <a:solidFill>
                  <a:srgbClr val="7030A0"/>
                </a:solidFill>
              </a:rPr>
              <a:t>voda</a:t>
            </a:r>
            <a:r>
              <a:rPr lang="sk-SK" sz="2200" dirty="0" smtClean="0"/>
              <a:t> sú tiež zlé vodiče tepla.</a:t>
            </a:r>
          </a:p>
          <a:p>
            <a:pPr marL="0" indent="0">
              <a:buNone/>
            </a:pPr>
            <a:endParaRPr lang="sk-SK" sz="2200" dirty="0"/>
          </a:p>
          <a:p>
            <a:pPr marL="0" indent="0">
              <a:buNone/>
            </a:pPr>
            <a:endParaRPr lang="sk-SK" sz="2000" dirty="0" smtClean="0"/>
          </a:p>
          <a:p>
            <a:pPr marL="0" indent="0">
              <a:buNone/>
            </a:pPr>
            <a:endParaRPr lang="sk-SK" sz="2000" dirty="0" smtClean="0"/>
          </a:p>
          <a:p>
            <a:pPr marL="0" indent="0">
              <a:buNone/>
            </a:pPr>
            <a:endParaRPr lang="sk-SK" sz="2000" dirty="0" smtClean="0"/>
          </a:p>
          <a:p>
            <a:pPr marL="0" indent="0">
              <a:buNone/>
            </a:pPr>
            <a:endParaRPr lang="sk-SK" sz="2000" dirty="0"/>
          </a:p>
          <a:p>
            <a:pPr marL="0" indent="0">
              <a:buNone/>
            </a:pPr>
            <a:endParaRPr lang="sk-SK" sz="2400" b="1" dirty="0" smtClean="0"/>
          </a:p>
          <a:p>
            <a:pPr marL="0" indent="0">
              <a:buNone/>
            </a:pPr>
            <a:r>
              <a:rPr lang="sk-SK" sz="2400" b="1" dirty="0" smtClean="0"/>
              <a:t>Spôsoby </a:t>
            </a:r>
            <a:r>
              <a:rPr lang="sk-SK" sz="2400" b="1" dirty="0" smtClean="0"/>
              <a:t>šírenia tepla</a:t>
            </a:r>
            <a:r>
              <a:rPr lang="sk-SK" sz="2400" dirty="0" smtClean="0"/>
              <a:t>: vedením, prúdením a žiarením</a:t>
            </a:r>
            <a:endParaRPr lang="sk-SK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877" y="3443033"/>
            <a:ext cx="2399297" cy="2146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49" b="16524"/>
          <a:stretch/>
        </p:blipFill>
        <p:spPr bwMode="auto">
          <a:xfrm>
            <a:off x="457199" y="3978180"/>
            <a:ext cx="3250704" cy="1611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957" y="4020101"/>
            <a:ext cx="1713155" cy="1713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21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0106"/>
          </a:xfrm>
        </p:spPr>
        <p:txBody>
          <a:bodyPr>
            <a:normAutofit/>
          </a:bodyPr>
          <a:lstStyle/>
          <a:p>
            <a:r>
              <a:rPr lang="sk-SK" sz="3200" b="1" dirty="0" smtClean="0"/>
              <a:t>Spôsoby šírenia tepla</a:t>
            </a:r>
            <a:endParaRPr lang="sk-SK" sz="32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8229600" cy="157354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sk-SK" sz="2400" b="1" dirty="0" smtClean="0">
                <a:solidFill>
                  <a:srgbClr val="FF0000"/>
                </a:solidFill>
              </a:rPr>
              <a:t>Vedením</a:t>
            </a:r>
            <a:r>
              <a:rPr lang="sk-SK" sz="2400" b="1" dirty="0" smtClean="0"/>
              <a:t> </a:t>
            </a:r>
            <a:r>
              <a:rPr lang="sk-SK" sz="2400" dirty="0" smtClean="0"/>
              <a:t>– keď sú telesá, medzi ktorými dochádza k šíreniu tepla v priamom kontakte ( napr. lyžička ponorená do horúcej polievky)</a:t>
            </a:r>
          </a:p>
          <a:p>
            <a:pPr marL="0" indent="0">
              <a:buNone/>
            </a:pPr>
            <a:endParaRPr lang="sk-SK" sz="2400" dirty="0" smtClean="0"/>
          </a:p>
          <a:p>
            <a:pPr marL="0" indent="0">
              <a:buNone/>
            </a:pPr>
            <a:endParaRPr lang="sk-SK" sz="2000" dirty="0" smtClean="0"/>
          </a:p>
          <a:p>
            <a:pPr marL="0" indent="0">
              <a:buNone/>
            </a:pPr>
            <a:endParaRPr lang="sk-SK" sz="2400" dirty="0" smtClean="0">
              <a:solidFill>
                <a:srgbClr val="FF0000"/>
              </a:solidFill>
            </a:endParaRPr>
          </a:p>
          <a:p>
            <a:endParaRPr lang="sk-SK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83629"/>
            <a:ext cx="215680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Výsledok vyhľadávania obrázkov pre dopyt šírenie tepla vedení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388" y="2291951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987" y="2308225"/>
            <a:ext cx="2905125" cy="1927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500562"/>
            <a:ext cx="4225652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858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88640"/>
            <a:ext cx="8229600" cy="5649491"/>
          </a:xfrm>
        </p:spPr>
        <p:txBody>
          <a:bodyPr/>
          <a:lstStyle/>
          <a:p>
            <a:pPr marL="0" indent="0" algn="just">
              <a:buNone/>
            </a:pPr>
            <a:r>
              <a:rPr lang="sk-SK" sz="2400" dirty="0" smtClean="0">
                <a:solidFill>
                  <a:srgbClr val="FF0000"/>
                </a:solidFill>
              </a:rPr>
              <a:t>Prúdením </a:t>
            </a:r>
            <a:r>
              <a:rPr lang="sk-SK" sz="2400" dirty="0" smtClean="0"/>
              <a:t>- sa šíry teplo v tekutinách ( v kvapalinách a plynoch). Teplý vzduch má menšiu hustotu ako studený, preto stúpa smerom hore a na jeho miesto sa dostáva studený vzduch.</a:t>
            </a:r>
          </a:p>
          <a:p>
            <a:pPr marL="0" indent="0" algn="just">
              <a:buNone/>
            </a:pPr>
            <a:r>
              <a:rPr lang="sk-SK" sz="2400" dirty="0" smtClean="0"/>
              <a:t>Teplá voda má menšiu hustotu, preto zohriata voda z kotla umiestneného na prízemí  stúpa nahor do radiátorov. </a:t>
            </a:r>
            <a:r>
              <a:rPr lang="sk-SK" sz="2400" dirty="0" smtClean="0">
                <a:solidFill>
                  <a:schemeClr val="accent3">
                    <a:lumMod val="50000"/>
                  </a:schemeClr>
                </a:solidFill>
              </a:rPr>
              <a:t>Vykurovanie samovoľným prúdením </a:t>
            </a:r>
            <a:r>
              <a:rPr lang="sk-SK" sz="2400" dirty="0" smtClean="0"/>
              <a:t>sa využíva len v malých domoch</a:t>
            </a:r>
            <a:r>
              <a:rPr lang="sk-SK" dirty="0" smtClean="0"/>
              <a:t>.</a:t>
            </a:r>
          </a:p>
          <a:p>
            <a:endParaRPr lang="sk-S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02" y="3362278"/>
            <a:ext cx="3133725" cy="19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279" y="4411273"/>
            <a:ext cx="2038833" cy="233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5" t="8245" r="7871" b="7565"/>
          <a:stretch/>
        </p:blipFill>
        <p:spPr bwMode="auto">
          <a:xfrm>
            <a:off x="5580112" y="3429001"/>
            <a:ext cx="2952328" cy="1872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34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88640"/>
            <a:ext cx="8229600" cy="5577483"/>
          </a:xfrm>
        </p:spPr>
        <p:txBody>
          <a:bodyPr/>
          <a:lstStyle/>
          <a:p>
            <a:pPr marL="0" indent="0">
              <a:buNone/>
            </a:pPr>
            <a:r>
              <a:rPr lang="sk-SK" sz="2400" dirty="0" smtClean="0">
                <a:solidFill>
                  <a:srgbClr val="FF0000"/>
                </a:solidFill>
              </a:rPr>
              <a:t>Žiarením-</a:t>
            </a:r>
            <a:r>
              <a:rPr lang="sk-SK" sz="2400" dirty="0" smtClean="0"/>
              <a:t>  keď medzi dvoma telesami nie je žiadna látka, ktorá by mohla prenášať  teplo vedením, alebo prúdením.  Šírenie vo vákuu, alebo v priehľadnej látke.</a:t>
            </a:r>
          </a:p>
          <a:p>
            <a:pPr marL="0" indent="0">
              <a:buNone/>
            </a:pPr>
            <a:r>
              <a:rPr lang="sk-SK" sz="2400" dirty="0"/>
              <a:t> </a:t>
            </a:r>
            <a:r>
              <a:rPr lang="sk-SK" sz="2400" dirty="0" smtClean="0"/>
              <a:t>   ( napr. Zo Slnka dopadajú na Zem až tri druhy žiarenia: ultrafialové, viditeľné svetlo a infračervené .</a:t>
            </a:r>
          </a:p>
          <a:p>
            <a:pPr marL="0" indent="0">
              <a:buNone/>
            </a:pPr>
            <a:endParaRPr lang="sk-SK" sz="3600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4864"/>
            <a:ext cx="3536397" cy="2374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76872"/>
            <a:ext cx="3261469" cy="2258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133" y="4581128"/>
            <a:ext cx="3477245" cy="213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313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pPr algn="ctr"/>
            <a:r>
              <a:rPr lang="sk-SK" b="1" dirty="0" smtClean="0"/>
              <a:t>Zhrnutie:</a:t>
            </a:r>
            <a:endParaRPr lang="sk-SK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5696" y="1484784"/>
            <a:ext cx="5093984" cy="3835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777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pPr algn="ctr"/>
            <a:r>
              <a:rPr lang="sk-SK" b="1" dirty="0" smtClean="0"/>
              <a:t>Ďakujem za pozornosť !</a:t>
            </a:r>
            <a:endParaRPr lang="sk-SK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498" y="2342282"/>
            <a:ext cx="4670758" cy="3246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974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dobené">
  <a:themeElements>
    <a:clrScheme name="Zdobené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Zdobené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Zdobené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143</TotalTime>
  <Words>254</Words>
  <Application>Microsoft Office PowerPoint</Application>
  <PresentationFormat>Prezentácia na obrazovke (4:3)</PresentationFormat>
  <Paragraphs>24</Paragraphs>
  <Slides>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12" baseType="lpstr">
      <vt:lpstr>Arial Black</vt:lpstr>
      <vt:lpstr>Century Schoolbook</vt:lpstr>
      <vt:lpstr>Wingdings</vt:lpstr>
      <vt:lpstr>Wingdings 2</vt:lpstr>
      <vt:lpstr>Zdobené</vt:lpstr>
      <vt:lpstr>Šírenie tepla. Kalorimeter  prezentácia vhodná na poznámky</vt:lpstr>
      <vt:lpstr>Šírenie tepla, kalorimeter</vt:lpstr>
      <vt:lpstr>Spôsoby šírenia tepla</vt:lpstr>
      <vt:lpstr>Prezentácia programu PowerPoint</vt:lpstr>
      <vt:lpstr>Prezentácia programu PowerPoint</vt:lpstr>
      <vt:lpstr>Zhrnutie:</vt:lpstr>
      <vt:lpstr>Ďakujem za pozornosť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Bejka</dc:creator>
  <cp:lastModifiedBy>HP</cp:lastModifiedBy>
  <cp:revision>17</cp:revision>
  <dcterms:created xsi:type="dcterms:W3CDTF">2017-03-29T19:36:53Z</dcterms:created>
  <dcterms:modified xsi:type="dcterms:W3CDTF">2021-03-20T07:51:35Z</dcterms:modified>
</cp:coreProperties>
</file>