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60" r:id="rId3"/>
    <p:sldId id="377" r:id="rId4"/>
    <p:sldId id="380" r:id="rId5"/>
    <p:sldId id="381" r:id="rId6"/>
    <p:sldId id="378" r:id="rId7"/>
    <p:sldId id="382" r:id="rId8"/>
    <p:sldId id="379" r:id="rId9"/>
    <p:sldId id="3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0" d="100"/>
          <a:sy n="10" d="100"/>
        </p:scale>
        <p:origin x="22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386C-B917-43D6-932D-B9649A9FA084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D5ACE-9570-4B13-A3B2-D44DF54FBC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5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5ACE-9570-4B13-A3B2-D44DF54FBCC1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6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649" y="360737"/>
            <a:ext cx="10452296" cy="3261694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III. OBRAZY STREDOVEKÉHO SVETA</a:t>
            </a:r>
            <a:br>
              <a:rPr lang="sk-SK" sz="4400" dirty="0"/>
            </a:br>
            <a:r>
              <a:rPr lang="sk-SK" sz="4400" dirty="0"/>
              <a:t/>
            </a:r>
            <a:br>
              <a:rPr lang="sk-SK" sz="4400" dirty="0"/>
            </a:b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9969" y="3165446"/>
            <a:ext cx="8042031" cy="2648689"/>
          </a:xfrm>
        </p:spPr>
        <p:txBody>
          <a:bodyPr>
            <a:normAutofit/>
          </a:bodyPr>
          <a:lstStyle/>
          <a:p>
            <a:pPr algn="ctr"/>
            <a:endParaRPr lang="sk-SK" sz="3600" b="1" dirty="0"/>
          </a:p>
          <a:p>
            <a:pPr algn="ctr"/>
            <a:r>
              <a:rPr lang="sk-SK" sz="3600" b="1" dirty="0"/>
              <a:t>1. KORENE STREDOVEKU. </a:t>
            </a:r>
          </a:p>
          <a:p>
            <a:pPr algn="ctr"/>
            <a:r>
              <a:rPr lang="sk-SK" sz="3600" b="1" dirty="0"/>
              <a:t>SVET A ĽUDIA ZA HRANICAMI RÍMA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Rodové spoločenstvá - kmene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44" y="2245350"/>
            <a:ext cx="10296872" cy="550182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ľudia sa združovali podľa príbuzenských zväzkov – rodové spoločenstvá = </a:t>
            </a:r>
            <a:r>
              <a:rPr lang="sk-SK" sz="3500" b="1" dirty="0"/>
              <a:t>kmene</a:t>
            </a:r>
          </a:p>
          <a:p>
            <a:pPr algn="just"/>
            <a:endParaRPr lang="sk-SK" sz="3500" dirty="0"/>
          </a:p>
          <a:p>
            <a:pPr algn="just"/>
            <a:r>
              <a:rPr lang="sk-SK" sz="3500" b="1" dirty="0"/>
              <a:t>Germáni</a:t>
            </a:r>
          </a:p>
          <a:p>
            <a:pPr algn="just"/>
            <a:r>
              <a:rPr lang="sk-SK" sz="3500" b="1" dirty="0"/>
              <a:t>Slovania</a:t>
            </a:r>
          </a:p>
          <a:p>
            <a:pPr algn="just"/>
            <a:r>
              <a:rPr lang="sk-SK" sz="3500" b="1" dirty="0"/>
              <a:t>Nomádi</a:t>
            </a:r>
          </a:p>
          <a:p>
            <a:pPr marL="0" indent="0" algn="just">
              <a:buNone/>
            </a:pPr>
            <a:endParaRPr lang="sk-SK" sz="3500" dirty="0"/>
          </a:p>
          <a:p>
            <a:pPr algn="just"/>
            <a:endParaRPr lang="sk-SK" sz="3500" dirty="0"/>
          </a:p>
          <a:p>
            <a:pPr algn="just">
              <a:buFontTx/>
              <a:buChar char="-"/>
            </a:pPr>
            <a:endParaRPr lang="sk-SK" sz="3500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Slovania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44" y="1927298"/>
            <a:ext cx="10296872" cy="5501829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500" dirty="0"/>
              <a:t>pravlasť - široké pláne východnej a severovýchodnej Európy (medzi riekami Odra, Visla, stredný Dneper)</a:t>
            </a:r>
          </a:p>
          <a:p>
            <a:pPr algn="just"/>
            <a:r>
              <a:rPr lang="sk-SK" sz="3500" dirty="0"/>
              <a:t>prírodné podmienky – nížiny, pahorkatiny, lúky, riedke lesy, močiare</a:t>
            </a:r>
          </a:p>
          <a:p>
            <a:pPr algn="just"/>
            <a:r>
              <a:rPr lang="sk-SK" sz="3500" dirty="0"/>
              <a:t>obydlia - </a:t>
            </a:r>
            <a:r>
              <a:rPr lang="sk-SK" sz="3500" dirty="0" err="1"/>
              <a:t>zemnice</a:t>
            </a:r>
            <a:r>
              <a:rPr lang="sk-SK" sz="3500" dirty="0"/>
              <a:t>, </a:t>
            </a:r>
            <a:r>
              <a:rPr lang="sk-SK" sz="3500" dirty="0" err="1"/>
              <a:t>polozemnice</a:t>
            </a:r>
            <a:endParaRPr lang="sk-SK" sz="3500" dirty="0"/>
          </a:p>
          <a:p>
            <a:pPr algn="just"/>
            <a:r>
              <a:rPr lang="sk-SK" sz="3500" dirty="0"/>
              <a:t>poľnohospodárstvo, chov zvierat, remeselníci - spracovanie dreva</a:t>
            </a:r>
          </a:p>
          <a:p>
            <a:pPr algn="just"/>
            <a:r>
              <a:rPr lang="sk-SK" sz="3500" dirty="0"/>
              <a:t>často sa sťahovali (keď vyčerpali obrábanú pôdu)</a:t>
            </a:r>
          </a:p>
          <a:p>
            <a:pPr algn="just"/>
            <a:r>
              <a:rPr lang="sk-SK" sz="3500" dirty="0"/>
              <a:t>podobný jazyk jednotlivých kmeňov</a:t>
            </a:r>
          </a:p>
          <a:p>
            <a:pPr algn="just"/>
            <a:endParaRPr lang="sk-SK" sz="3500" dirty="0"/>
          </a:p>
          <a:p>
            <a:pPr algn="just">
              <a:buFontTx/>
              <a:buChar char="-"/>
            </a:pPr>
            <a:endParaRPr lang="sk-SK" sz="3500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1028" name="Picture 4" descr="Zdroj:ValachoviÄ, P. a KratochvÃ­l, V. a Mucska, V.: Od staroveku k stredoveku, Orbis Pictus Istropolitana, Bratislava 2001 ">
            <a:extLst>
              <a:ext uri="{FF2B5EF4-FFF2-40B4-BE49-F238E27FC236}">
                <a16:creationId xmlns:a16="http://schemas.microsoft.com/office/drawing/2014/main" id="{5821BEE4-6575-436C-9CC4-3AF27484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10" y="2794379"/>
            <a:ext cx="2461146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Slovania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44" y="1171926"/>
            <a:ext cx="10296872" cy="550182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do strednej Európy sa dostali v 5. stor.</a:t>
            </a:r>
          </a:p>
          <a:p>
            <a:pPr marL="0" indent="0" algn="just">
              <a:buNone/>
            </a:pPr>
            <a:endParaRPr lang="sk-SK" sz="3500" dirty="0"/>
          </a:p>
          <a:p>
            <a:pPr algn="just"/>
            <a:r>
              <a:rPr lang="sk-SK" sz="3500" dirty="0"/>
              <a:t>na územie dnešného Slovenska prišli asi cez priesmyky Karpát a z juhu z oblastí okolo Dunaja, osídlili nížiny – roľníctvo, pastierstvo, včelárstvo (</a:t>
            </a:r>
            <a:r>
              <a:rPr lang="sk-SK" sz="3500" dirty="0" err="1"/>
              <a:t>brtníctvo</a:t>
            </a:r>
            <a:r>
              <a:rPr lang="sk-SK" sz="3500" dirty="0"/>
              <a:t>), rybolov</a:t>
            </a:r>
          </a:p>
          <a:p>
            <a:pPr algn="just">
              <a:buFontTx/>
              <a:buChar char="-"/>
            </a:pPr>
            <a:endParaRPr lang="sk-SK" sz="3500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2050" name="Picture 2" descr="https://upload.wikimedia.org/wikipedia/commons/thumb/7/7d/Slavic_europe.png/220px-Slavic_europe.png">
            <a:extLst>
              <a:ext uri="{FF2B5EF4-FFF2-40B4-BE49-F238E27FC236}">
                <a16:creationId xmlns:a16="http://schemas.microsoft.com/office/drawing/2014/main" id="{4066FB5F-CE95-4EE1-9E76-ADBC0BF6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12" y="1372587"/>
            <a:ext cx="2095500" cy="1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pravlasÅ¥ slovanov">
            <a:extLst>
              <a:ext uri="{FF2B5EF4-FFF2-40B4-BE49-F238E27FC236}">
                <a16:creationId xmlns:a16="http://schemas.microsoft.com/office/drawing/2014/main" id="{0FE24B0E-9E84-4B83-8657-59BE8077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59" y="4597568"/>
            <a:ext cx="3807725" cy="2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droj?SkladanÃ½, M. a JÃ­lek, T. a OrsÃ¡govÃ¡, M.: Dejepis pre 5. roÄnÃ­k zÃ¡kladnej Å¡koly, SPN, Bratislava 1990">
            <a:extLst>
              <a:ext uri="{FF2B5EF4-FFF2-40B4-BE49-F238E27FC236}">
                <a16:creationId xmlns:a16="http://schemas.microsoft.com/office/drawing/2014/main" id="{AF653DD4-1DF3-4E2D-BA1E-1918B526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63" y="4597568"/>
            <a:ext cx="2091770" cy="2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MenÅ¡Ã­ rozmer">
            <a:extLst>
              <a:ext uri="{FF2B5EF4-FFF2-40B4-BE49-F238E27FC236}">
                <a16:creationId xmlns:a16="http://schemas.microsoft.com/office/drawing/2014/main" id="{9156B37A-DC82-4159-BD9C-01F582D3A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97" y="4067175"/>
            <a:ext cx="458034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2/2b/Unfinished_pysanka.jpg/220px-Unfinished_pysanka.jpg">
            <a:extLst>
              <a:ext uri="{FF2B5EF4-FFF2-40B4-BE49-F238E27FC236}">
                <a16:creationId xmlns:a16="http://schemas.microsoft.com/office/drawing/2014/main" id="{832C1C8B-D6C8-48DD-A98F-2C58AC67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17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pravlasÅ¥ slovanov">
            <a:extLst>
              <a:ext uri="{FF2B5EF4-FFF2-40B4-BE49-F238E27FC236}">
                <a16:creationId xmlns:a16="http://schemas.microsoft.com/office/drawing/2014/main" id="{63B812D5-32E3-46CE-808E-FB97CA2B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67174"/>
            <a:ext cx="2367318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Ãºvisiaci obrÃ¡zok">
            <a:extLst>
              <a:ext uri="{FF2B5EF4-FFF2-40B4-BE49-F238E27FC236}">
                <a16:creationId xmlns:a16="http://schemas.microsoft.com/office/drawing/2014/main" id="{1D279023-D64B-4AE3-9FF3-92EEDE44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pravlasÅ¥ slovanov">
            <a:extLst>
              <a:ext uri="{FF2B5EF4-FFF2-40B4-BE49-F238E27FC236}">
                <a16:creationId xmlns:a16="http://schemas.microsoft.com/office/drawing/2014/main" id="{38912F7B-0D15-4448-A729-846862EA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609975" cy="40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Ã½sledok vyhÄ¾adÃ¡vania obrÃ¡zkov pre dopyt slovania">
            <a:extLst>
              <a:ext uri="{FF2B5EF4-FFF2-40B4-BE49-F238E27FC236}">
                <a16:creationId xmlns:a16="http://schemas.microsoft.com/office/drawing/2014/main" id="{DA252751-D03D-4D41-8864-E1A0AB66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0"/>
            <a:ext cx="2481262" cy="40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Zdroj:ValachoviÄ, P. a KratochvÃ­l, V. a Mucska, V.: Od staroveku k stredoveku, Orbis Pictus Istropolitana, Bratislava 2001 ">
            <a:extLst>
              <a:ext uri="{FF2B5EF4-FFF2-40B4-BE49-F238E27FC236}">
                <a16:creationId xmlns:a16="http://schemas.microsoft.com/office/drawing/2014/main" id="{49D1320F-AF99-4F47-931D-A88036FF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97" y="4067173"/>
            <a:ext cx="2108603" cy="27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Ã½sledok vyhÄ¾adÃ¡vania obrÃ¡zkov pre dopyt slovania Å¡perky">
            <a:extLst>
              <a:ext uri="{FF2B5EF4-FFF2-40B4-BE49-F238E27FC236}">
                <a16:creationId xmlns:a16="http://schemas.microsoft.com/office/drawing/2014/main" id="{912C91EE-D76A-4FA7-8FE7-5A0871DB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7" y="4067173"/>
            <a:ext cx="2142533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Germáni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6" y="2642915"/>
            <a:ext cx="10186229" cy="55018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3500" dirty="0"/>
              <a:t>územie - medzi riekami Rýn a Dunaj</a:t>
            </a:r>
          </a:p>
          <a:p>
            <a:pPr algn="just"/>
            <a:r>
              <a:rPr lang="sk-SK" sz="3500" dirty="0"/>
              <a:t>prírodné podmienky – husté lesy</a:t>
            </a:r>
          </a:p>
          <a:p>
            <a:pPr algn="just"/>
            <a:r>
              <a:rPr lang="sk-SK" sz="3500" dirty="0"/>
              <a:t>obydlia stavali na lesných čistinách</a:t>
            </a:r>
          </a:p>
          <a:p>
            <a:pPr algn="just"/>
            <a:r>
              <a:rPr lang="sk-SK" sz="3500" dirty="0"/>
              <a:t>poľnohospodárstvo, chov koní a hovädzieho dobytka, lov</a:t>
            </a:r>
          </a:p>
          <a:p>
            <a:pPr algn="just"/>
            <a:r>
              <a:rPr lang="sk-SK" sz="3500" dirty="0"/>
              <a:t>sťahovanie (keď vyčerpali obrábanú pôdu)</a:t>
            </a:r>
          </a:p>
          <a:p>
            <a:pPr algn="just"/>
            <a:r>
              <a:rPr lang="sk-SK" sz="3500" dirty="0"/>
              <a:t>za korisťou prenikali na rímske územie – výstavba </a:t>
            </a:r>
            <a:r>
              <a:rPr lang="sk-SK" sz="3500" dirty="0" err="1"/>
              <a:t>Limes</a:t>
            </a:r>
            <a:r>
              <a:rPr lang="sk-SK" sz="3500" dirty="0"/>
              <a:t> </a:t>
            </a:r>
            <a:r>
              <a:rPr lang="sk-SK" sz="3500" dirty="0" err="1"/>
              <a:t>Romanus</a:t>
            </a:r>
            <a:endParaRPr lang="sk-SK" sz="3500" dirty="0"/>
          </a:p>
          <a:p>
            <a:pPr algn="just"/>
            <a:r>
              <a:rPr lang="sk-SK" sz="3500" dirty="0"/>
              <a:t>mnoho Germánov sa stalo súčasťou rímskych légií</a:t>
            </a:r>
          </a:p>
          <a:p>
            <a:pPr algn="just"/>
            <a:r>
              <a:rPr lang="sk-SK" sz="3500" dirty="0"/>
              <a:t>podobný jazyk jednotlivých kmeňov</a:t>
            </a:r>
          </a:p>
          <a:p>
            <a:pPr algn="just"/>
            <a:endParaRPr lang="sk-SK" sz="3500" dirty="0"/>
          </a:p>
          <a:p>
            <a:pPr algn="just"/>
            <a:endParaRPr lang="sk-SK" sz="3500" dirty="0"/>
          </a:p>
          <a:p>
            <a:pPr algn="just"/>
            <a:endParaRPr lang="sk-SK" sz="3500" dirty="0"/>
          </a:p>
          <a:p>
            <a:pPr algn="just">
              <a:buFontTx/>
              <a:buChar char="-"/>
            </a:pPr>
            <a:endParaRPr lang="sk-SK" sz="3500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4098" name="Picture 2" descr="https://upload.wikimedia.org/wikipedia/commons/thumb/0/03/Germanic_tribes_%28750BC-1AD%29.png/220px-Germanic_tribes_%28750BC-1AD%29.png">
            <a:extLst>
              <a:ext uri="{FF2B5EF4-FFF2-40B4-BE49-F238E27FC236}">
                <a16:creationId xmlns:a16="http://schemas.microsoft.com/office/drawing/2014/main" id="{90DBBD50-1CB8-4BF4-85E0-C338BEC4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79" y="1194933"/>
            <a:ext cx="2657157" cy="18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germÃ¡ni">
            <a:extLst>
              <a:ext uri="{FF2B5EF4-FFF2-40B4-BE49-F238E27FC236}">
                <a16:creationId xmlns:a16="http://schemas.microsoft.com/office/drawing/2014/main" id="{E438EFA2-5CBD-4FFC-A7A4-7DB631EC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688" y="5000955"/>
            <a:ext cx="1621545" cy="17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germÃ¡ni">
            <a:extLst>
              <a:ext uri="{FF2B5EF4-FFF2-40B4-BE49-F238E27FC236}">
                <a16:creationId xmlns:a16="http://schemas.microsoft.com/office/drawing/2014/main" id="{49288E43-6CCC-449F-A2EC-3CD14597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39487" cy="41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germÃ¡ni">
            <a:extLst>
              <a:ext uri="{FF2B5EF4-FFF2-40B4-BE49-F238E27FC236}">
                <a16:creationId xmlns:a16="http://schemas.microsoft.com/office/drawing/2014/main" id="{16F76F25-46AF-40C9-9406-979FF74D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3498"/>
            <a:ext cx="3739486" cy="27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germÃ¡ni">
            <a:extLst>
              <a:ext uri="{FF2B5EF4-FFF2-40B4-BE49-F238E27FC236}">
                <a16:creationId xmlns:a16="http://schemas.microsoft.com/office/drawing/2014/main" id="{4B77F940-AB9F-4415-9510-AFC515AE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6" y="1"/>
            <a:ext cx="4762500" cy="41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ok vyhÄ¾adÃ¡vania obrÃ¡zkov pre dopyt germÃ¡ni">
            <a:extLst>
              <a:ext uri="{FF2B5EF4-FFF2-40B4-BE49-F238E27FC236}">
                <a16:creationId xmlns:a16="http://schemas.microsoft.com/office/drawing/2014/main" id="{8F95E28E-34F1-46F5-8C58-140EFB17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91" y="4103498"/>
            <a:ext cx="4775295" cy="27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Ã½sledok vyhÄ¾adÃ¡vania obrÃ¡zkov pre dopyt germÃ¡ni obydlia">
            <a:extLst>
              <a:ext uri="{FF2B5EF4-FFF2-40B4-BE49-F238E27FC236}">
                <a16:creationId xmlns:a16="http://schemas.microsoft.com/office/drawing/2014/main" id="{9C16AB73-DB9E-4C65-9710-232DC0D2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85" y="-1"/>
            <a:ext cx="3690016" cy="41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Ã½sledok vyhÄ¾adÃ¡vania obrÃ¡zkov pre dopyt germÃ¡ni">
            <a:extLst>
              <a:ext uri="{FF2B5EF4-FFF2-40B4-BE49-F238E27FC236}">
                <a16:creationId xmlns:a16="http://schemas.microsoft.com/office/drawing/2014/main" id="{33AA4F5B-1C2C-46CB-B5AB-E1B2195B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84" y="4103496"/>
            <a:ext cx="3690016" cy="27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Nomádi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44" y="1356171"/>
            <a:ext cx="10296872" cy="550182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územie – rozľahlé ázijské stepi</a:t>
            </a:r>
          </a:p>
          <a:p>
            <a:pPr algn="just"/>
            <a:r>
              <a:rPr lang="sk-SK" sz="3500" dirty="0"/>
              <a:t>neobrábali pôdu, chov koní</a:t>
            </a:r>
          </a:p>
          <a:p>
            <a:pPr algn="just"/>
            <a:r>
              <a:rPr lang="sk-SK" sz="3500" dirty="0"/>
              <a:t>kočovný spôsob života</a:t>
            </a:r>
          </a:p>
          <a:p>
            <a:pPr algn="just"/>
            <a:r>
              <a:rPr lang="sk-SK" sz="3500" dirty="0"/>
              <a:t>sťahovanie (pastviny pre kone)</a:t>
            </a:r>
          </a:p>
          <a:p>
            <a:pPr algn="just"/>
            <a:endParaRPr lang="sk-SK" sz="3500" dirty="0"/>
          </a:p>
          <a:p>
            <a:pPr algn="just">
              <a:buFontTx/>
              <a:buChar char="-"/>
            </a:pPr>
            <a:endParaRPr lang="sk-SK" sz="3500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7170" name="Picture 2" descr="VÃ½sledok vyhÄ¾adÃ¡vania obrÃ¡zkov pre dopyt nomÃ¡dske kmene">
            <a:extLst>
              <a:ext uri="{FF2B5EF4-FFF2-40B4-BE49-F238E27FC236}">
                <a16:creationId xmlns:a16="http://schemas.microsoft.com/office/drawing/2014/main" id="{AD8B92C3-42F3-413B-AF66-3E812848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94" y="2849333"/>
            <a:ext cx="3415210" cy="25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ok vyhÄ¾adÃ¡vania obrÃ¡zkov pre dopyt nomÃ¡dske kmene stredovek">
            <a:extLst>
              <a:ext uri="{FF2B5EF4-FFF2-40B4-BE49-F238E27FC236}">
                <a16:creationId xmlns:a16="http://schemas.microsoft.com/office/drawing/2014/main" id="{FA0A3A19-1260-4F57-868A-B524EE93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51" y="4512290"/>
            <a:ext cx="2214349" cy="21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nomÃ¡dske kmene">
            <a:extLst>
              <a:ext uri="{FF2B5EF4-FFF2-40B4-BE49-F238E27FC236}">
                <a16:creationId xmlns:a16="http://schemas.microsoft.com/office/drawing/2014/main" id="{34EFFCD1-968B-420D-9EAC-3617A2C8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174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Ãºvisiaci obrÃ¡zok">
            <a:extLst>
              <a:ext uri="{FF2B5EF4-FFF2-40B4-BE49-F238E27FC236}">
                <a16:creationId xmlns:a16="http://schemas.microsoft.com/office/drawing/2014/main" id="{096DB121-30D6-4255-BD93-1C6EEE32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2" y="1"/>
            <a:ext cx="5750257" cy="37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nomÃ¡dske kmene">
            <a:extLst>
              <a:ext uri="{FF2B5EF4-FFF2-40B4-BE49-F238E27FC236}">
                <a16:creationId xmlns:a16="http://schemas.microsoft.com/office/drawing/2014/main" id="{81B7EBE2-16E7-4E87-B84E-26409105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44174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Ã½sledok vyhÄ¾adÃ¡vania obrÃ¡zkov pre dopyt nomÃ¡dske kmene stredovek">
            <a:extLst>
              <a:ext uri="{FF2B5EF4-FFF2-40B4-BE49-F238E27FC236}">
                <a16:creationId xmlns:a16="http://schemas.microsoft.com/office/drawing/2014/main" id="{3D1612FB-AB58-4FA9-A950-9B34F22F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0" y="3766783"/>
            <a:ext cx="5750257" cy="30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1422</TotalTime>
  <Words>211</Words>
  <Application>Microsoft Office PowerPoint</Application>
  <PresentationFormat>Širokouhlá</PresentationFormat>
  <Paragraphs>43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Paralaxa</vt:lpstr>
      <vt:lpstr>III. OBRAZY STREDOVEKÉHO SVETA  </vt:lpstr>
      <vt:lpstr>Rodové spoločenstvá - kmene</vt:lpstr>
      <vt:lpstr>Slovania</vt:lpstr>
      <vt:lpstr>Slovania</vt:lpstr>
      <vt:lpstr>Prezentácia programu PowerPoint</vt:lpstr>
      <vt:lpstr>Germáni</vt:lpstr>
      <vt:lpstr>Prezentácia programu PowerPoint</vt:lpstr>
      <vt:lpstr>Nomádi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NA CESTE  K MODERNÝM NÁRODOM</dc:title>
  <dc:creator>Erika</dc:creator>
  <cp:lastModifiedBy>HP</cp:lastModifiedBy>
  <cp:revision>862</cp:revision>
  <dcterms:created xsi:type="dcterms:W3CDTF">2018-10-01T08:13:13Z</dcterms:created>
  <dcterms:modified xsi:type="dcterms:W3CDTF">2021-04-17T06:13:21Z</dcterms:modified>
</cp:coreProperties>
</file>