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2" r:id="rId12"/>
    <p:sldId id="273" r:id="rId13"/>
    <p:sldId id="274" r:id="rId14"/>
    <p:sldId id="275" r:id="rId15"/>
    <p:sldId id="276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gr. Martina Ondrejková" initials="MMO" lastIdx="1" clrIdx="0">
    <p:extLst>
      <p:ext uri="{19B8F6BF-5375-455C-9EA6-DF929625EA0E}">
        <p15:presenceInfo xmlns:p15="http://schemas.microsoft.com/office/powerpoint/2012/main" userId="Mgr. Martina Ondrej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1" d="100"/>
          <a:sy n="41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897A1A-13C4-485F-AE77-11C4FB27F771}" type="doc">
      <dgm:prSet loTypeId="urn:microsoft.com/office/officeart/2005/8/layout/hierarchy3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91E13992-973A-498C-9E58-F382EA7A5AAE}">
      <dgm:prSet/>
      <dgm:spPr/>
      <dgm:t>
        <a:bodyPr/>
        <a:lstStyle/>
        <a:p>
          <a:pPr rtl="0"/>
          <a:r>
            <a:rPr lang="sk-SK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Stalaktity</a:t>
          </a:r>
          <a:r>
            <a: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endParaRPr lang="sk-SK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rtl="0"/>
          <a:r>
            <a:rPr lang="sk-SK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rastú </a:t>
          </a:r>
          <a:r>
            <a:rPr lang="sk-SK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 stropu</a:t>
          </a:r>
        </a:p>
      </dgm:t>
    </dgm:pt>
    <dgm:pt modelId="{77A7E7BD-D77F-42BC-AF19-877FD5B7A514}" type="parTrans" cxnId="{E4BED7AB-0F2D-4E08-864E-50E1230C8EBD}">
      <dgm:prSet/>
      <dgm:spPr/>
      <dgm:t>
        <a:bodyPr/>
        <a:lstStyle/>
        <a:p>
          <a:endParaRPr lang="sk-SK"/>
        </a:p>
      </dgm:t>
    </dgm:pt>
    <dgm:pt modelId="{3DB73348-F1FD-4F7A-9B61-D3351D50DE83}" type="sibTrans" cxnId="{E4BED7AB-0F2D-4E08-864E-50E1230C8EBD}">
      <dgm:prSet/>
      <dgm:spPr/>
      <dgm:t>
        <a:bodyPr/>
        <a:lstStyle/>
        <a:p>
          <a:endParaRPr lang="sk-SK"/>
        </a:p>
      </dgm:t>
    </dgm:pt>
    <dgm:pt modelId="{C3676F4D-FFFA-43E2-86D5-FD083E8EBF24}">
      <dgm:prSet/>
      <dgm:spPr/>
      <dgm:t>
        <a:bodyPr/>
        <a:lstStyle/>
        <a:p>
          <a:pPr rtl="0"/>
          <a:r>
            <a:rPr lang="sk-SK" b="1" u="sng" dirty="0">
              <a:solidFill>
                <a:schemeClr val="bg1"/>
              </a:solidFill>
              <a:effectLst/>
            </a:rPr>
            <a:t>Stalagmity</a:t>
          </a:r>
          <a:r>
            <a:rPr lang="sk-SK" dirty="0">
              <a:solidFill>
                <a:schemeClr val="bg1"/>
              </a:solidFill>
              <a:effectLst/>
            </a:rPr>
            <a:t> – dvíhajú sa z dna</a:t>
          </a:r>
        </a:p>
      </dgm:t>
    </dgm:pt>
    <dgm:pt modelId="{3729DF93-BD07-4D7A-A0A7-4743200E8A07}" type="parTrans" cxnId="{2F7567DA-3984-46EB-93AD-DE2CDD7D4879}">
      <dgm:prSet/>
      <dgm:spPr/>
      <dgm:t>
        <a:bodyPr/>
        <a:lstStyle/>
        <a:p>
          <a:endParaRPr lang="sk-SK"/>
        </a:p>
      </dgm:t>
    </dgm:pt>
    <dgm:pt modelId="{8C273589-A322-4ECE-9361-B99EC47D31AF}" type="sibTrans" cxnId="{2F7567DA-3984-46EB-93AD-DE2CDD7D4879}">
      <dgm:prSet/>
      <dgm:spPr/>
      <dgm:t>
        <a:bodyPr/>
        <a:lstStyle/>
        <a:p>
          <a:endParaRPr lang="sk-SK"/>
        </a:p>
      </dgm:t>
    </dgm:pt>
    <dgm:pt modelId="{E50AD192-14F1-413B-A2AA-8EC9A69C0778}">
      <dgm:prSet/>
      <dgm:spPr/>
      <dgm:t>
        <a:bodyPr/>
        <a:lstStyle/>
        <a:p>
          <a:pPr rtl="0"/>
          <a:r>
            <a:rPr lang="sk-SK" b="1" u="sng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Stalagnáty</a:t>
          </a:r>
          <a:r>
            <a:rPr lang="sk-SK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spojené stalaktity a stalagmity</a:t>
          </a:r>
        </a:p>
      </dgm:t>
    </dgm:pt>
    <dgm:pt modelId="{2FC5D029-37C1-4682-B692-37069A24EE9A}" type="parTrans" cxnId="{16F70E18-DBD7-40DD-9869-BDEA851AB2A1}">
      <dgm:prSet/>
      <dgm:spPr/>
      <dgm:t>
        <a:bodyPr/>
        <a:lstStyle/>
        <a:p>
          <a:endParaRPr lang="sk-SK"/>
        </a:p>
      </dgm:t>
    </dgm:pt>
    <dgm:pt modelId="{28BEA65C-2068-489E-AD98-0A52CCC67C73}" type="sibTrans" cxnId="{16F70E18-DBD7-40DD-9869-BDEA851AB2A1}">
      <dgm:prSet/>
      <dgm:spPr/>
      <dgm:t>
        <a:bodyPr/>
        <a:lstStyle/>
        <a:p>
          <a:endParaRPr lang="sk-SK"/>
        </a:p>
      </dgm:t>
    </dgm:pt>
    <dgm:pt modelId="{423EC70B-102C-4BCB-9F34-646EF2203A44}" type="pres">
      <dgm:prSet presAssocID="{2C897A1A-13C4-485F-AE77-11C4FB27F7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1E335264-A602-443D-97CB-65AD4F8E92EE}" type="pres">
      <dgm:prSet presAssocID="{91E13992-973A-498C-9E58-F382EA7A5AAE}" presName="root" presStyleCnt="0"/>
      <dgm:spPr/>
    </dgm:pt>
    <dgm:pt modelId="{126E8702-A11E-4001-A814-5717A10E51ED}" type="pres">
      <dgm:prSet presAssocID="{91E13992-973A-498C-9E58-F382EA7A5AAE}" presName="rootComposite" presStyleCnt="0"/>
      <dgm:spPr/>
    </dgm:pt>
    <dgm:pt modelId="{2417155E-2353-45D3-8742-A1E18E105D9A}" type="pres">
      <dgm:prSet presAssocID="{91E13992-973A-498C-9E58-F382EA7A5AAE}" presName="rootText" presStyleLbl="node1" presStyleIdx="0" presStyleCnt="3"/>
      <dgm:spPr/>
      <dgm:t>
        <a:bodyPr/>
        <a:lstStyle/>
        <a:p>
          <a:endParaRPr lang="sk-SK"/>
        </a:p>
      </dgm:t>
    </dgm:pt>
    <dgm:pt modelId="{C57AD94F-472B-4C04-B307-D1117BB2B4BA}" type="pres">
      <dgm:prSet presAssocID="{91E13992-973A-498C-9E58-F382EA7A5AAE}" presName="rootConnector" presStyleLbl="node1" presStyleIdx="0" presStyleCnt="3"/>
      <dgm:spPr/>
      <dgm:t>
        <a:bodyPr/>
        <a:lstStyle/>
        <a:p>
          <a:endParaRPr lang="sk-SK"/>
        </a:p>
      </dgm:t>
    </dgm:pt>
    <dgm:pt modelId="{25F3B448-A322-43AE-8A23-A1D2E0B7226B}" type="pres">
      <dgm:prSet presAssocID="{91E13992-973A-498C-9E58-F382EA7A5AAE}" presName="childShape" presStyleCnt="0"/>
      <dgm:spPr/>
    </dgm:pt>
    <dgm:pt modelId="{7A037D69-0952-48C4-9953-889A094B5AB6}" type="pres">
      <dgm:prSet presAssocID="{C3676F4D-FFFA-43E2-86D5-FD083E8EBF24}" presName="root" presStyleCnt="0"/>
      <dgm:spPr/>
    </dgm:pt>
    <dgm:pt modelId="{4BD5E557-47F5-4B4A-A6F6-4E3D3FC9B36E}" type="pres">
      <dgm:prSet presAssocID="{C3676F4D-FFFA-43E2-86D5-FD083E8EBF24}" presName="rootComposite" presStyleCnt="0"/>
      <dgm:spPr/>
    </dgm:pt>
    <dgm:pt modelId="{BD2D9088-8C2B-4721-972D-F0075434EDAE}" type="pres">
      <dgm:prSet presAssocID="{C3676F4D-FFFA-43E2-86D5-FD083E8EBF24}" presName="rootText" presStyleLbl="node1" presStyleIdx="1" presStyleCnt="3" custScaleX="116389"/>
      <dgm:spPr/>
      <dgm:t>
        <a:bodyPr/>
        <a:lstStyle/>
        <a:p>
          <a:endParaRPr lang="sk-SK"/>
        </a:p>
      </dgm:t>
    </dgm:pt>
    <dgm:pt modelId="{9D2219B9-F2A9-42B1-B6C7-54E7BEA0FEC5}" type="pres">
      <dgm:prSet presAssocID="{C3676F4D-FFFA-43E2-86D5-FD083E8EBF24}" presName="rootConnector" presStyleLbl="node1" presStyleIdx="1" presStyleCnt="3"/>
      <dgm:spPr/>
      <dgm:t>
        <a:bodyPr/>
        <a:lstStyle/>
        <a:p>
          <a:endParaRPr lang="sk-SK"/>
        </a:p>
      </dgm:t>
    </dgm:pt>
    <dgm:pt modelId="{3FC3ADBF-3F72-4C58-ACF2-EB5C0A1A655B}" type="pres">
      <dgm:prSet presAssocID="{C3676F4D-FFFA-43E2-86D5-FD083E8EBF24}" presName="childShape" presStyleCnt="0"/>
      <dgm:spPr/>
    </dgm:pt>
    <dgm:pt modelId="{EF9A7107-74E3-4534-AF52-011C13458292}" type="pres">
      <dgm:prSet presAssocID="{E50AD192-14F1-413B-A2AA-8EC9A69C0778}" presName="root" presStyleCnt="0"/>
      <dgm:spPr/>
    </dgm:pt>
    <dgm:pt modelId="{1881FBEF-B52E-44E8-89B5-5E9D18C602A4}" type="pres">
      <dgm:prSet presAssocID="{E50AD192-14F1-413B-A2AA-8EC9A69C0778}" presName="rootComposite" presStyleCnt="0"/>
      <dgm:spPr/>
    </dgm:pt>
    <dgm:pt modelId="{33E58C23-067A-4FD5-8C34-48EF9C8BFE4F}" type="pres">
      <dgm:prSet presAssocID="{E50AD192-14F1-413B-A2AA-8EC9A69C0778}" presName="rootText" presStyleLbl="node1" presStyleIdx="2" presStyleCnt="3" custScaleX="115283"/>
      <dgm:spPr/>
      <dgm:t>
        <a:bodyPr/>
        <a:lstStyle/>
        <a:p>
          <a:endParaRPr lang="sk-SK"/>
        </a:p>
      </dgm:t>
    </dgm:pt>
    <dgm:pt modelId="{EE098970-72C6-44FD-B11D-690924781087}" type="pres">
      <dgm:prSet presAssocID="{E50AD192-14F1-413B-A2AA-8EC9A69C0778}" presName="rootConnector" presStyleLbl="node1" presStyleIdx="2" presStyleCnt="3"/>
      <dgm:spPr/>
      <dgm:t>
        <a:bodyPr/>
        <a:lstStyle/>
        <a:p>
          <a:endParaRPr lang="sk-SK"/>
        </a:p>
      </dgm:t>
    </dgm:pt>
    <dgm:pt modelId="{9C6182FC-E895-45B9-AAD0-09857FE5DF2F}" type="pres">
      <dgm:prSet presAssocID="{E50AD192-14F1-413B-A2AA-8EC9A69C0778}" presName="childShape" presStyleCnt="0"/>
      <dgm:spPr/>
    </dgm:pt>
  </dgm:ptLst>
  <dgm:cxnLst>
    <dgm:cxn modelId="{1D297B3E-BFD7-4C91-9A03-D3EA04FEDF15}" type="presOf" srcId="{91E13992-973A-498C-9E58-F382EA7A5AAE}" destId="{C57AD94F-472B-4C04-B307-D1117BB2B4BA}" srcOrd="1" destOrd="0" presId="urn:microsoft.com/office/officeart/2005/8/layout/hierarchy3"/>
    <dgm:cxn modelId="{E292AFA2-9D1A-4A5D-8AE0-78C0F82E8605}" type="presOf" srcId="{C3676F4D-FFFA-43E2-86D5-FD083E8EBF24}" destId="{9D2219B9-F2A9-42B1-B6C7-54E7BEA0FEC5}" srcOrd="1" destOrd="0" presId="urn:microsoft.com/office/officeart/2005/8/layout/hierarchy3"/>
    <dgm:cxn modelId="{2A2CA3EC-79B3-406A-A963-5D342DA38783}" type="presOf" srcId="{91E13992-973A-498C-9E58-F382EA7A5AAE}" destId="{2417155E-2353-45D3-8742-A1E18E105D9A}" srcOrd="0" destOrd="0" presId="urn:microsoft.com/office/officeart/2005/8/layout/hierarchy3"/>
    <dgm:cxn modelId="{E4BED7AB-0F2D-4E08-864E-50E1230C8EBD}" srcId="{2C897A1A-13C4-485F-AE77-11C4FB27F771}" destId="{91E13992-973A-498C-9E58-F382EA7A5AAE}" srcOrd="0" destOrd="0" parTransId="{77A7E7BD-D77F-42BC-AF19-877FD5B7A514}" sibTransId="{3DB73348-F1FD-4F7A-9B61-D3351D50DE83}"/>
    <dgm:cxn modelId="{2F7567DA-3984-46EB-93AD-DE2CDD7D4879}" srcId="{2C897A1A-13C4-485F-AE77-11C4FB27F771}" destId="{C3676F4D-FFFA-43E2-86D5-FD083E8EBF24}" srcOrd="1" destOrd="0" parTransId="{3729DF93-BD07-4D7A-A0A7-4743200E8A07}" sibTransId="{8C273589-A322-4ECE-9361-B99EC47D31AF}"/>
    <dgm:cxn modelId="{F186EF04-EF8F-4840-89FD-8AE6F7F4E003}" type="presOf" srcId="{C3676F4D-FFFA-43E2-86D5-FD083E8EBF24}" destId="{BD2D9088-8C2B-4721-972D-F0075434EDAE}" srcOrd="0" destOrd="0" presId="urn:microsoft.com/office/officeart/2005/8/layout/hierarchy3"/>
    <dgm:cxn modelId="{D58F2CDC-0476-4416-A765-D82B740427B4}" type="presOf" srcId="{2C897A1A-13C4-485F-AE77-11C4FB27F771}" destId="{423EC70B-102C-4BCB-9F34-646EF2203A44}" srcOrd="0" destOrd="0" presId="urn:microsoft.com/office/officeart/2005/8/layout/hierarchy3"/>
    <dgm:cxn modelId="{DC0428B3-7081-4C99-89F1-F3D08C9AA4EE}" type="presOf" srcId="{E50AD192-14F1-413B-A2AA-8EC9A69C0778}" destId="{33E58C23-067A-4FD5-8C34-48EF9C8BFE4F}" srcOrd="0" destOrd="0" presId="urn:microsoft.com/office/officeart/2005/8/layout/hierarchy3"/>
    <dgm:cxn modelId="{16F70E18-DBD7-40DD-9869-BDEA851AB2A1}" srcId="{2C897A1A-13C4-485F-AE77-11C4FB27F771}" destId="{E50AD192-14F1-413B-A2AA-8EC9A69C0778}" srcOrd="2" destOrd="0" parTransId="{2FC5D029-37C1-4682-B692-37069A24EE9A}" sibTransId="{28BEA65C-2068-489E-AD98-0A52CCC67C73}"/>
    <dgm:cxn modelId="{9A68F22F-77F9-4534-822E-364F5512AB6B}" type="presOf" srcId="{E50AD192-14F1-413B-A2AA-8EC9A69C0778}" destId="{EE098970-72C6-44FD-B11D-690924781087}" srcOrd="1" destOrd="0" presId="urn:microsoft.com/office/officeart/2005/8/layout/hierarchy3"/>
    <dgm:cxn modelId="{FAE32E50-02A2-4FCA-91FE-4B5C20C67A4C}" type="presParOf" srcId="{423EC70B-102C-4BCB-9F34-646EF2203A44}" destId="{1E335264-A602-443D-97CB-65AD4F8E92EE}" srcOrd="0" destOrd="0" presId="urn:microsoft.com/office/officeart/2005/8/layout/hierarchy3"/>
    <dgm:cxn modelId="{36DB33CB-11AE-4AE2-AEED-BBA11CAE0119}" type="presParOf" srcId="{1E335264-A602-443D-97CB-65AD4F8E92EE}" destId="{126E8702-A11E-4001-A814-5717A10E51ED}" srcOrd="0" destOrd="0" presId="urn:microsoft.com/office/officeart/2005/8/layout/hierarchy3"/>
    <dgm:cxn modelId="{95F556C7-BBFD-48B1-9BF8-F882559A2E73}" type="presParOf" srcId="{126E8702-A11E-4001-A814-5717A10E51ED}" destId="{2417155E-2353-45D3-8742-A1E18E105D9A}" srcOrd="0" destOrd="0" presId="urn:microsoft.com/office/officeart/2005/8/layout/hierarchy3"/>
    <dgm:cxn modelId="{F55BE267-A73D-4403-8904-5410D1084278}" type="presParOf" srcId="{126E8702-A11E-4001-A814-5717A10E51ED}" destId="{C57AD94F-472B-4C04-B307-D1117BB2B4BA}" srcOrd="1" destOrd="0" presId="urn:microsoft.com/office/officeart/2005/8/layout/hierarchy3"/>
    <dgm:cxn modelId="{94F82861-57BF-480C-A6F3-200FF97C901E}" type="presParOf" srcId="{1E335264-A602-443D-97CB-65AD4F8E92EE}" destId="{25F3B448-A322-43AE-8A23-A1D2E0B7226B}" srcOrd="1" destOrd="0" presId="urn:microsoft.com/office/officeart/2005/8/layout/hierarchy3"/>
    <dgm:cxn modelId="{8A1D5643-27D1-4BEE-8DC0-75E88AD06F66}" type="presParOf" srcId="{423EC70B-102C-4BCB-9F34-646EF2203A44}" destId="{7A037D69-0952-48C4-9953-889A094B5AB6}" srcOrd="1" destOrd="0" presId="urn:microsoft.com/office/officeart/2005/8/layout/hierarchy3"/>
    <dgm:cxn modelId="{603525C6-8A9C-489E-8FD0-1494CEB61E46}" type="presParOf" srcId="{7A037D69-0952-48C4-9953-889A094B5AB6}" destId="{4BD5E557-47F5-4B4A-A6F6-4E3D3FC9B36E}" srcOrd="0" destOrd="0" presId="urn:microsoft.com/office/officeart/2005/8/layout/hierarchy3"/>
    <dgm:cxn modelId="{E6B98A07-BDA8-4989-8416-424439CFCC3E}" type="presParOf" srcId="{4BD5E557-47F5-4B4A-A6F6-4E3D3FC9B36E}" destId="{BD2D9088-8C2B-4721-972D-F0075434EDAE}" srcOrd="0" destOrd="0" presId="urn:microsoft.com/office/officeart/2005/8/layout/hierarchy3"/>
    <dgm:cxn modelId="{6E2174D5-96C9-4BD6-A3E8-1E2A84605F4C}" type="presParOf" srcId="{4BD5E557-47F5-4B4A-A6F6-4E3D3FC9B36E}" destId="{9D2219B9-F2A9-42B1-B6C7-54E7BEA0FEC5}" srcOrd="1" destOrd="0" presId="urn:microsoft.com/office/officeart/2005/8/layout/hierarchy3"/>
    <dgm:cxn modelId="{EC4754CF-F3A0-49DA-AE8A-82EDFA4705E9}" type="presParOf" srcId="{7A037D69-0952-48C4-9953-889A094B5AB6}" destId="{3FC3ADBF-3F72-4C58-ACF2-EB5C0A1A655B}" srcOrd="1" destOrd="0" presId="urn:microsoft.com/office/officeart/2005/8/layout/hierarchy3"/>
    <dgm:cxn modelId="{CDCC3363-7096-4818-BE00-3C29C209C6E7}" type="presParOf" srcId="{423EC70B-102C-4BCB-9F34-646EF2203A44}" destId="{EF9A7107-74E3-4534-AF52-011C13458292}" srcOrd="2" destOrd="0" presId="urn:microsoft.com/office/officeart/2005/8/layout/hierarchy3"/>
    <dgm:cxn modelId="{2A4CA562-7897-4D85-9450-8B281F3AC53A}" type="presParOf" srcId="{EF9A7107-74E3-4534-AF52-011C13458292}" destId="{1881FBEF-B52E-44E8-89B5-5E9D18C602A4}" srcOrd="0" destOrd="0" presId="urn:microsoft.com/office/officeart/2005/8/layout/hierarchy3"/>
    <dgm:cxn modelId="{2115292F-87A9-4F96-AEA6-8F123FC58B64}" type="presParOf" srcId="{1881FBEF-B52E-44E8-89B5-5E9D18C602A4}" destId="{33E58C23-067A-4FD5-8C34-48EF9C8BFE4F}" srcOrd="0" destOrd="0" presId="urn:microsoft.com/office/officeart/2005/8/layout/hierarchy3"/>
    <dgm:cxn modelId="{60E9823E-06D7-4F0A-B676-2150395C66B6}" type="presParOf" srcId="{1881FBEF-B52E-44E8-89B5-5E9D18C602A4}" destId="{EE098970-72C6-44FD-B11D-690924781087}" srcOrd="1" destOrd="0" presId="urn:microsoft.com/office/officeart/2005/8/layout/hierarchy3"/>
    <dgm:cxn modelId="{C85777E7-262B-43F6-8949-8D2160845771}" type="presParOf" srcId="{EF9A7107-74E3-4534-AF52-011C13458292}" destId="{9C6182FC-E895-45B9-AAD0-09857FE5DF2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7155E-2353-45D3-8742-A1E18E105D9A}">
      <dsp:nvSpPr>
        <dsp:cNvPr id="0" name=""/>
        <dsp:cNvSpPr/>
      </dsp:nvSpPr>
      <dsp:spPr>
        <a:xfrm>
          <a:off x="5916" y="581991"/>
          <a:ext cx="2833714" cy="141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b="1" u="sng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Stalaktity</a:t>
          </a:r>
          <a:r>
            <a:rPr lang="sk-SK" sz="31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endParaRPr lang="sk-SK" sz="3100" kern="1200" dirty="0" smtClean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rastú </a:t>
          </a:r>
          <a:r>
            <a:rPr lang="sk-SK" sz="3100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zo stropu</a:t>
          </a:r>
        </a:p>
      </dsp:txBody>
      <dsp:txXfrm>
        <a:off x="47414" y="623489"/>
        <a:ext cx="2750718" cy="1333861"/>
      </dsp:txXfrm>
    </dsp:sp>
    <dsp:sp modelId="{BD2D9088-8C2B-4721-972D-F0075434EDAE}">
      <dsp:nvSpPr>
        <dsp:cNvPr id="0" name=""/>
        <dsp:cNvSpPr/>
      </dsp:nvSpPr>
      <dsp:spPr>
        <a:xfrm>
          <a:off x="3548059" y="581991"/>
          <a:ext cx="3298131" cy="141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b="1" u="sng" kern="1200" dirty="0">
              <a:solidFill>
                <a:schemeClr val="bg1"/>
              </a:solidFill>
              <a:effectLst/>
            </a:rPr>
            <a:t>Stalagmity</a:t>
          </a:r>
          <a:r>
            <a:rPr lang="sk-SK" sz="3100" kern="1200" dirty="0">
              <a:solidFill>
                <a:schemeClr val="bg1"/>
              </a:solidFill>
              <a:effectLst/>
            </a:rPr>
            <a:t> – dvíhajú sa z dna</a:t>
          </a:r>
        </a:p>
      </dsp:txBody>
      <dsp:txXfrm>
        <a:off x="3589557" y="623489"/>
        <a:ext cx="3215135" cy="1333861"/>
      </dsp:txXfrm>
    </dsp:sp>
    <dsp:sp modelId="{33E58C23-067A-4FD5-8C34-48EF9C8BFE4F}">
      <dsp:nvSpPr>
        <dsp:cNvPr id="0" name=""/>
        <dsp:cNvSpPr/>
      </dsp:nvSpPr>
      <dsp:spPr>
        <a:xfrm>
          <a:off x="7554619" y="581991"/>
          <a:ext cx="3266791" cy="14168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b="1" u="sng" kern="120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Stalagnáty</a:t>
          </a:r>
          <a:r>
            <a:rPr lang="sk-SK" sz="3100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spojené stalaktity a stalagmity</a:t>
          </a:r>
        </a:p>
      </dsp:txBody>
      <dsp:txXfrm>
        <a:off x="7596117" y="623489"/>
        <a:ext cx="3183795" cy="1333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973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1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5289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179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402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7484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8121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6498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89246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5526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521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42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ransition spd="slow">
    <p:wip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veldigg.com/jenolan-caves-the-worlds-oldest-cave-network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74DB35-EDA5-46CA-B511-230F441D9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0156" y="2754824"/>
            <a:ext cx="10055352" cy="1735015"/>
          </a:xfrm>
          <a:solidFill>
            <a:schemeClr val="bg2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sk-SK" sz="10800" dirty="0"/>
              <a:t>Krasové procesy </a:t>
            </a: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5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43535B50-70C6-4D71-803F-48A6C3FDEF67}"/>
              </a:ext>
            </a:extLst>
          </p:cNvPr>
          <p:cNvSpPr/>
          <p:nvPr/>
        </p:nvSpPr>
        <p:spPr>
          <a:xfrm>
            <a:off x="375136" y="304799"/>
            <a:ext cx="4447309" cy="118456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/>
              <a:t>Jaskyne </a:t>
            </a:r>
            <a:endParaRPr lang="sk-SK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8C000338-67DD-4538-A818-9E4FBCD5C71E}"/>
              </a:ext>
            </a:extLst>
          </p:cNvPr>
          <p:cNvSpPr/>
          <p:nvPr/>
        </p:nvSpPr>
        <p:spPr>
          <a:xfrm>
            <a:off x="5462954" y="307064"/>
            <a:ext cx="6350673" cy="13698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3200" dirty="0">
                <a:solidFill>
                  <a:schemeClr val="tx1"/>
                </a:solidFill>
                <a:latin typeface="Abadi" panose="020B0604020104020204" pitchFamily="34" charset="0"/>
              </a:rPr>
              <a:t>rozsiahle podzemné bludiská vymodelované podzemnou vodou</a:t>
            </a:r>
          </a:p>
          <a:p>
            <a:endParaRPr lang="sk-SK"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4FDCDB8-7654-4EDD-BE4B-C77DD898C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445" y="1676931"/>
            <a:ext cx="7148391" cy="476272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945B947-42E9-4478-A1DB-B5E7930F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04" y="2859231"/>
            <a:ext cx="5238750" cy="399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537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blený obdĺžnik 6"/>
          <p:cNvSpPr/>
          <p:nvPr/>
        </p:nvSpPr>
        <p:spPr bwMode="auto">
          <a:xfrm>
            <a:off x="4462266" y="135395"/>
            <a:ext cx="3795309" cy="823499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ÚTVARY </a:t>
            </a: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01543255"/>
              </p:ext>
            </p:extLst>
          </p:nvPr>
        </p:nvGraphicFramePr>
        <p:xfrm>
          <a:off x="685799" y="633845"/>
          <a:ext cx="10827327" cy="258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Obrázek 3" descr="tempimage83.tiff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4641" y="3024837"/>
            <a:ext cx="2973141" cy="345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Stalagmi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0326" y="3214686"/>
            <a:ext cx="3722165" cy="3332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300px-Crag_Cave_Irla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799" y="2959091"/>
            <a:ext cx="2857715" cy="3810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0DBBF242-7652-4ED0-9863-B564E9DAD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5" y="1500554"/>
            <a:ext cx="11136923" cy="5181600"/>
          </a:xfrm>
          <a:prstGeom prst="rect">
            <a:avLst/>
          </a:prstGeom>
        </p:spPr>
      </p:pic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F405C795-C8DC-42A4-8286-16C41505E622}"/>
              </a:ext>
            </a:extLst>
          </p:cNvPr>
          <p:cNvSpPr/>
          <p:nvPr/>
        </p:nvSpPr>
        <p:spPr>
          <a:xfrm>
            <a:off x="3396225" y="187036"/>
            <a:ext cx="5720629" cy="1059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  <a:cs typeface="Aparajita" panose="02020603050405020304" pitchFamily="18" charset="0"/>
              </a:rPr>
              <a:t>Jaskyňa DOMICA </a:t>
            </a:r>
          </a:p>
        </p:txBody>
      </p:sp>
    </p:spTree>
    <p:extLst>
      <p:ext uri="{BB962C8B-B14F-4D97-AF65-F5344CB8AC3E}">
        <p14:creationId xmlns:p14="http://schemas.microsoft.com/office/powerpoint/2010/main" val="614906755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00460D7E-9574-4B7D-92AB-C134AC665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03" t="28333" r="18011" b="15303"/>
          <a:stretch/>
        </p:blipFill>
        <p:spPr>
          <a:xfrm>
            <a:off x="0" y="1143000"/>
            <a:ext cx="12191999" cy="5715000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D9C02FED-304A-4EF0-8DA9-B941E3D58C9F}"/>
              </a:ext>
            </a:extLst>
          </p:cNvPr>
          <p:cNvSpPr/>
          <p:nvPr/>
        </p:nvSpPr>
        <p:spPr>
          <a:xfrm>
            <a:off x="844062" y="72736"/>
            <a:ext cx="10292861" cy="945573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/>
              <a:t>Sprístupnené jaskyne na Slovensku </a:t>
            </a:r>
          </a:p>
        </p:txBody>
      </p:sp>
    </p:spTree>
    <p:extLst>
      <p:ext uri="{BB962C8B-B14F-4D97-AF65-F5344CB8AC3E}">
        <p14:creationId xmlns:p14="http://schemas.microsoft.com/office/powerpoint/2010/main" val="1527494449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27BC82DE-821C-43B0-A58D-1894D173CAB3}"/>
              </a:ext>
            </a:extLst>
          </p:cNvPr>
          <p:cNvSpPr/>
          <p:nvPr/>
        </p:nvSpPr>
        <p:spPr>
          <a:xfrm>
            <a:off x="516082" y="4956463"/>
            <a:ext cx="5579918" cy="112221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Demänovská ľadová jaskyňa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53C7888-CC2A-4D59-808B-72A8DEFC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88" y="368011"/>
            <a:ext cx="5822556" cy="4086978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2C421310-04C5-4EB0-A369-60E441F39728}"/>
              </a:ext>
            </a:extLst>
          </p:cNvPr>
          <p:cNvSpPr/>
          <p:nvPr/>
        </p:nvSpPr>
        <p:spPr>
          <a:xfrm>
            <a:off x="6612082" y="4956462"/>
            <a:ext cx="5579918" cy="1122219"/>
          </a:xfrm>
          <a:prstGeom prst="roundRect">
            <a:avLst/>
          </a:prstGeom>
          <a:solidFill>
            <a:schemeClr val="tx2">
              <a:lumMod val="90000"/>
              <a:lumOff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Dobšinská ľadová jaskyňa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503812B-1308-4CEA-979F-89025477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55" y="315892"/>
            <a:ext cx="6116844" cy="4086978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90A262EC-E87E-4E69-924E-3A0CF8FC7ED2}"/>
              </a:ext>
            </a:extLst>
          </p:cNvPr>
          <p:cNvSpPr/>
          <p:nvPr/>
        </p:nvSpPr>
        <p:spPr>
          <a:xfrm>
            <a:off x="3194027" y="768927"/>
            <a:ext cx="5803945" cy="266007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 dôsledku otepľovania mizne kvapľová výzdoba v jaskyniach! </a:t>
            </a:r>
          </a:p>
        </p:txBody>
      </p:sp>
    </p:spTree>
    <p:extLst>
      <p:ext uri="{BB962C8B-B14F-4D97-AF65-F5344CB8AC3E}">
        <p14:creationId xmlns:p14="http://schemas.microsoft.com/office/powerpoint/2010/main" val="1931998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0818C1C6-53C4-4358-BC44-1A826731367B}"/>
              </a:ext>
            </a:extLst>
          </p:cNvPr>
          <p:cNvSpPr/>
          <p:nvPr/>
        </p:nvSpPr>
        <p:spPr>
          <a:xfrm>
            <a:off x="4853354" y="135081"/>
            <a:ext cx="6852134" cy="945573"/>
          </a:xfrm>
          <a:prstGeom prst="round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 jaský</a:t>
            </a:r>
            <a:r>
              <a:rPr lang="sk-SK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ň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F4E1CC23-098F-461A-8BA8-08246FF8205A}"/>
              </a:ext>
            </a:extLst>
          </p:cNvPr>
          <p:cNvSpPr/>
          <p:nvPr/>
        </p:nvSpPr>
        <p:spPr>
          <a:xfrm>
            <a:off x="515014" y="4022609"/>
            <a:ext cx="11190473" cy="258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Životné prostredie pre živočíchy (netopiere)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Kedysi v nich žil človek (nástenné maľby)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Liečivé účinky (Gombasecká, </a:t>
            </a:r>
            <a:r>
              <a:rPr lang="sk-SK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Bystrianska</a:t>
            </a: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jaskyňa)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Turistický ruch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329856A-AC0B-40C3-8810-2EAB6AF4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9261"/>
            <a:ext cx="4290646" cy="330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3C2A968F-6470-4BFA-9B6B-0AB824631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64" y="1255433"/>
            <a:ext cx="5281113" cy="259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060690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69619AC-86FC-4958-99CE-E501073686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262" y="3907714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0D3623F-3154-4714-A656-BF87B8E3C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5" y="2907322"/>
            <a:ext cx="8412893" cy="3950677"/>
          </a:xfrm>
          <a:prstGeom prst="rect">
            <a:avLst/>
          </a:prstGeom>
        </p:spPr>
      </p:pic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DC8B1258-A9B4-4AE8-A919-D26878DD4F3F}"/>
              </a:ext>
            </a:extLst>
          </p:cNvPr>
          <p:cNvSpPr/>
          <p:nvPr/>
        </p:nvSpPr>
        <p:spPr>
          <a:xfrm>
            <a:off x="398585" y="51098"/>
            <a:ext cx="11460893" cy="28562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KRASOVÉ PROCESY 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 oblastiach tvorených </a:t>
            </a:r>
            <a:r>
              <a:rPr lang="sk-SK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vápencom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Vápenec sa rozpúšťa kvôli dažďom s obsahom CO2 = chemická reakcia 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KRAS 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Typ krajiny s krasovými útvarmi</a:t>
            </a:r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</a:p>
          <a:p>
            <a:r>
              <a:rPr lang="sk-SK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KRAS NA SLOVENSKU </a:t>
            </a:r>
          </a:p>
          <a:p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Oblasť Slovenského Rudohoria (juh Slovenska) </a:t>
            </a:r>
          </a:p>
        </p:txBody>
      </p:sp>
    </p:spTree>
    <p:extLst>
      <p:ext uri="{BB962C8B-B14F-4D97-AF65-F5344CB8AC3E}">
        <p14:creationId xmlns:p14="http://schemas.microsoft.com/office/powerpoint/2010/main" val="417960350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33FE6B38-A85D-4609-B3B9-C0F09975889E}"/>
              </a:ext>
            </a:extLst>
          </p:cNvPr>
          <p:cNvSpPr/>
          <p:nvPr/>
        </p:nvSpPr>
        <p:spPr>
          <a:xfrm>
            <a:off x="2550969" y="187568"/>
            <a:ext cx="8023246" cy="12884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KRASOVÉ ÚTVARY </a:t>
            </a:r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5B1BC306-3879-4892-B841-7D2346BD2D66}"/>
              </a:ext>
            </a:extLst>
          </p:cNvPr>
          <p:cNvSpPr/>
          <p:nvPr/>
        </p:nvSpPr>
        <p:spPr>
          <a:xfrm>
            <a:off x="1" y="2576946"/>
            <a:ext cx="6562591" cy="240029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POVRCHOVÉ 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03A273AD-7BA1-47A3-8C66-E8855C2EFD36}"/>
              </a:ext>
            </a:extLst>
          </p:cNvPr>
          <p:cNvSpPr/>
          <p:nvPr/>
        </p:nvSpPr>
        <p:spPr>
          <a:xfrm>
            <a:off x="6562592" y="2587335"/>
            <a:ext cx="5629407" cy="2389909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PODZEMNÉ </a:t>
            </a:r>
          </a:p>
        </p:txBody>
      </p:sp>
      <p:cxnSp>
        <p:nvCxnSpPr>
          <p:cNvPr id="6" name="Rovná spojovacia šípka 5">
            <a:extLst>
              <a:ext uri="{FF2B5EF4-FFF2-40B4-BE49-F238E27FC236}">
                <a16:creationId xmlns:a16="http://schemas.microsoft.com/office/drawing/2014/main" id="{3FEC1A57-C0C2-4982-B7ED-2333BF9D0774}"/>
              </a:ext>
            </a:extLst>
          </p:cNvPr>
          <p:cNvCxnSpPr>
            <a:stCxn id="2" idx="2"/>
            <a:endCxn id="3" idx="0"/>
          </p:cNvCxnSpPr>
          <p:nvPr/>
        </p:nvCxnSpPr>
        <p:spPr>
          <a:xfrm flipH="1">
            <a:off x="3281297" y="1476041"/>
            <a:ext cx="3281295" cy="11009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75536105-7F09-467C-9853-C5C4EAA1C7E3}"/>
              </a:ext>
            </a:extLst>
          </p:cNvPr>
          <p:cNvCxnSpPr>
            <a:stCxn id="2" idx="2"/>
            <a:endCxn id="4" idx="0"/>
          </p:cNvCxnSpPr>
          <p:nvPr/>
        </p:nvCxnSpPr>
        <p:spPr>
          <a:xfrm>
            <a:off x="6562592" y="1476041"/>
            <a:ext cx="2814704" cy="111129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2533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4BFAA797-C2BA-4F55-9E66-91A8406EE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19243" r="15966" b="5303"/>
          <a:stretch/>
        </p:blipFill>
        <p:spPr>
          <a:xfrm>
            <a:off x="0" y="0"/>
            <a:ext cx="5375563" cy="6703751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3436D104-C19B-4E04-B4D5-D6B254A132AE}"/>
              </a:ext>
            </a:extLst>
          </p:cNvPr>
          <p:cNvSpPr/>
          <p:nvPr/>
        </p:nvSpPr>
        <p:spPr>
          <a:xfrm>
            <a:off x="6234546" y="93518"/>
            <a:ext cx="5957454" cy="128847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POVRCHOVÉ </a:t>
            </a:r>
          </a:p>
        </p:txBody>
      </p:sp>
      <p:sp>
        <p:nvSpPr>
          <p:cNvPr id="7" name="Obdĺžnik 6">
            <a:extLst>
              <a:ext uri="{FF2B5EF4-FFF2-40B4-BE49-F238E27FC236}">
                <a16:creationId xmlns:a16="http://schemas.microsoft.com/office/drawing/2014/main" id="{DB0A1025-5B23-47FD-94ED-81EFE0DD9F81}"/>
              </a:ext>
            </a:extLst>
          </p:cNvPr>
          <p:cNvSpPr/>
          <p:nvPr/>
        </p:nvSpPr>
        <p:spPr>
          <a:xfrm>
            <a:off x="6359237" y="1662545"/>
            <a:ext cx="5375563" cy="155863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Krasové jamy (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závrt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Škrapy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Ponor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Vyvieračka  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0432752-E712-4B58-8775-0F366B4A3876}"/>
              </a:ext>
            </a:extLst>
          </p:cNvPr>
          <p:cNvSpPr/>
          <p:nvPr/>
        </p:nvSpPr>
        <p:spPr>
          <a:xfrm>
            <a:off x="6072553" y="3429000"/>
            <a:ext cx="5533292" cy="126769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PODZEMNÉ </a:t>
            </a: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1C46680F-8838-42C8-A3C3-D1DA263DD1BF}"/>
              </a:ext>
            </a:extLst>
          </p:cNvPr>
          <p:cNvSpPr/>
          <p:nvPr/>
        </p:nvSpPr>
        <p:spPr>
          <a:xfrm>
            <a:off x="6359237" y="4994563"/>
            <a:ext cx="5375563" cy="1558637"/>
          </a:xfrm>
          <a:prstGeom prst="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Priepasti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Jaskyne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Kvapľové útvary (stalaktity, stalagmity, </a:t>
            </a:r>
            <a:r>
              <a:rPr lang="sk-SK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stalagnáty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48402142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02AE86E1-61E3-4450-BF5E-0A8EF1F0FDCC}"/>
              </a:ext>
            </a:extLst>
          </p:cNvPr>
          <p:cNvSpPr/>
          <p:nvPr/>
        </p:nvSpPr>
        <p:spPr>
          <a:xfrm>
            <a:off x="187568" y="257907"/>
            <a:ext cx="4447309" cy="13364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Krasové jamy (</a:t>
            </a:r>
            <a:r>
              <a:rPr lang="sk-SK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závrt</a:t>
            </a:r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A4CF2EB7-93D9-4DEF-96BC-EE7A5939EC2A}"/>
              </a:ext>
            </a:extLst>
          </p:cNvPr>
          <p:cNvSpPr/>
          <p:nvPr/>
        </p:nvSpPr>
        <p:spPr>
          <a:xfrm>
            <a:off x="4840832" y="353956"/>
            <a:ext cx="6882243" cy="147484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sk-SK" sz="3200" dirty="0">
                <a:solidFill>
                  <a:schemeClr val="tx1"/>
                </a:solidFill>
                <a:latin typeface="Abadi" panose="020B0604020104020204" pitchFamily="34" charset="0"/>
              </a:rPr>
              <a:t>Priehlbiny v zemi, </a:t>
            </a:r>
            <a:endParaRPr lang="sk-SK" sz="3200" dirty="0" smtClean="0">
              <a:solidFill>
                <a:schemeClr val="tx1"/>
              </a:solidFill>
              <a:latin typeface="Abadi" panose="020B0604020104020204" pitchFamily="34" charset="0"/>
            </a:endParaRPr>
          </a:p>
          <a:p>
            <a:pPr algn="ctr"/>
            <a:r>
              <a:rPr lang="sk-SK" sz="3200" dirty="0" smtClean="0">
                <a:solidFill>
                  <a:schemeClr val="tx1"/>
                </a:solidFill>
                <a:latin typeface="Abadi" panose="020B0604020104020204" pitchFamily="34" charset="0"/>
              </a:rPr>
              <a:t>miskovité </a:t>
            </a:r>
            <a:r>
              <a:rPr lang="sk-SK" sz="3200" dirty="0">
                <a:solidFill>
                  <a:schemeClr val="tx1"/>
                </a:solidFill>
                <a:latin typeface="Abadi" panose="020B0604020104020204" pitchFamily="34" charset="0"/>
              </a:rPr>
              <a:t>alebo lievikovité  </a:t>
            </a:r>
          </a:p>
          <a:p>
            <a:endParaRPr lang="sk-SK"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535A335-016A-4655-A2D8-3244FEA9D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51" y="2026561"/>
            <a:ext cx="4932091" cy="4145639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723686A-4F90-4BED-B3F6-7183E6E44B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49797"/>
          <a:stretch/>
        </p:blipFill>
        <p:spPr>
          <a:xfrm>
            <a:off x="6277798" y="2790126"/>
            <a:ext cx="4511431" cy="338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13965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35C0F699-E5C4-4B9E-964C-67791A8C2F8B}"/>
              </a:ext>
            </a:extLst>
          </p:cNvPr>
          <p:cNvSpPr/>
          <p:nvPr/>
        </p:nvSpPr>
        <p:spPr>
          <a:xfrm>
            <a:off x="422028" y="726827"/>
            <a:ext cx="4447309" cy="1184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Škrapy</a:t>
            </a:r>
            <a:endParaRPr lang="sk-SK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D238E5F7-4F8D-4AC3-AAE7-81F9A06CE2C9}"/>
              </a:ext>
            </a:extLst>
          </p:cNvPr>
          <p:cNvSpPr/>
          <p:nvPr/>
        </p:nvSpPr>
        <p:spPr>
          <a:xfrm>
            <a:off x="5661448" y="682201"/>
            <a:ext cx="6089072" cy="945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3600" dirty="0">
                <a:solidFill>
                  <a:schemeClr val="tx1"/>
                </a:solidFill>
                <a:latin typeface="Abadi" panose="020B0604020104020204" pitchFamily="34" charset="0"/>
              </a:rPr>
              <a:t>hlboké ryhy, žliabky, výčnelky</a:t>
            </a:r>
          </a:p>
          <a:p>
            <a:endParaRPr lang="sk-SK" sz="36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7AC0A57-FD64-472F-8813-BAFA8068A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2" y="3142839"/>
            <a:ext cx="3859163" cy="2892391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4FBBFAC-0E31-48FF-A279-A5ED978F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072" y="2825287"/>
            <a:ext cx="6864927" cy="36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7458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20D5602B-CF66-4F34-8D4C-BB3F24C7915C}"/>
              </a:ext>
            </a:extLst>
          </p:cNvPr>
          <p:cNvSpPr/>
          <p:nvPr/>
        </p:nvSpPr>
        <p:spPr>
          <a:xfrm>
            <a:off x="961291" y="633045"/>
            <a:ext cx="4447309" cy="1184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Ponor 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4C3D2AA1-95B8-4B9E-8468-0568056781D8}"/>
              </a:ext>
            </a:extLst>
          </p:cNvPr>
          <p:cNvSpPr/>
          <p:nvPr/>
        </p:nvSpPr>
        <p:spPr>
          <a:xfrm>
            <a:off x="5849020" y="729095"/>
            <a:ext cx="6089072" cy="945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3200" dirty="0" smtClean="0">
                <a:solidFill>
                  <a:schemeClr val="tx1"/>
                </a:solidFill>
                <a:latin typeface="Abadi" panose="020B0604020104020204" pitchFamily="34" charset="0"/>
              </a:rPr>
              <a:t>Miesto,  </a:t>
            </a:r>
            <a:r>
              <a:rPr lang="sk-SK" sz="3200" dirty="0">
                <a:solidFill>
                  <a:schemeClr val="tx1"/>
                </a:solidFill>
                <a:latin typeface="Abadi" panose="020B0604020104020204" pitchFamily="34" charset="0"/>
              </a:rPr>
              <a:t>kde sa voda prepadáva pod zem </a:t>
            </a:r>
          </a:p>
          <a:p>
            <a:endParaRPr lang="sk-SK"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CABCE6C-046C-419D-AF7A-2F540C150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892" y="2117970"/>
            <a:ext cx="7948245" cy="45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5919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9B953439-3099-4EE1-9837-36B5BFA991FE}"/>
              </a:ext>
            </a:extLst>
          </p:cNvPr>
          <p:cNvSpPr/>
          <p:nvPr/>
        </p:nvSpPr>
        <p:spPr>
          <a:xfrm>
            <a:off x="633044" y="445475"/>
            <a:ext cx="4447309" cy="1184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Vyviera</a:t>
            </a:r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č</a:t>
            </a:r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  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D5407DB8-EBF3-4B40-A947-6C455CC29E7D}"/>
              </a:ext>
            </a:extLst>
          </p:cNvPr>
          <p:cNvSpPr/>
          <p:nvPr/>
        </p:nvSpPr>
        <p:spPr>
          <a:xfrm>
            <a:off x="5661448" y="564971"/>
            <a:ext cx="6089072" cy="9455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3200" dirty="0">
                <a:solidFill>
                  <a:schemeClr val="tx1"/>
                </a:solidFill>
                <a:latin typeface="Abadi" panose="020B0604020104020204" pitchFamily="34" charset="0"/>
              </a:rPr>
              <a:t>Miesto, kde sa voda opäť objavuje na zemskom povrchu</a:t>
            </a:r>
          </a:p>
          <a:p>
            <a:endParaRPr lang="sk-SK" sz="32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4F20BBC-3C5C-4B27-9F82-2E3FB72AF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950" y="2231646"/>
            <a:ext cx="6409327" cy="4356723"/>
          </a:xfrm>
          <a:prstGeom prst="rect">
            <a:avLst/>
          </a:prstGeom>
        </p:spPr>
      </p:pic>
      <p:sp>
        <p:nvSpPr>
          <p:cNvPr id="5" name="Obdĺžnik: zaoblené rohy 4">
            <a:extLst>
              <a:ext uri="{FF2B5EF4-FFF2-40B4-BE49-F238E27FC236}">
                <a16:creationId xmlns:a16="http://schemas.microsoft.com/office/drawing/2014/main" id="{BD2B667F-3C0C-43E2-BB10-74FA87DB8898}"/>
              </a:ext>
            </a:extLst>
          </p:cNvPr>
          <p:cNvSpPr/>
          <p:nvPr/>
        </p:nvSpPr>
        <p:spPr>
          <a:xfrm>
            <a:off x="7455877" y="3429000"/>
            <a:ext cx="4486742" cy="11898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Biela vyvieračka </a:t>
            </a:r>
            <a:endParaRPr lang="sk-SK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  <a:p>
            <a:pPr algn="ctr"/>
            <a:r>
              <a:rPr lang="sk-SK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 </a:t>
            </a:r>
            <a:r>
              <a:rPr lang="sk-SK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Slovenskom krase </a:t>
            </a:r>
          </a:p>
        </p:txBody>
      </p:sp>
    </p:spTree>
    <p:extLst>
      <p:ext uri="{BB962C8B-B14F-4D97-AF65-F5344CB8AC3E}">
        <p14:creationId xmlns:p14="http://schemas.microsoft.com/office/powerpoint/2010/main" val="185893646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9B346F07-7CB1-4ED5-9A1D-C88284CABF22}"/>
              </a:ext>
            </a:extLst>
          </p:cNvPr>
          <p:cNvSpPr/>
          <p:nvPr/>
        </p:nvSpPr>
        <p:spPr>
          <a:xfrm>
            <a:off x="328244" y="375137"/>
            <a:ext cx="4447309" cy="1184564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Priepas</a:t>
            </a:r>
            <a:r>
              <a:rPr lang="sk-SK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ť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8DF1ACA9-369D-4A99-9CF6-E2C034C5497C}"/>
              </a:ext>
            </a:extLst>
          </p:cNvPr>
          <p:cNvSpPr/>
          <p:nvPr/>
        </p:nvSpPr>
        <p:spPr>
          <a:xfrm>
            <a:off x="5767754" y="119496"/>
            <a:ext cx="6045873" cy="129613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sk-SK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 </a:t>
            </a:r>
            <a:r>
              <a:rPr lang="sk-SK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miestach, </a:t>
            </a:r>
            <a:r>
              <a:rPr lang="sk-SK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kde sa voda dostáva do podzemia = komín. Postupným rozširovaním vzniká priepasť.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01F8DB5-FF9F-4A76-8D55-178945781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5" t="4152" r="7112" b="4235"/>
          <a:stretch/>
        </p:blipFill>
        <p:spPr>
          <a:xfrm>
            <a:off x="354805" y="1991711"/>
            <a:ext cx="3601189" cy="476118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8FD5907-B330-4E99-8B62-85B9F2ADD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486" y="2383057"/>
            <a:ext cx="6606498" cy="436984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F6B47FA-C460-41A5-BF22-3A854A2E4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564" y="2281977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2289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SketchyVTI">
  <a:themeElements>
    <a:clrScheme name="AnalogousFromLightSeedRightStep">
      <a:dk1>
        <a:srgbClr val="000000"/>
      </a:dk1>
      <a:lt1>
        <a:srgbClr val="FFFFFF"/>
      </a:lt1>
      <a:dk2>
        <a:srgbClr val="412428"/>
      </a:dk2>
      <a:lt2>
        <a:srgbClr val="E2E8E7"/>
      </a:lt2>
      <a:accent1>
        <a:srgbClr val="C6969D"/>
      </a:accent1>
      <a:accent2>
        <a:srgbClr val="BA907F"/>
      </a:accent2>
      <a:accent3>
        <a:srgbClr val="B0A282"/>
      </a:accent3>
      <a:accent4>
        <a:srgbClr val="A2A873"/>
      </a:accent4>
      <a:accent5>
        <a:srgbClr val="94AA81"/>
      </a:accent5>
      <a:accent6>
        <a:srgbClr val="7BAF78"/>
      </a:accent6>
      <a:hlink>
        <a:srgbClr val="568E87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196</Words>
  <Application>Microsoft Office PowerPoint</Application>
  <PresentationFormat>Širokouhlá</PresentationFormat>
  <Paragraphs>50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2" baseType="lpstr">
      <vt:lpstr>Abadi</vt:lpstr>
      <vt:lpstr>Aparajita</vt:lpstr>
      <vt:lpstr>Arabic Typesetting</vt:lpstr>
      <vt:lpstr>Arial</vt:lpstr>
      <vt:lpstr>The Hand Bold</vt:lpstr>
      <vt:lpstr>The Serif Hand Black</vt:lpstr>
      <vt:lpstr>SketchyVTI</vt:lpstr>
      <vt:lpstr>Krasové procesy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Krasové procesy</dc:title>
  <dc:creator>Mgr. Martina Ondrejková</dc:creator>
  <cp:lastModifiedBy>HP</cp:lastModifiedBy>
  <cp:revision>11</cp:revision>
  <dcterms:created xsi:type="dcterms:W3CDTF">2021-03-06T07:03:01Z</dcterms:created>
  <dcterms:modified xsi:type="dcterms:W3CDTF">2021-04-17T05:30:25Z</dcterms:modified>
</cp:coreProperties>
</file>