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4" r:id="rId5"/>
    <p:sldId id="262" r:id="rId6"/>
    <p:sldId id="263" r:id="rId7"/>
    <p:sldId id="266" r:id="rId8"/>
    <p:sldId id="265" r:id="rId9"/>
    <p:sldId id="267" r:id="rId10"/>
    <p:sldId id="268" r:id="rId11"/>
    <p:sldId id="269" r:id="rId12"/>
    <p:sldId id="272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77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13.03.2021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4KFzUA2Cy4" TargetMode="External"/><Relationship Id="rId2" Type="http://schemas.openxmlformats.org/officeDocument/2006/relationships/hyperlink" Target="http://www.youtube.com/results?search_query=tokanie&amp;sm=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8458200" cy="1981200"/>
          </a:xfrm>
        </p:spPr>
        <p:txBody>
          <a:bodyPr>
            <a:noAutofit/>
          </a:bodyPr>
          <a:lstStyle/>
          <a:p>
            <a:pPr algn="ctr"/>
            <a:r>
              <a:rPr lang="sk-SK" b="1" i="1" dirty="0" smtClean="0">
                <a:solidFill>
                  <a:srgbClr val="C00000"/>
                </a:solidFill>
              </a:rPr>
              <a:t>Rozmnožovanie </a:t>
            </a:r>
            <a:r>
              <a:rPr lang="sk-SK" b="1" i="1" dirty="0" smtClean="0">
                <a:solidFill>
                  <a:srgbClr val="C00000"/>
                </a:solidFill>
              </a:rPr>
              <a:t/>
            </a:r>
            <a:br>
              <a:rPr lang="sk-SK" b="1" i="1" dirty="0" smtClean="0">
                <a:solidFill>
                  <a:srgbClr val="C00000"/>
                </a:solidFill>
              </a:rPr>
            </a:br>
            <a:r>
              <a:rPr lang="sk-SK" b="1" i="1" dirty="0" smtClean="0">
                <a:solidFill>
                  <a:srgbClr val="C00000"/>
                </a:solidFill>
              </a:rPr>
              <a:t>a </a:t>
            </a:r>
            <a:r>
              <a:rPr lang="sk-SK" b="1" i="1" dirty="0" smtClean="0">
                <a:solidFill>
                  <a:srgbClr val="C00000"/>
                </a:solidFill>
              </a:rPr>
              <a:t>vývin </a:t>
            </a:r>
            <a:r>
              <a:rPr lang="sk-SK" b="1" i="1" dirty="0" smtClean="0">
                <a:solidFill>
                  <a:srgbClr val="C00000"/>
                </a:solidFill>
              </a:rPr>
              <a:t>živočíchov</a:t>
            </a:r>
            <a:br>
              <a:rPr lang="sk-SK" b="1" i="1" dirty="0" smtClean="0">
                <a:solidFill>
                  <a:srgbClr val="C00000"/>
                </a:solidFill>
              </a:rPr>
            </a:br>
            <a:r>
              <a:rPr lang="sk-SK" b="1" i="1" dirty="0">
                <a:solidFill>
                  <a:srgbClr val="C00000"/>
                </a:solidFill>
              </a:rPr>
              <a:t/>
            </a:r>
            <a:br>
              <a:rPr lang="sk-SK" b="1" i="1" dirty="0">
                <a:solidFill>
                  <a:srgbClr val="C00000"/>
                </a:solidFill>
              </a:rPr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i="1" cap="none" dirty="0" smtClean="0">
                <a:solidFill>
                  <a:srgbClr val="C00000"/>
                </a:solidFill>
              </a:rPr>
              <a:t>Biológia pre 8. ročník</a:t>
            </a:r>
            <a:endParaRPr lang="sk-SK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8136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/>
              <a:t>5. Párenie – </a:t>
            </a:r>
            <a:r>
              <a:rPr lang="sk-SK" sz="3200" dirty="0" smtClean="0"/>
              <a:t>spojenie samčích a samičích </a:t>
            </a:r>
            <a:r>
              <a:rPr lang="sk-SK" sz="3200" b="1" dirty="0" smtClean="0"/>
              <a:t>pohlavných orgánov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Špecifické správanie počas párenia</a:t>
            </a:r>
          </a:p>
          <a:p>
            <a:pPr>
              <a:buFontTx/>
              <a:buChar char="-"/>
            </a:pPr>
            <a:r>
              <a:rPr lang="sk-SK" b="1" dirty="0" smtClean="0"/>
              <a:t>migrácie		</a:t>
            </a:r>
          </a:p>
          <a:p>
            <a:pPr>
              <a:buFontTx/>
              <a:buChar char="-"/>
            </a:pPr>
            <a:r>
              <a:rPr lang="sk-SK" b="1" dirty="0" smtClean="0"/>
              <a:t>tokanie </a:t>
            </a:r>
            <a:r>
              <a:rPr lang="sk-SK" sz="1400" dirty="0" smtClean="0">
                <a:hlinkClick r:id="rId2"/>
              </a:rPr>
              <a:t>http://www.youtube.com/results?search_query=tokanie&amp;sm=12</a:t>
            </a:r>
            <a:endParaRPr lang="sk-SK" b="1" dirty="0" smtClean="0"/>
          </a:p>
          <a:p>
            <a:pPr>
              <a:buFontTx/>
              <a:buChar char="-"/>
            </a:pPr>
            <a:r>
              <a:rPr lang="sk-SK" b="1" dirty="0" smtClean="0"/>
              <a:t>svadobné tance	</a:t>
            </a:r>
          </a:p>
          <a:p>
            <a:pPr>
              <a:buFontTx/>
              <a:buChar char="-"/>
            </a:pPr>
            <a:r>
              <a:rPr lang="sk-SK" b="1" dirty="0" smtClean="0"/>
              <a:t>ruja </a:t>
            </a:r>
            <a:r>
              <a:rPr lang="sk-SK" sz="1400" dirty="0" smtClean="0">
                <a:hlinkClick r:id="rId3" tooltip=":)"/>
              </a:rPr>
              <a:t>http://www.youtube.com/watch?v=A4KFzUA2Cy4</a:t>
            </a:r>
            <a:endParaRPr lang="sk-SK" b="1" dirty="0"/>
          </a:p>
        </p:txBody>
      </p:sp>
      <p:pic>
        <p:nvPicPr>
          <p:cNvPr id="4" name="Obrázok 3" descr="prevziať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505200"/>
            <a:ext cx="2619375" cy="1743075"/>
          </a:xfrm>
          <a:prstGeom prst="rect">
            <a:avLst/>
          </a:prstGeom>
        </p:spPr>
      </p:pic>
      <p:pic>
        <p:nvPicPr>
          <p:cNvPr id="5" name="Obrázok 4" descr="prevziať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800600"/>
            <a:ext cx="2581275" cy="17716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B. VÝVIN JEDINCA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sk-SK" sz="2400" dirty="0" smtClean="0"/>
              <a:t>oplodnené vajíčko </a:t>
            </a:r>
            <a:r>
              <a:rPr lang="sk-SK" sz="2400" dirty="0" smtClean="0">
                <a:latin typeface="Times New Roman"/>
                <a:cs typeface="Times New Roman"/>
              </a:rPr>
              <a:t>→ zárodok → plod → </a:t>
            </a:r>
            <a:r>
              <a:rPr lang="sk-SK" sz="2400" dirty="0" smtClean="0"/>
              <a:t>vyliahnutie/narodenie</a:t>
            </a:r>
          </a:p>
          <a:p>
            <a:pPr marL="514350" indent="-514350">
              <a:buNone/>
            </a:pPr>
            <a:r>
              <a:rPr lang="sk-SK" sz="2400" dirty="0" smtClean="0"/>
              <a:t> </a:t>
            </a:r>
          </a:p>
          <a:p>
            <a:pPr marL="514350" indent="-514350">
              <a:buNone/>
            </a:pPr>
            <a:endParaRPr lang="sk-SK" sz="2400" dirty="0" smtClean="0"/>
          </a:p>
          <a:p>
            <a:pPr marL="514350" indent="-51435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2862262" cy="327429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Delenie</a:t>
            </a:r>
            <a:r>
              <a:rPr lang="sk-SK" dirty="0" smtClean="0"/>
              <a:t>:	a</a:t>
            </a:r>
            <a:r>
              <a:rPr lang="sk-SK" dirty="0"/>
              <a:t>) nepriamy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s </a:t>
            </a:r>
            <a:r>
              <a:rPr lang="sk-SK" b="1" dirty="0"/>
              <a:t>neúplnou</a:t>
            </a:r>
            <a:r>
              <a:rPr lang="sk-SK" dirty="0"/>
              <a:t> premenou </a:t>
            </a:r>
            <a:endParaRPr lang="sk-SK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vajíčko - </a:t>
            </a:r>
            <a:r>
              <a:rPr lang="sk-SK" b="1" dirty="0"/>
              <a:t>LARVA - dospelý jedinec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napr.: hmyz, </a:t>
            </a:r>
            <a:r>
              <a:rPr lang="sk-SK" dirty="0" smtClean="0"/>
              <a:t>obojživelníky</a:t>
            </a:r>
            <a:endParaRPr lang="sk-SK" dirty="0"/>
          </a:p>
          <a:p>
            <a:endParaRPr lang="sk-SK" b="1" dirty="0"/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s </a:t>
            </a:r>
            <a:r>
              <a:rPr lang="sk-SK" b="1" dirty="0"/>
              <a:t>úplnou</a:t>
            </a:r>
            <a:r>
              <a:rPr lang="sk-SK" dirty="0"/>
              <a:t> premenou </a:t>
            </a:r>
          </a:p>
          <a:p>
            <a:r>
              <a:rPr lang="sk-SK" dirty="0"/>
              <a:t>vajíčko-larva-</a:t>
            </a:r>
            <a:r>
              <a:rPr lang="sk-SK" b="1" dirty="0"/>
              <a:t>KUKLA</a:t>
            </a:r>
            <a:r>
              <a:rPr lang="sk-SK" dirty="0"/>
              <a:t>-dospelý </a:t>
            </a:r>
            <a:r>
              <a:rPr lang="sk-SK" dirty="0" smtClean="0"/>
              <a:t>jedinec</a:t>
            </a:r>
          </a:p>
          <a:p>
            <a:r>
              <a:rPr lang="sk-SK" dirty="0" smtClean="0"/>
              <a:t> </a:t>
            </a:r>
            <a:r>
              <a:rPr lang="sk-SK" dirty="0"/>
              <a:t>napr. motýľ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10000"/>
            <a:ext cx="434682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87497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b) priamy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– </a:t>
            </a:r>
            <a:r>
              <a:rPr lang="sk-SK" dirty="0"/>
              <a:t>prebieha bez prechodných štádií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– </a:t>
            </a:r>
            <a:r>
              <a:rPr lang="sk-SK" dirty="0"/>
              <a:t>z vajíčka sa vyvíja zárodok – </a:t>
            </a:r>
            <a:r>
              <a:rPr lang="sk-SK" dirty="0" smtClean="0"/>
              <a:t>dospelý jedinec</a:t>
            </a:r>
          </a:p>
          <a:p>
            <a:pPr marL="0" indent="0">
              <a:buNone/>
            </a:pPr>
            <a:r>
              <a:rPr lang="sk-SK" dirty="0" smtClean="0"/>
              <a:t>napr</a:t>
            </a:r>
            <a:r>
              <a:rPr lang="sk-SK" dirty="0"/>
              <a:t>.: </a:t>
            </a:r>
            <a:r>
              <a:rPr lang="sk-SK" dirty="0" smtClean="0"/>
              <a:t>človek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4097" r="24002"/>
          <a:stretch/>
        </p:blipFill>
        <p:spPr>
          <a:xfrm>
            <a:off x="5334000" y="2971800"/>
            <a:ext cx="3352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38248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Typy vajíčok a ich obaly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257800"/>
          </a:xfrm>
        </p:spPr>
        <p:txBody>
          <a:bodyPr/>
          <a:lstStyle/>
          <a:p>
            <a:r>
              <a:rPr lang="sk-SK" sz="2400" dirty="0" smtClean="0"/>
              <a:t>A) bezstavovce</a:t>
            </a:r>
          </a:p>
          <a:p>
            <a:r>
              <a:rPr lang="sk-SK" sz="2400" dirty="0" smtClean="0"/>
              <a:t>Bielkovinové obaly</a:t>
            </a:r>
          </a:p>
          <a:p>
            <a:r>
              <a:rPr lang="sk-SK" sz="2400" dirty="0" smtClean="0"/>
              <a:t>Napr.: dážďovka, slimák</a:t>
            </a:r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2578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B) stavovce</a:t>
            </a:r>
          </a:p>
          <a:p>
            <a:r>
              <a:rPr lang="sk-SK" sz="2000" dirty="0" smtClean="0"/>
              <a:t>Obojživelníky – rôsolovité</a:t>
            </a:r>
          </a:p>
          <a:p>
            <a:r>
              <a:rPr lang="sk-SK" sz="2000" dirty="0" smtClean="0"/>
              <a:t>Plazy – kožovité</a:t>
            </a:r>
          </a:p>
          <a:p>
            <a:r>
              <a:rPr lang="sk-SK" sz="2000" dirty="0" smtClean="0"/>
              <a:t>Vtáky - vápenatá škrupina s papierovou blanou</a:t>
            </a:r>
            <a:endParaRPr lang="sk-SK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88" y="3059010"/>
            <a:ext cx="2286000" cy="144660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6" y="4699292"/>
            <a:ext cx="1371599" cy="137159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300" y="3086695"/>
            <a:ext cx="1857375" cy="139123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143000" y="6079898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</a:t>
            </a:r>
            <a:r>
              <a:rPr lang="sk-SK" dirty="0" smtClean="0"/>
              <a:t>ajíčka dážďovky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437865" y="4505619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</a:t>
            </a:r>
            <a:r>
              <a:rPr lang="sk-SK" dirty="0" smtClean="0"/>
              <a:t>ôsolovité vajíčka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536" y="3059010"/>
            <a:ext cx="2003438" cy="1400172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6810811" y="4466569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Kožovité vajíčka</a:t>
            </a: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113" y="4874951"/>
            <a:ext cx="2466975" cy="1847850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7130995" y="6321806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</a:t>
            </a:r>
            <a:r>
              <a:rPr lang="sk-SK" dirty="0" smtClean="0"/>
              <a:t>ajíčka vtákov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0643257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Starostlivosť o mláďatá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A) bezstavovce, ktoré sa starajú o mláďatá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2619375" cy="174307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24873" y="410527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osy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7" y="2362199"/>
            <a:ext cx="2857500" cy="174307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176587" y="4105275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včely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099" y="2335283"/>
            <a:ext cx="2533650" cy="180022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101425" y="41355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mravce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0951104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b) stavovce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Nestarajú sa o potomstvo: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Ryby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Obojživelníky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Plazy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Starajú sa o potomstvo: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err="1" smtClean="0"/>
              <a:t>Kŕmivé</a:t>
            </a:r>
            <a:r>
              <a:rPr lang="sk-SK" dirty="0" smtClean="0"/>
              <a:t> vtáky: </a:t>
            </a:r>
            <a:r>
              <a:rPr lang="sk-SK" dirty="0" err="1" smtClean="0"/>
              <a:t>spevavce</a:t>
            </a:r>
            <a:r>
              <a:rPr lang="sk-SK" dirty="0" smtClean="0"/>
              <a:t>, dravce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err="1" smtClean="0"/>
              <a:t>Nekŕmivé</a:t>
            </a:r>
            <a:r>
              <a:rPr lang="sk-SK" dirty="0"/>
              <a:t> </a:t>
            </a:r>
            <a:r>
              <a:rPr lang="sk-SK" dirty="0" smtClean="0"/>
              <a:t>vtáky: </a:t>
            </a:r>
            <a:r>
              <a:rPr lang="sk-SK" dirty="0" err="1" smtClean="0"/>
              <a:t>husy</a:t>
            </a:r>
            <a:r>
              <a:rPr lang="sk-SK" dirty="0" smtClean="0"/>
              <a:t>, kury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5496279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Cicavce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p</a:t>
            </a:r>
            <a:r>
              <a:rPr lang="sk-SK" sz="2800" dirty="0" smtClean="0"/>
              <a:t>o oplodnení vajíčka sa zárodok vyvíja v </a:t>
            </a:r>
            <a:r>
              <a:rPr lang="sk-SK" sz="2800" b="1" dirty="0" smtClean="0"/>
              <a:t>maternici</a:t>
            </a:r>
          </a:p>
          <a:p>
            <a:r>
              <a:rPr lang="sk-SK" sz="2800" dirty="0" smtClean="0"/>
              <a:t>výživu zabezpečuje </a:t>
            </a:r>
            <a:r>
              <a:rPr lang="sk-SK" sz="2800" b="1" dirty="0" smtClean="0"/>
              <a:t>placenta</a:t>
            </a:r>
          </a:p>
          <a:p>
            <a:r>
              <a:rPr lang="sk-SK" sz="2800" dirty="0" smtClean="0"/>
              <a:t>mláďa sa po narodení živí </a:t>
            </a:r>
            <a:r>
              <a:rPr lang="sk-SK" sz="2800" b="1" dirty="0" smtClean="0"/>
              <a:t>materským mliekom</a:t>
            </a:r>
          </a:p>
          <a:p>
            <a:pPr marL="0" indent="0">
              <a:buNone/>
            </a:pPr>
            <a:endParaRPr lang="sk-SK" sz="2000" b="1" dirty="0" smtClean="0"/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endParaRPr lang="sk-SK" sz="2000" b="1" dirty="0" smtClean="0"/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endParaRPr lang="sk-SK" sz="2000" b="1" dirty="0" smtClean="0"/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endParaRPr lang="sk-SK" sz="2000" b="1" dirty="0" smtClean="0"/>
          </a:p>
          <a:p>
            <a:pPr marL="0" indent="0">
              <a:buNone/>
            </a:pPr>
            <a:r>
              <a:rPr lang="sk-SK" sz="2000" b="1" dirty="0" smtClean="0"/>
              <a:t>https</a:t>
            </a:r>
            <a:r>
              <a:rPr lang="sk-SK" sz="2000" b="1" dirty="0"/>
              <a:t>://www.youtube.com/watch?v=DGyRD9HnXVs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2581275" cy="17716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276600"/>
            <a:ext cx="2381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90899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sk-SK" sz="1300" dirty="0" smtClean="0"/>
              <a:t>Poznámky: </a:t>
            </a:r>
            <a:r>
              <a:rPr lang="sk-SK" sz="3100" dirty="0" smtClean="0"/>
              <a:t>Rozmnožovanie a vývin živočíchov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200" b="1" dirty="0" smtClean="0"/>
              <a:t>A. ROZMNOŽOVANIE</a:t>
            </a:r>
          </a:p>
          <a:p>
            <a:pPr marL="0" indent="0">
              <a:buNone/>
            </a:pPr>
            <a:r>
              <a:rPr lang="sk-SK" sz="1600" b="1" dirty="0" smtClean="0"/>
              <a:t>Význam</a:t>
            </a:r>
            <a:r>
              <a:rPr lang="sk-SK" sz="1600" b="1" dirty="0"/>
              <a:t>:</a:t>
            </a:r>
          </a:p>
          <a:p>
            <a:r>
              <a:rPr lang="sk-SK" sz="1600" dirty="0"/>
              <a:t>zachovanie druhu,</a:t>
            </a:r>
          </a:p>
          <a:p>
            <a:r>
              <a:rPr lang="sk-SK" sz="1600" dirty="0"/>
              <a:t>odovzdávanie znakov a vlastností z rodičov na </a:t>
            </a:r>
            <a:r>
              <a:rPr lang="sk-SK" sz="1600" dirty="0" smtClean="0"/>
              <a:t>potomstvo</a:t>
            </a:r>
          </a:p>
          <a:p>
            <a:pPr marL="0" indent="0">
              <a:buNone/>
            </a:pPr>
            <a:r>
              <a:rPr lang="sk-SK" sz="1600" b="1" dirty="0"/>
              <a:t>1. Typy </a:t>
            </a:r>
            <a:r>
              <a:rPr lang="sk-SK" sz="1600" b="1" dirty="0" smtClean="0"/>
              <a:t>rozmnožovania</a:t>
            </a:r>
          </a:p>
          <a:p>
            <a:pPr>
              <a:buFont typeface="+mj-lt"/>
              <a:buAutoNum type="alphaLcParenR"/>
            </a:pPr>
            <a:r>
              <a:rPr lang="sk-SK" sz="1600" b="1" dirty="0" smtClean="0"/>
              <a:t>Nepohlavné - </a:t>
            </a:r>
            <a:r>
              <a:rPr lang="sk-SK" sz="1600" dirty="0" smtClean="0"/>
              <a:t>potomkovia </a:t>
            </a:r>
            <a:r>
              <a:rPr lang="sk-SK" sz="1600" dirty="0"/>
              <a:t>z </a:t>
            </a:r>
            <a:r>
              <a:rPr lang="sk-SK" sz="1600" b="1" dirty="0"/>
              <a:t>TELOVÝCH </a:t>
            </a:r>
            <a:r>
              <a:rPr lang="sk-SK" sz="1600" dirty="0"/>
              <a:t>buniek </a:t>
            </a:r>
            <a:r>
              <a:rPr lang="sk-SK" sz="1600" dirty="0" smtClean="0"/>
              <a:t>rodiča, vzniká </a:t>
            </a:r>
            <a:r>
              <a:rPr lang="sk-SK" sz="1600" b="1" dirty="0"/>
              <a:t>KLON</a:t>
            </a:r>
          </a:p>
          <a:p>
            <a:pPr>
              <a:buNone/>
            </a:pPr>
            <a:r>
              <a:rPr lang="sk-SK" sz="1200" b="1" dirty="0" smtClean="0"/>
              <a:t>(delenie </a:t>
            </a:r>
            <a:r>
              <a:rPr lang="sk-SK" sz="1200" b="1" dirty="0"/>
              <a:t>– </a:t>
            </a:r>
            <a:r>
              <a:rPr lang="sk-SK" sz="1200" b="1" dirty="0" smtClean="0"/>
              <a:t>črievička</a:t>
            </a:r>
            <a:r>
              <a:rPr lang="sk-SK" sz="1600" b="1" dirty="0" smtClean="0"/>
              <a:t>, </a:t>
            </a:r>
            <a:r>
              <a:rPr lang="sk-SK" sz="1200" b="1" dirty="0" smtClean="0"/>
              <a:t>pučanie – nezmar)</a:t>
            </a:r>
          </a:p>
          <a:p>
            <a:pPr>
              <a:buFont typeface="+mj-lt"/>
              <a:buAutoNum type="alphaLcParenR"/>
            </a:pPr>
            <a:r>
              <a:rPr lang="sk-SK" sz="1600" b="1" dirty="0" smtClean="0"/>
              <a:t>Pohlavné - </a:t>
            </a:r>
            <a:r>
              <a:rPr lang="sk-SK" sz="1600" dirty="0" smtClean="0"/>
              <a:t>potomkovia </a:t>
            </a:r>
            <a:r>
              <a:rPr lang="sk-SK" sz="1600" dirty="0"/>
              <a:t>z POHLAVNÝCH buniek </a:t>
            </a:r>
            <a:r>
              <a:rPr lang="sk-SK" sz="1600" dirty="0" err="1" smtClean="0"/>
              <a:t>rodičov,potomok</a:t>
            </a:r>
            <a:r>
              <a:rPr lang="sk-SK" sz="1600" dirty="0" smtClean="0"/>
              <a:t> </a:t>
            </a:r>
            <a:r>
              <a:rPr lang="sk-SK" sz="1600" dirty="0"/>
              <a:t>má vlastnosti a znaky oboch </a:t>
            </a:r>
            <a:r>
              <a:rPr lang="sk-SK" sz="1600" dirty="0" smtClean="0"/>
              <a:t>rodičov</a:t>
            </a:r>
          </a:p>
          <a:p>
            <a:pPr marL="0" indent="0">
              <a:buNone/>
            </a:pPr>
            <a:r>
              <a:rPr lang="sk-SK" sz="1600" b="1" dirty="0"/>
              <a:t>2. Obojpohlavné </a:t>
            </a:r>
            <a:r>
              <a:rPr lang="sk-SK" sz="1600" b="1" dirty="0" smtClean="0"/>
              <a:t>živočíchy=HERMAFRODITY </a:t>
            </a:r>
            <a:r>
              <a:rPr lang="sk-SK" sz="1600" dirty="0"/>
              <a:t>– vajíčka a spermie sa vyvíjajú v tele 1 </a:t>
            </a:r>
            <a:r>
              <a:rPr lang="sk-SK" sz="1600" dirty="0" smtClean="0"/>
              <a:t>jedinca, oplodnenie </a:t>
            </a:r>
            <a:r>
              <a:rPr lang="sk-SK" sz="1600" dirty="0"/>
              <a:t>nastáva po výmene spermií </a:t>
            </a:r>
            <a:r>
              <a:rPr lang="sk-SK" sz="1600" dirty="0" smtClean="0"/>
              <a:t>medzi dvoma jedincami (slimák) </a:t>
            </a:r>
          </a:p>
          <a:p>
            <a:pPr marL="0" indent="0">
              <a:buNone/>
            </a:pPr>
            <a:r>
              <a:rPr lang="sk-SK" sz="1600" b="1" dirty="0"/>
              <a:t>3. Pohlavná </a:t>
            </a:r>
            <a:r>
              <a:rPr lang="sk-SK" sz="1600" b="1" dirty="0" err="1" smtClean="0"/>
              <a:t>dvojtvarosť</a:t>
            </a:r>
            <a:r>
              <a:rPr lang="sk-SK" sz="1600" b="1" dirty="0" smtClean="0"/>
              <a:t> - </a:t>
            </a:r>
            <a:r>
              <a:rPr lang="sk-SK" sz="1600" dirty="0" smtClean="0"/>
              <a:t>jedince </a:t>
            </a:r>
            <a:r>
              <a:rPr lang="sk-SK" sz="1600" dirty="0"/>
              <a:t>sú oddeleného pohlavia: </a:t>
            </a:r>
          </a:p>
          <a:p>
            <a:r>
              <a:rPr lang="sk-SK" sz="1600" dirty="0"/>
              <a:t>samec – samčie pohlavné orgány – spermie</a:t>
            </a:r>
          </a:p>
          <a:p>
            <a:r>
              <a:rPr lang="sk-SK" sz="1600" dirty="0"/>
              <a:t>samica – samičie pohlavné orgány – vajíčka</a:t>
            </a:r>
            <a:endParaRPr lang="sk-SK" sz="1600" b="1" dirty="0"/>
          </a:p>
          <a:p>
            <a:pPr>
              <a:buNone/>
            </a:pPr>
            <a:r>
              <a:rPr lang="sk-SK" sz="1600" b="1" dirty="0"/>
              <a:t>Vonkajší prejav </a:t>
            </a:r>
            <a:r>
              <a:rPr lang="sk-SK" sz="1600" dirty="0"/>
              <a:t>– odlišné telesné </a:t>
            </a:r>
            <a:r>
              <a:rPr lang="sk-SK" sz="1600" dirty="0" err="1" smtClean="0"/>
              <a:t>znaky,napr</a:t>
            </a:r>
            <a:r>
              <a:rPr lang="sk-SK" sz="1600" dirty="0"/>
              <a:t>.: farba peria, parohy, </a:t>
            </a:r>
            <a:r>
              <a:rPr lang="sk-SK" sz="1600" dirty="0" smtClean="0"/>
              <a:t>hrebeň</a:t>
            </a:r>
          </a:p>
          <a:p>
            <a:pPr>
              <a:buNone/>
            </a:pPr>
            <a:r>
              <a:rPr lang="sk-SK" sz="1600" b="1" dirty="0"/>
              <a:t>4. Oplodnenie - </a:t>
            </a:r>
            <a:r>
              <a:rPr lang="sk-SK" sz="1600" dirty="0"/>
              <a:t>splynutie samčej a samičej pohlavnej </a:t>
            </a:r>
            <a:r>
              <a:rPr lang="sk-SK" sz="1600" dirty="0" smtClean="0"/>
              <a:t>bunky</a:t>
            </a:r>
          </a:p>
          <a:p>
            <a:pPr>
              <a:buNone/>
            </a:pPr>
            <a:r>
              <a:rPr lang="sk-SK" sz="1600" b="1" dirty="0"/>
              <a:t>Delenie:</a:t>
            </a:r>
          </a:p>
          <a:p>
            <a:pPr marL="514350" indent="-514350">
              <a:buAutoNum type="alphaLcParenR"/>
            </a:pPr>
            <a:r>
              <a:rPr lang="sk-SK" sz="1600" b="1" dirty="0"/>
              <a:t>Vonkajšie</a:t>
            </a:r>
            <a:r>
              <a:rPr lang="sk-SK" sz="1600" dirty="0"/>
              <a:t> – vo </a:t>
            </a:r>
            <a:r>
              <a:rPr lang="sk-SK" sz="1600" b="1" dirty="0"/>
              <a:t>vodnom</a:t>
            </a:r>
            <a:r>
              <a:rPr lang="sk-SK" sz="1600" dirty="0"/>
              <a:t> prostredí, mimo </a:t>
            </a:r>
            <a:r>
              <a:rPr lang="sk-SK" sz="1600" dirty="0" smtClean="0"/>
              <a:t>tela (žaby)</a:t>
            </a:r>
          </a:p>
          <a:p>
            <a:pPr marL="514350" indent="-514350">
              <a:buAutoNum type="alphaLcParenR"/>
            </a:pPr>
            <a:r>
              <a:rPr lang="sk-SK" sz="1600" b="1" dirty="0"/>
              <a:t>Vnútorné </a:t>
            </a:r>
            <a:r>
              <a:rPr lang="sk-SK" sz="1600" dirty="0"/>
              <a:t>– oplodnenie prebieha v pohlavných orgánoch samice 	</a:t>
            </a:r>
            <a:r>
              <a:rPr lang="sk-SK" sz="1600" dirty="0" smtClean="0"/>
              <a:t>(jeleň)</a:t>
            </a:r>
          </a:p>
          <a:p>
            <a:pPr marL="0" indent="0">
              <a:buNone/>
            </a:pPr>
            <a:r>
              <a:rPr lang="sk-SK" sz="1600" b="1" dirty="0" smtClean="0"/>
              <a:t>5</a:t>
            </a:r>
            <a:r>
              <a:rPr lang="sk-SK" sz="1600" b="1" dirty="0"/>
              <a:t>. Párenie – </a:t>
            </a:r>
            <a:r>
              <a:rPr lang="sk-SK" sz="1600" dirty="0"/>
              <a:t>spojenie samčích a samičích </a:t>
            </a:r>
            <a:r>
              <a:rPr lang="sk-SK" sz="1600" b="1" dirty="0"/>
              <a:t>pohlavných </a:t>
            </a:r>
            <a:r>
              <a:rPr lang="sk-SK" sz="1600" b="1" dirty="0" smtClean="0"/>
              <a:t>orgánov</a:t>
            </a:r>
            <a:endParaRPr lang="sk-SK" sz="1600" b="1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6097073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B. VÝVIN </a:t>
            </a:r>
            <a:r>
              <a:rPr lang="sk-SK" sz="2400" b="1" dirty="0" smtClean="0"/>
              <a:t>JEDINCA</a:t>
            </a:r>
          </a:p>
          <a:p>
            <a:pPr>
              <a:buFontTx/>
              <a:buChar char="-"/>
            </a:pPr>
            <a:r>
              <a:rPr lang="sk-SK" sz="1800" dirty="0" smtClean="0"/>
              <a:t>oplodnené </a:t>
            </a:r>
            <a:r>
              <a:rPr lang="sk-SK" sz="1800" dirty="0"/>
              <a:t>vajíčko </a:t>
            </a:r>
            <a:r>
              <a:rPr lang="sk-SK" sz="1800" dirty="0">
                <a:latin typeface="Times New Roman"/>
                <a:cs typeface="Times New Roman"/>
              </a:rPr>
              <a:t>→ zárodok → plod → </a:t>
            </a:r>
            <a:r>
              <a:rPr lang="sk-SK" sz="1800" dirty="0" smtClean="0"/>
              <a:t>vyliahnutie/narodenie</a:t>
            </a:r>
          </a:p>
          <a:p>
            <a:pPr marL="0" indent="0">
              <a:buNone/>
            </a:pPr>
            <a:r>
              <a:rPr lang="sk-SK" sz="1800" dirty="0"/>
              <a:t>Delenie:	</a:t>
            </a:r>
          </a:p>
          <a:p>
            <a:pPr marL="0" indent="0">
              <a:buNone/>
            </a:pPr>
            <a:r>
              <a:rPr lang="sk-SK" sz="1800" b="1" dirty="0" smtClean="0"/>
              <a:t>a) nepriamy </a:t>
            </a:r>
          </a:p>
          <a:p>
            <a:r>
              <a:rPr lang="sk-SK" sz="1800" dirty="0"/>
              <a:t>s </a:t>
            </a:r>
            <a:r>
              <a:rPr lang="sk-SK" sz="1800" b="1" dirty="0"/>
              <a:t>neúplnou</a:t>
            </a:r>
            <a:r>
              <a:rPr lang="sk-SK" sz="1800" dirty="0"/>
              <a:t> premenou (</a:t>
            </a:r>
            <a:r>
              <a:rPr lang="sk-SK" sz="1800" dirty="0" smtClean="0"/>
              <a:t>vajíčko </a:t>
            </a:r>
            <a:r>
              <a:rPr lang="sk-SK" sz="1800" dirty="0"/>
              <a:t>- </a:t>
            </a:r>
            <a:r>
              <a:rPr lang="sk-SK" sz="1800" b="1" dirty="0"/>
              <a:t>LARVA - dospelý </a:t>
            </a:r>
            <a:r>
              <a:rPr lang="sk-SK" sz="1800" b="1" dirty="0" err="1" smtClean="0"/>
              <a:t>jedinec,</a:t>
            </a:r>
            <a:r>
              <a:rPr lang="sk-SK" sz="1800" dirty="0" err="1" smtClean="0"/>
              <a:t>napr</a:t>
            </a:r>
            <a:r>
              <a:rPr lang="sk-SK" sz="1800" dirty="0"/>
              <a:t>.: </a:t>
            </a:r>
            <a:r>
              <a:rPr lang="sk-SK" sz="1800" dirty="0" smtClean="0"/>
              <a:t>hmyz)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 smtClean="0"/>
              <a:t>s </a:t>
            </a:r>
            <a:r>
              <a:rPr lang="sk-SK" sz="1800" b="1" dirty="0"/>
              <a:t>úplnou</a:t>
            </a:r>
            <a:r>
              <a:rPr lang="sk-SK" sz="1800" dirty="0"/>
              <a:t> premenou </a:t>
            </a:r>
            <a:r>
              <a:rPr lang="sk-SK" sz="1800" dirty="0" smtClean="0"/>
              <a:t>(vajíčko-larva-</a:t>
            </a:r>
            <a:r>
              <a:rPr lang="sk-SK" sz="1800" b="1" dirty="0" smtClean="0"/>
              <a:t>KUKLA</a:t>
            </a:r>
            <a:r>
              <a:rPr lang="sk-SK" sz="1800" dirty="0" smtClean="0"/>
              <a:t>-dospelý jedinec, napr</a:t>
            </a:r>
            <a:r>
              <a:rPr lang="sk-SK" sz="1800" dirty="0"/>
              <a:t>. </a:t>
            </a:r>
            <a:r>
              <a:rPr lang="sk-SK" sz="1800" dirty="0" smtClean="0"/>
              <a:t>motýľ)</a:t>
            </a:r>
          </a:p>
          <a:p>
            <a:pPr marL="0" indent="0">
              <a:buNone/>
            </a:pPr>
            <a:r>
              <a:rPr lang="sk-SK" sz="1800" b="1" dirty="0" smtClean="0"/>
              <a:t>b) priamy </a:t>
            </a:r>
            <a:r>
              <a:rPr lang="sk-SK" sz="1800" dirty="0"/>
              <a:t>prebieha bez prechodných štádií </a:t>
            </a:r>
            <a:r>
              <a:rPr lang="sk-SK" sz="1800" dirty="0" smtClean="0"/>
              <a:t>– </a:t>
            </a:r>
            <a:r>
              <a:rPr lang="sk-SK" sz="1800" dirty="0"/>
              <a:t>z vajíčka sa vyvíja zárodok – dospelý </a:t>
            </a:r>
            <a:r>
              <a:rPr lang="sk-SK" sz="1800" dirty="0" smtClean="0"/>
              <a:t>jedinec, napr</a:t>
            </a:r>
            <a:r>
              <a:rPr lang="sk-SK" sz="1800" dirty="0"/>
              <a:t>.: </a:t>
            </a:r>
            <a:r>
              <a:rPr lang="sk-SK" sz="1800" dirty="0" smtClean="0"/>
              <a:t>človek</a:t>
            </a:r>
          </a:p>
          <a:p>
            <a:pPr marL="0" indent="0">
              <a:buNone/>
            </a:pPr>
            <a:r>
              <a:rPr lang="sk-SK" sz="1800" b="1" dirty="0" smtClean="0"/>
              <a:t>Cicavce</a:t>
            </a:r>
          </a:p>
          <a:p>
            <a:r>
              <a:rPr lang="sk-SK" sz="1800" dirty="0"/>
              <a:t>po oplodnení vajíčka sa zárodok vyvíja v </a:t>
            </a:r>
            <a:r>
              <a:rPr lang="sk-SK" sz="1800" b="1" dirty="0"/>
              <a:t>maternici</a:t>
            </a:r>
          </a:p>
          <a:p>
            <a:r>
              <a:rPr lang="sk-SK" sz="1800" dirty="0"/>
              <a:t>výživu zabezpečuje </a:t>
            </a:r>
            <a:r>
              <a:rPr lang="sk-SK" sz="1800" b="1" dirty="0"/>
              <a:t>placenta</a:t>
            </a:r>
          </a:p>
          <a:p>
            <a:r>
              <a:rPr lang="sk-SK" sz="1800" dirty="0"/>
              <a:t>mláďa sa po narodení živí </a:t>
            </a:r>
            <a:r>
              <a:rPr lang="sk-SK" sz="1800" b="1" dirty="0"/>
              <a:t>materským mliekom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b="1" dirty="0" smtClean="0"/>
          </a:p>
          <a:p>
            <a:pPr>
              <a:buAutoNum type="alphaLcParenR" startAt="2"/>
            </a:pPr>
            <a:endParaRPr lang="sk-SK" sz="1800" b="1" dirty="0" smtClean="0"/>
          </a:p>
          <a:p>
            <a:pPr marL="0" indent="0">
              <a:buNone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dirty="0"/>
          </a:p>
          <a:p>
            <a:pPr marL="514350" indent="-514350">
              <a:buAutoNum type="alphaLcParenR"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3238900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sk-SK" sz="4000" dirty="0" smtClean="0"/>
              <a:t>Obsah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sk-SK" b="1" dirty="0" smtClean="0"/>
              <a:t>A. 	Rozmnožovanie </a:t>
            </a:r>
            <a:r>
              <a:rPr lang="sk-SK" dirty="0" smtClean="0"/>
              <a:t>- význam</a:t>
            </a:r>
          </a:p>
          <a:p>
            <a:pPr marL="514350" indent="-514350">
              <a:buAutoNum type="arabicPeriod"/>
            </a:pPr>
            <a:r>
              <a:rPr lang="sk-SK" dirty="0" smtClean="0"/>
              <a:t>Typy rozmnožovania: pohlavné a nepohlavné </a:t>
            </a:r>
          </a:p>
          <a:p>
            <a:pPr marL="514350" indent="-514350">
              <a:buAutoNum type="arabicPeriod"/>
            </a:pPr>
            <a:r>
              <a:rPr lang="sk-SK" dirty="0" smtClean="0"/>
              <a:t>Obojpohlavné živočíchy</a:t>
            </a:r>
          </a:p>
          <a:p>
            <a:pPr marL="514350" indent="-514350">
              <a:buAutoNum type="arabicPeriod"/>
            </a:pPr>
            <a:r>
              <a:rPr lang="sk-SK" dirty="0" smtClean="0"/>
              <a:t>Pohlavná </a:t>
            </a:r>
            <a:r>
              <a:rPr lang="sk-SK" dirty="0" err="1" smtClean="0"/>
              <a:t>dvojtvarosť</a:t>
            </a:r>
            <a:endParaRPr lang="sk-SK" dirty="0" smtClean="0"/>
          </a:p>
          <a:p>
            <a:pPr marL="514350" indent="-514350">
              <a:buAutoNum type="arabicPeriod"/>
            </a:pPr>
            <a:r>
              <a:rPr lang="sk-SK" dirty="0" smtClean="0"/>
              <a:t>Oplodnenie: vonkajšie a vnútorné</a:t>
            </a:r>
          </a:p>
          <a:p>
            <a:pPr marL="514350" indent="-514350">
              <a:buAutoNum type="arabicPeriod"/>
            </a:pPr>
            <a:r>
              <a:rPr lang="sk-SK" dirty="0" smtClean="0"/>
              <a:t>Párenie – prejavy správania</a:t>
            </a:r>
          </a:p>
          <a:p>
            <a:pPr marL="514350" indent="-514350">
              <a:buNone/>
            </a:pPr>
            <a:endParaRPr lang="sk-SK" b="1" smtClean="0"/>
          </a:p>
          <a:p>
            <a:pPr marL="514350" indent="-514350">
              <a:buNone/>
            </a:pPr>
            <a:r>
              <a:rPr lang="sk-SK" b="1" smtClean="0"/>
              <a:t>B</a:t>
            </a:r>
            <a:r>
              <a:rPr lang="sk-SK" b="1" dirty="0" smtClean="0"/>
              <a:t>. 	Vývin jedinca: </a:t>
            </a:r>
            <a:r>
              <a:rPr lang="sk-SK" dirty="0" smtClean="0"/>
              <a:t>nepriamy a priamy</a:t>
            </a:r>
          </a:p>
          <a:p>
            <a:pPr marL="514350" indent="-514350">
              <a:buAutoNum type="arabicPeriod"/>
            </a:pPr>
            <a:r>
              <a:rPr lang="sk-SK" dirty="0" smtClean="0"/>
              <a:t>Vajíčko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+mj-lt"/>
              </a:rPr>
              <a:t>Starostlivosť</a:t>
            </a:r>
            <a:r>
              <a:rPr lang="sk-SK" dirty="0" smtClean="0"/>
              <a:t> o potomstvo</a:t>
            </a:r>
          </a:p>
          <a:p>
            <a:pPr marL="514350" indent="-514350">
              <a:buAutoNum type="arabicPeriod"/>
            </a:pPr>
            <a:r>
              <a:rPr lang="sk-SK" dirty="0" smtClean="0"/>
              <a:t>Poznámky</a:t>
            </a:r>
          </a:p>
          <a:p>
            <a:pPr marL="514350" indent="-514350">
              <a:buAutoNum type="arabicPeriod"/>
            </a:pPr>
            <a:r>
              <a:rPr lang="sk-SK" dirty="0" smtClean="0"/>
              <a:t>Zopakujme si</a:t>
            </a:r>
            <a:endParaRPr lang="sk-SK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sz="2800" dirty="0" smtClean="0"/>
              <a:t>Aký je význam rozmnožovania?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Vysvetli rozdiel medzi nepohlavným a pohlavným rozmnožovaním.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Charakterizuj oplodnenie?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Uveď príklad živočíchov, u ktorých nastáva oplodnenie vo vonkajšom prostredí a u ktorých v rozmnožovacích orgánoch samice.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Porovnaj na príklade priamy a nepriamy vývin.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Vymenuj príklady živočíchov, ktoré </a:t>
            </a:r>
            <a:r>
              <a:rPr lang="sk-SK" sz="2800" smtClean="0"/>
              <a:t>počas vývinu </a:t>
            </a:r>
            <a:r>
              <a:rPr lang="sk-SK" sz="2800" dirty="0" smtClean="0"/>
              <a:t>štádiom kukly.</a:t>
            </a:r>
          </a:p>
          <a:p>
            <a:pPr marL="514350" indent="-514350">
              <a:buAutoNum type="arabicPeriod"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1431891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Použitá literatúra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Biológia pre 9.ročník </a:t>
            </a:r>
            <a:r>
              <a:rPr lang="sk-SK" smtClean="0"/>
              <a:t>základnej školy a 4.ročník GSOŠ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7609101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/>
              <a:t>A. Rozmnožovanie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Význam:</a:t>
            </a:r>
          </a:p>
          <a:p>
            <a:r>
              <a:rPr lang="sk-SK" dirty="0" smtClean="0"/>
              <a:t>zachovanie druhu,</a:t>
            </a:r>
          </a:p>
          <a:p>
            <a:r>
              <a:rPr lang="sk-SK" dirty="0" smtClean="0"/>
              <a:t>odovzdávanie znakov a vlastností z rodičov na potomstvo</a:t>
            </a:r>
            <a:endParaRPr lang="sk-SK" dirty="0"/>
          </a:p>
        </p:txBody>
      </p:sp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429000"/>
            <a:ext cx="4695713" cy="2743200"/>
          </a:xfrm>
          <a:prstGeom prst="rect">
            <a:avLst/>
          </a:prstGeom>
        </p:spPr>
      </p:pic>
      <p:pic>
        <p:nvPicPr>
          <p:cNvPr id="5" name="Obrázok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95800"/>
            <a:ext cx="3374951" cy="19812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200" b="1" dirty="0" smtClean="0"/>
              <a:t>1. Typy rozmnožovania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b="1" dirty="0" smtClean="0"/>
              <a:t>Nepohlavné</a:t>
            </a:r>
          </a:p>
          <a:p>
            <a:pPr>
              <a:buFontTx/>
              <a:buChar char="-"/>
            </a:pPr>
            <a:r>
              <a:rPr lang="sk-SK" dirty="0" smtClean="0"/>
              <a:t>potomkovia z </a:t>
            </a:r>
            <a:r>
              <a:rPr lang="sk-SK" b="1" dirty="0" smtClean="0"/>
              <a:t>TELOVÝCH </a:t>
            </a:r>
            <a:r>
              <a:rPr lang="sk-SK" dirty="0" smtClean="0"/>
              <a:t>buniek rodiča</a:t>
            </a:r>
          </a:p>
          <a:p>
            <a:pPr>
              <a:buFontTx/>
              <a:buChar char="-"/>
            </a:pPr>
            <a:r>
              <a:rPr lang="sk-SK" dirty="0" smtClean="0"/>
              <a:t>vzniká </a:t>
            </a:r>
            <a:r>
              <a:rPr lang="sk-SK" b="1" dirty="0" smtClean="0"/>
              <a:t>KLON</a:t>
            </a:r>
          </a:p>
          <a:p>
            <a:pPr>
              <a:buNone/>
            </a:pPr>
            <a:r>
              <a:rPr lang="sk-SK" b="1" dirty="0" smtClean="0"/>
              <a:t>Príklad: </a:t>
            </a:r>
          </a:p>
          <a:p>
            <a:pPr>
              <a:buNone/>
            </a:pPr>
            <a:r>
              <a:rPr lang="sk-SK" sz="2400" b="1" dirty="0" smtClean="0"/>
              <a:t>delenie – črievička</a:t>
            </a:r>
            <a:r>
              <a:rPr lang="sk-SK" b="1" dirty="0" smtClean="0"/>
              <a:t>		</a:t>
            </a:r>
            <a:r>
              <a:rPr lang="sk-SK" sz="2400" b="1" dirty="0" smtClean="0"/>
              <a:t>pučanie - nezmar</a:t>
            </a:r>
            <a:endParaRPr lang="sk-SK" b="1" dirty="0" smtClean="0"/>
          </a:p>
          <a:p>
            <a:pPr marL="514350" indent="-514350"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5" name="Obrázok 4" descr="prevzia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4267200" cy="2057400"/>
          </a:xfrm>
          <a:prstGeom prst="rect">
            <a:avLst/>
          </a:prstGeom>
        </p:spPr>
      </p:pic>
      <p:pic>
        <p:nvPicPr>
          <p:cNvPr id="6" name="Obrázok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267200"/>
            <a:ext cx="2057400" cy="2175641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b="1" dirty="0" smtClean="0"/>
              <a:t>B. Pohlavné</a:t>
            </a:r>
          </a:p>
          <a:p>
            <a:pPr>
              <a:buFontTx/>
              <a:buChar char="-"/>
            </a:pPr>
            <a:r>
              <a:rPr lang="sk-SK" dirty="0" smtClean="0"/>
              <a:t>potomkovia z </a:t>
            </a:r>
            <a:r>
              <a:rPr lang="sk-SK" b="1" dirty="0" smtClean="0"/>
              <a:t>POHLAVNÝCH </a:t>
            </a:r>
            <a:r>
              <a:rPr lang="sk-SK" dirty="0" smtClean="0"/>
              <a:t>buniek rodičov</a:t>
            </a:r>
          </a:p>
          <a:p>
            <a:pPr>
              <a:buFontTx/>
              <a:buChar char="-"/>
            </a:pPr>
            <a:r>
              <a:rPr lang="sk-SK" dirty="0" smtClean="0"/>
              <a:t>potomok má vlastnosti a znaky oboch rodičov</a:t>
            </a:r>
          </a:p>
          <a:p>
            <a:pPr>
              <a:buFontTx/>
              <a:buChar char="-"/>
            </a:pPr>
            <a:r>
              <a:rPr lang="sk-SK" dirty="0" smtClean="0"/>
              <a:t>vajíčka a spermie – oplodnenie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VÝNIMKA: </a:t>
            </a:r>
            <a:r>
              <a:rPr lang="sk-SK" sz="2800" dirty="0" smtClean="0"/>
              <a:t>vošky- zárodok sa vyvíja bez oplodnenia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8956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2. Obojpohlavné živočíchy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HERMAFRODITY – </a:t>
            </a:r>
            <a:r>
              <a:rPr lang="sk-SK" dirty="0" smtClean="0"/>
              <a:t>vajíčka a spermie sa vyvíjajú v tele 1 jedinca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Oplodnenie nastáva </a:t>
            </a:r>
            <a:r>
              <a:rPr lang="sk-SK" sz="2800" b="1" dirty="0" smtClean="0"/>
              <a:t>po výmene spermií </a:t>
            </a:r>
            <a:r>
              <a:rPr lang="sk-SK" sz="2800" dirty="0" smtClean="0"/>
              <a:t>medzi</a:t>
            </a:r>
          </a:p>
          <a:p>
            <a:pPr>
              <a:buNone/>
            </a:pPr>
            <a:r>
              <a:rPr lang="sk-SK" sz="2800" dirty="0" smtClean="0"/>
              <a:t>dvoma jedincami.</a:t>
            </a:r>
          </a:p>
          <a:p>
            <a:pPr>
              <a:buNone/>
            </a:pPr>
            <a:r>
              <a:rPr lang="sk-SK" dirty="0" smtClean="0"/>
              <a:t>		slimák 			dážďovka</a:t>
            </a:r>
            <a:endParaRPr lang="sk-SK" dirty="0"/>
          </a:p>
        </p:txBody>
      </p:sp>
      <p:pic>
        <p:nvPicPr>
          <p:cNvPr id="4" name="Obrázok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48200"/>
            <a:ext cx="3124200" cy="1794304"/>
          </a:xfrm>
          <a:prstGeom prst="rect">
            <a:avLst/>
          </a:prstGeom>
        </p:spPr>
      </p:pic>
      <p:pic>
        <p:nvPicPr>
          <p:cNvPr id="5" name="Obrázok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101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200" b="1" dirty="0" smtClean="0"/>
              <a:t>3. Pohlavná </a:t>
            </a:r>
            <a:r>
              <a:rPr lang="sk-SK" sz="3200" b="1" dirty="0" err="1" smtClean="0"/>
              <a:t>dvojtvarosť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78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800" dirty="0" smtClean="0"/>
              <a:t>jedince sú oddeleného pohlavia: </a:t>
            </a:r>
          </a:p>
          <a:p>
            <a:r>
              <a:rPr lang="sk-SK" sz="2800" dirty="0" smtClean="0"/>
              <a:t>samec – samčie pohlavné orgány – spermie</a:t>
            </a:r>
          </a:p>
          <a:p>
            <a:r>
              <a:rPr lang="sk-SK" sz="2800" dirty="0" smtClean="0"/>
              <a:t>samica – samičie pohlavné orgány – vajíčka</a:t>
            </a:r>
            <a:endParaRPr lang="sk-SK" sz="2800" b="1" dirty="0" smtClean="0"/>
          </a:p>
          <a:p>
            <a:pPr>
              <a:buNone/>
            </a:pPr>
            <a:r>
              <a:rPr lang="sk-SK" sz="2800" b="1" dirty="0" smtClean="0"/>
              <a:t>Vonkajší prejav </a:t>
            </a:r>
            <a:r>
              <a:rPr lang="sk-SK" sz="2800" dirty="0" smtClean="0"/>
              <a:t>– odlišné telesné znaky. </a:t>
            </a:r>
          </a:p>
          <a:p>
            <a:pPr>
              <a:buNone/>
            </a:pPr>
            <a:r>
              <a:rPr lang="sk-SK" sz="2800" dirty="0" smtClean="0"/>
              <a:t>napr.: farba peria, parohy, hrebeň</a:t>
            </a:r>
            <a:endParaRPr lang="sk-SK" sz="2800" dirty="0"/>
          </a:p>
        </p:txBody>
      </p:sp>
      <p:pic>
        <p:nvPicPr>
          <p:cNvPr id="4" name="Obrázok 3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114800"/>
            <a:ext cx="3743158" cy="2133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4. Oplodnenie - </a:t>
            </a:r>
            <a:r>
              <a:rPr lang="sk-SK" sz="3200" dirty="0" smtClean="0"/>
              <a:t>splynutie samčej a samičej pohlavnej bunky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/>
              <a:t>Delenie:</a:t>
            </a:r>
          </a:p>
          <a:p>
            <a:pPr marL="514350" indent="-514350">
              <a:buAutoNum type="alphaLcParenR"/>
            </a:pPr>
            <a:r>
              <a:rPr lang="sk-SK" sz="2800" dirty="0" smtClean="0"/>
              <a:t>Vonkajšie – vo </a:t>
            </a:r>
            <a:r>
              <a:rPr lang="sk-SK" sz="2800" b="1" dirty="0" smtClean="0"/>
              <a:t>vodnom</a:t>
            </a:r>
            <a:r>
              <a:rPr lang="sk-SK" sz="2800" dirty="0" smtClean="0"/>
              <a:t> prostredí, mimo tela</a:t>
            </a:r>
          </a:p>
          <a:p>
            <a:pPr marL="514350" indent="-514350">
              <a:buNone/>
            </a:pPr>
            <a:r>
              <a:rPr lang="sk-SK" sz="2800" dirty="0" smtClean="0"/>
              <a:t>		žaby				ryby – mlieč a ikry</a:t>
            </a:r>
          </a:p>
        </p:txBody>
      </p:sp>
      <p:pic>
        <p:nvPicPr>
          <p:cNvPr id="4" name="Obrázok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52800"/>
            <a:ext cx="2819400" cy="2798669"/>
          </a:xfrm>
          <a:prstGeom prst="rect">
            <a:avLst/>
          </a:prstGeom>
        </p:spPr>
      </p:pic>
      <p:pic>
        <p:nvPicPr>
          <p:cNvPr id="5" name="Obrázok 4" descr="prevziať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29000"/>
            <a:ext cx="3505200" cy="2336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b)</a:t>
            </a:r>
            <a:r>
              <a:rPr lang="sk-SK" b="1" dirty="0" smtClean="0"/>
              <a:t> Vnútorné </a:t>
            </a:r>
            <a:r>
              <a:rPr lang="sk-SK" dirty="0" smtClean="0"/>
              <a:t>– oplodnenie prebieha v pohlavných orgánoch samice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VÝNIMKA: </a:t>
            </a:r>
            <a:r>
              <a:rPr lang="sk-SK" sz="2400" dirty="0" smtClean="0"/>
              <a:t>morský koník </a:t>
            </a:r>
          </a:p>
          <a:p>
            <a:pPr>
              <a:buNone/>
            </a:pPr>
            <a:r>
              <a:rPr lang="sk-SK" sz="2400" dirty="0" smtClean="0"/>
              <a:t>– samička kladie vajíčka do tela samca, ktorý ,,donosí„ potomstvo</a:t>
            </a:r>
            <a:endParaRPr lang="sk-SK" sz="2400" dirty="0"/>
          </a:p>
        </p:txBody>
      </p:sp>
      <p:pic>
        <p:nvPicPr>
          <p:cNvPr id="4" name="Obrázok 3" descr="prevziať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136900" cy="2590800"/>
          </a:xfrm>
          <a:prstGeom prst="rect">
            <a:avLst/>
          </a:prstGeom>
        </p:spPr>
      </p:pic>
      <p:pic>
        <p:nvPicPr>
          <p:cNvPr id="5" name="Obrázok 4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667000"/>
            <a:ext cx="3401786" cy="1905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256</TotalTime>
  <Words>757</Words>
  <Application>Microsoft Office PowerPoint</Application>
  <PresentationFormat>Prezentácia na obrazovke (4:3)</PresentationFormat>
  <Paragraphs>161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Courier New</vt:lpstr>
      <vt:lpstr>Georgia</vt:lpstr>
      <vt:lpstr>Times New Roman</vt:lpstr>
      <vt:lpstr>Wingdings 2</vt:lpstr>
      <vt:lpstr>Cestovanie</vt:lpstr>
      <vt:lpstr>Rozmnožovanie  a vývin živočíchov    Biológia pre 8. ročník</vt:lpstr>
      <vt:lpstr>Obsah</vt:lpstr>
      <vt:lpstr>A. Rozmnožovanie</vt:lpstr>
      <vt:lpstr>1. Typy rozmnožovania</vt:lpstr>
      <vt:lpstr>Prezentácia programu PowerPoint</vt:lpstr>
      <vt:lpstr>2. Obojpohlavné živočíchy</vt:lpstr>
      <vt:lpstr>3. Pohlavná dvojtvarosť</vt:lpstr>
      <vt:lpstr>4. Oplodnenie - splynutie samčej a samičej pohlavnej bunky</vt:lpstr>
      <vt:lpstr>Prezentácia programu PowerPoint</vt:lpstr>
      <vt:lpstr>5. Párenie – spojenie samčích a samičích pohlavných orgánov</vt:lpstr>
      <vt:lpstr>B. VÝVIN JEDINCA</vt:lpstr>
      <vt:lpstr>Delenie: a) nepriamy </vt:lpstr>
      <vt:lpstr>b) priamy </vt:lpstr>
      <vt:lpstr>Typy vajíčok a ich obaly</vt:lpstr>
      <vt:lpstr>Starostlivosť o mláďatá</vt:lpstr>
      <vt:lpstr>b) stavovce</vt:lpstr>
      <vt:lpstr>Cicavce</vt:lpstr>
      <vt:lpstr>Poznámky: Rozmnožovanie a vývin živočíchov</vt:lpstr>
      <vt:lpstr>Prezentácia programu PowerPoint</vt:lpstr>
      <vt:lpstr>Zopakujme si</vt:lpstr>
      <vt:lpstr>Použitá literatúra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Rozmnožovanie a vývin živočíchov</dc:title>
  <dc:creator>ZS-Lubela-6</dc:creator>
  <cp:lastModifiedBy>HP</cp:lastModifiedBy>
  <cp:revision>34</cp:revision>
  <dcterms:created xsi:type="dcterms:W3CDTF">2014-01-08T20:25:01Z</dcterms:created>
  <dcterms:modified xsi:type="dcterms:W3CDTF">2021-03-13T09:56:08Z</dcterms:modified>
</cp:coreProperties>
</file>