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6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45" d="100"/>
          <a:sy n="45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Rozmno</a:t>
            </a:r>
            <a:r>
              <a:rPr lang="sk-SK" b="1" dirty="0" err="1" smtClean="0"/>
              <a:t>žovacia</a:t>
            </a:r>
            <a:r>
              <a:rPr lang="sk-SK" b="1" dirty="0" smtClean="0"/>
              <a:t> sústava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5481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17195" y="873303"/>
            <a:ext cx="51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POHLAVNÉ CHOROBY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6526" y="1616105"/>
            <a:ext cx="59470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u="sng" dirty="0"/>
              <a:t>AIDS</a:t>
            </a:r>
          </a:p>
          <a:p>
            <a:pPr lvl="1"/>
            <a:r>
              <a:rPr lang="sk-SK" sz="2400" i="1" dirty="0"/>
              <a:t>HIV vírus, prenos – krvou a pohlavným stykom!</a:t>
            </a:r>
          </a:p>
          <a:p>
            <a:pPr lvl="1"/>
            <a:r>
              <a:rPr lang="sk-SK" sz="2400" i="1" dirty="0"/>
              <a:t>Zlyhanie imunity – </a:t>
            </a:r>
            <a:r>
              <a:rPr lang="sk-SK" sz="2400" b="1" i="1" dirty="0">
                <a:solidFill>
                  <a:srgbClr val="FF0000"/>
                </a:solidFill>
              </a:rPr>
              <a:t>smrť</a:t>
            </a:r>
          </a:p>
          <a:p>
            <a:pPr lvl="1"/>
            <a:endParaRPr lang="sk-SK" sz="2400" b="1" dirty="0">
              <a:solidFill>
                <a:srgbClr val="FF0000"/>
              </a:solidFill>
            </a:endParaRPr>
          </a:p>
          <a:p>
            <a:r>
              <a:rPr lang="sk-SK" sz="2400" b="1" u="sng" dirty="0" smtClean="0"/>
              <a:t>Kvapavka</a:t>
            </a:r>
          </a:p>
          <a:p>
            <a:r>
              <a:rPr lang="sk-SK" sz="2400" i="1" dirty="0" smtClean="0"/>
              <a:t>Môže </a:t>
            </a:r>
            <a:r>
              <a:rPr lang="sk-SK" sz="2400" i="1" dirty="0"/>
              <a:t>viesť k </a:t>
            </a:r>
            <a:r>
              <a:rPr lang="sk-SK" sz="2400" i="1" dirty="0" smtClean="0"/>
              <a:t>neplodnosti, </a:t>
            </a:r>
            <a:r>
              <a:rPr lang="sk-SK" sz="2400" i="1" dirty="0" err="1" smtClean="0"/>
              <a:t>pálivé</a:t>
            </a:r>
            <a:r>
              <a:rPr lang="sk-SK" sz="2400" i="1" dirty="0" smtClean="0"/>
              <a:t> bolesti pri močení, výtok, </a:t>
            </a:r>
          </a:p>
          <a:p>
            <a:r>
              <a:rPr lang="en-US" dirty="0" err="1" smtClean="0"/>
              <a:t>Baktéria</a:t>
            </a:r>
            <a:r>
              <a:rPr lang="en-US" dirty="0" smtClean="0"/>
              <a:t> </a:t>
            </a:r>
            <a:r>
              <a:rPr lang="en-US" dirty="0" err="1" smtClean="0"/>
              <a:t>kvapavky</a:t>
            </a:r>
            <a:r>
              <a:rPr lang="en-US" dirty="0" smtClean="0"/>
              <a:t>  </a:t>
            </a:r>
            <a:r>
              <a:rPr lang="en-US" dirty="0"/>
              <a:t>Neisseria </a:t>
            </a:r>
            <a:r>
              <a:rPr lang="en-US" dirty="0" err="1"/>
              <a:t>gonorrheae</a:t>
            </a:r>
            <a:endParaRPr lang="sk-SK" i="1" dirty="0"/>
          </a:p>
          <a:p>
            <a:pPr lvl="1"/>
            <a:endParaRPr lang="sk-SK" sz="2400" dirty="0" smtClean="0"/>
          </a:p>
          <a:p>
            <a:r>
              <a:rPr lang="sk-SK" sz="2400" b="1" u="sng" dirty="0" smtClean="0"/>
              <a:t>Syfilis</a:t>
            </a:r>
            <a:endParaRPr lang="sk-SK" sz="2400" b="1" u="sng" dirty="0"/>
          </a:p>
          <a:p>
            <a:pPr lvl="1"/>
            <a:r>
              <a:rPr lang="sk-SK" sz="2400" i="1" dirty="0"/>
              <a:t>Postihuje nervový systém, srdce, </a:t>
            </a:r>
            <a:r>
              <a:rPr lang="sk-SK" sz="2400" i="1" dirty="0" smtClean="0"/>
              <a:t>kosti, prenáša sa cez malú ranku, neskôr je z nej vred</a:t>
            </a:r>
            <a:endParaRPr lang="sk-SK" sz="2400" i="1" dirty="0"/>
          </a:p>
        </p:txBody>
      </p:sp>
      <p:sp>
        <p:nvSpPr>
          <p:cNvPr id="4" name="Rectangle 3"/>
          <p:cNvSpPr/>
          <p:nvPr/>
        </p:nvSpPr>
        <p:spPr>
          <a:xfrm>
            <a:off x="7003550" y="1940727"/>
            <a:ext cx="445213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u="sng" dirty="0" err="1"/>
              <a:t>Trichomoniáza</a:t>
            </a:r>
            <a:endParaRPr lang="sk-SK" sz="2400" b="1" u="sng" dirty="0"/>
          </a:p>
          <a:p>
            <a:pPr lvl="1"/>
            <a:r>
              <a:rPr lang="sk-SK" sz="2400" i="1" dirty="0" smtClean="0"/>
              <a:t>Zápal sliznice, </a:t>
            </a:r>
            <a:r>
              <a:rPr lang="sk-SK" sz="2400" i="1" dirty="0"/>
              <a:t>spôsobuje parazit</a:t>
            </a:r>
          </a:p>
          <a:p>
            <a:pPr lvl="1"/>
            <a:r>
              <a:rPr lang="sk-SK" sz="2400" i="1" dirty="0"/>
              <a:t>Svrbenie, výtok</a:t>
            </a:r>
          </a:p>
          <a:p>
            <a:pPr lvl="1"/>
            <a:endParaRPr lang="sk-SK" sz="2400" dirty="0"/>
          </a:p>
          <a:p>
            <a:r>
              <a:rPr lang="sk-SK" sz="2400" b="1" u="sng" dirty="0"/>
              <a:t>Mykóza</a:t>
            </a:r>
          </a:p>
          <a:p>
            <a:pPr lvl="1"/>
            <a:r>
              <a:rPr lang="sk-SK" sz="2400" i="1" dirty="0"/>
              <a:t>Hubovité ochorenie</a:t>
            </a:r>
          </a:p>
          <a:p>
            <a:pPr lvl="1"/>
            <a:r>
              <a:rPr lang="sk-SK" sz="2400" i="1" dirty="0"/>
              <a:t>Často vzniká pri užívaní ATB! Nezabudni na </a:t>
            </a:r>
            <a:r>
              <a:rPr lang="sk-SK" sz="2400" b="1" i="1" dirty="0"/>
              <a:t>užívanie </a:t>
            </a:r>
            <a:r>
              <a:rPr lang="sk-SK" sz="2400" b="1" i="1" dirty="0" err="1"/>
              <a:t>probiotík</a:t>
            </a:r>
            <a:endParaRPr lang="sk-SK" sz="2400" b="1" i="1" dirty="0"/>
          </a:p>
          <a:p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32844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494"/>
          <a:stretch/>
        </p:blipFill>
        <p:spPr>
          <a:xfrm>
            <a:off x="1170646" y="1126302"/>
            <a:ext cx="2161637" cy="22844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4746" y="786058"/>
            <a:ext cx="1756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Vírus HIV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119" y="1155390"/>
            <a:ext cx="3072371" cy="23075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0028" y="756970"/>
            <a:ext cx="2404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Baktéria kvapavky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26"/>
          <a:stretch/>
        </p:blipFill>
        <p:spPr>
          <a:xfrm>
            <a:off x="8012344" y="1126302"/>
            <a:ext cx="2785795" cy="22966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12344" y="743378"/>
            <a:ext cx="2845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Baktéria spôsobujúca syfilis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59" y="3852807"/>
            <a:ext cx="4399150" cy="2147335"/>
          </a:xfrm>
          <a:prstGeom prst="rect">
            <a:avLst/>
          </a:prstGeom>
        </p:spPr>
      </p:pic>
      <p:pic>
        <p:nvPicPr>
          <p:cNvPr id="9" name="Picture 8" descr="http://www.sme.sk/archiv_data/primar/c/1809/3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635" y="3704257"/>
            <a:ext cx="2040786" cy="22958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275482" y="4130210"/>
            <a:ext cx="2404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Parazit </a:t>
            </a:r>
            <a:r>
              <a:rPr lang="sk-SK" dirty="0" err="1" smtClean="0"/>
              <a:t>trichomoniázy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180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8562" y="929633"/>
            <a:ext cx="9601196" cy="1303867"/>
          </a:xfrm>
        </p:spPr>
        <p:txBody>
          <a:bodyPr/>
          <a:lstStyle/>
          <a:p>
            <a:r>
              <a:rPr lang="sk-SK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Prevencia pohlavných ochorení: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6328" y="3091028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Pohlavná zdržanlivosť</a:t>
            </a:r>
          </a:p>
          <a:p>
            <a:r>
              <a:rPr lang="sk-SK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Vernosť, stály partner</a:t>
            </a:r>
          </a:p>
          <a:p>
            <a:r>
              <a:rPr lang="sk-SK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Správna intímna hygiena</a:t>
            </a:r>
          </a:p>
          <a:p>
            <a:r>
              <a:rPr lang="sk-SK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Používanie ochranných pomôcok (kondóm)</a:t>
            </a:r>
          </a:p>
          <a:p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538" y="2820066"/>
            <a:ext cx="4258350" cy="2821157"/>
          </a:xfrm>
          <a:prstGeom prst="rect">
            <a:avLst/>
          </a:prstGeom>
        </p:spPr>
      </p:pic>
      <p:pic>
        <p:nvPicPr>
          <p:cNvPr id="7" name="Obrázok 3" descr="condom-3869623_192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9652" y="448373"/>
            <a:ext cx="2373351" cy="221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36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887897" y="479213"/>
            <a:ext cx="7149238" cy="8352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k-SK" b="1" smtClean="0"/>
              <a:t>Obdobia ľudského života</a:t>
            </a:r>
            <a:endParaRPr lang="en-US" b="1" dirty="0"/>
          </a:p>
        </p:txBody>
      </p:sp>
      <p:sp>
        <p:nvSpPr>
          <p:cNvPr id="3" name="Zástupný symbol obsahu 2"/>
          <p:cNvSpPr txBox="1">
            <a:spLocks/>
          </p:cNvSpPr>
          <p:nvPr/>
        </p:nvSpPr>
        <p:spPr>
          <a:xfrm>
            <a:off x="794267" y="1406072"/>
            <a:ext cx="3857743" cy="156572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Arial"/>
              <a:buAutoNum type="arabicPeriod"/>
            </a:pP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Novorodenec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(1.mesiac)</a:t>
            </a:r>
          </a:p>
          <a:p>
            <a:pPr marL="514350" indent="-514350">
              <a:buFont typeface="Arial"/>
              <a:buAutoNum type="arabicPeriod"/>
            </a:pP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Dojča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(2.mesiac – 1 rok)</a:t>
            </a:r>
          </a:p>
          <a:p>
            <a:pPr marL="514350" indent="-514350">
              <a:buFont typeface="Arial"/>
              <a:buAutoNum type="arabicPeriod"/>
            </a:pP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Batoľa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(1-3 roky)</a:t>
            </a:r>
          </a:p>
          <a:p>
            <a:pPr marL="0" indent="0">
              <a:buFont typeface="Arial"/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794267" y="2971800"/>
            <a:ext cx="5776314" cy="169145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predškolský vek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(3-6 rokov)</a:t>
            </a:r>
          </a:p>
          <a:p>
            <a:pPr marL="514350" indent="-514350">
              <a:buFont typeface="Arial"/>
              <a:buAutoNum type="arabicPeriod" startAt="4"/>
            </a:pP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mladší školský vek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(6-12 rokov)</a:t>
            </a:r>
          </a:p>
          <a:p>
            <a:pPr marL="514350" indent="-514350">
              <a:buFont typeface="Arial"/>
              <a:buAutoNum type="arabicPeriod" startAt="4"/>
            </a:pP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starší školský vek (puberta)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(12-15 rokov)</a:t>
            </a:r>
          </a:p>
          <a:p>
            <a:pPr marL="0" indent="0">
              <a:buFont typeface="Arial"/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794267" y="4481898"/>
            <a:ext cx="7000993" cy="2158932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7"/>
            </a:pP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dorastové obdobie (adolescencia) 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(16 – 20 rokov)</a:t>
            </a:r>
          </a:p>
          <a:p>
            <a:pPr marL="514350" indent="-514350">
              <a:buFont typeface="Arial"/>
              <a:buAutoNum type="arabicPeriod" startAt="7"/>
            </a:pP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dospelosť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(20-60 rokov)</a:t>
            </a:r>
          </a:p>
          <a:p>
            <a:pPr marL="514350" indent="-514350">
              <a:buFont typeface="Arial"/>
              <a:buAutoNum type="arabicPeriod" startAt="7"/>
            </a:pP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staroba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(nad 60 rokov)</a:t>
            </a:r>
          </a:p>
          <a:p>
            <a:pPr marL="0" indent="0">
              <a:buFont typeface="Arial"/>
              <a:buNone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Womens beauty and fashion evolution cartoon | Free Vector">
            <a:extLst>
              <a:ext uri="{FF2B5EF4-FFF2-40B4-BE49-F238E27FC236}">
                <a16:creationId xmlns:a16="http://schemas.microsoft.com/office/drawing/2014/main" id="{2715BD41-43A0-4D9B-8A2C-4F5BC89F8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8291" y="1406072"/>
            <a:ext cx="5475969" cy="2737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038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3120" y="2068830"/>
            <a:ext cx="4754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b="1" dirty="0" smtClean="0"/>
              <a:t>Ďakujem za pozornosť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208956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19" y="694148"/>
            <a:ext cx="3308279" cy="18609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095" y="2555055"/>
            <a:ext cx="5142536" cy="2481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64" y="1272768"/>
            <a:ext cx="1968855" cy="3553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463" y="1089678"/>
            <a:ext cx="1663852" cy="3920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3893" y="5239821"/>
            <a:ext cx="66576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Odlišnosti</a:t>
            </a:r>
            <a:r>
              <a:rPr lang="sk-SK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 </a:t>
            </a:r>
            <a:r>
              <a:rPr lang="sk-SK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stavbou pohlavných </a:t>
            </a:r>
            <a:r>
              <a:rPr lang="sk-SK" alt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orgánov, vzhľadom, stavbou tela, mohutnejšími svalmi, silou...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305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316" y="1933836"/>
            <a:ext cx="3616401" cy="361640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664414" y="583721"/>
            <a:ext cx="9174823" cy="1505648"/>
            <a:chOff x="1664414" y="583721"/>
            <a:chExt cx="9174823" cy="1505648"/>
          </a:xfrm>
        </p:grpSpPr>
        <p:sp>
          <p:nvSpPr>
            <p:cNvPr id="3" name="TextBox 2"/>
            <p:cNvSpPr txBox="1"/>
            <p:nvPr/>
          </p:nvSpPr>
          <p:spPr>
            <a:xfrm>
              <a:off x="2558265" y="583721"/>
              <a:ext cx="65651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k-SK" sz="4000" b="1" dirty="0" smtClean="0"/>
                <a:t>Ženské pohlavné orgány</a:t>
              </a:r>
              <a:endParaRPr lang="en-US" sz="40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664414" y="1566149"/>
              <a:ext cx="3051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vonkajšie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599471" y="1474635"/>
              <a:ext cx="22397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vnútorné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>
              <a:off x="3328827" y="1291607"/>
              <a:ext cx="1387012" cy="316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6359703" y="1291607"/>
              <a:ext cx="1880171" cy="4446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806949" y="2145125"/>
            <a:ext cx="4766354" cy="2667740"/>
            <a:chOff x="1074504" y="2568539"/>
            <a:chExt cx="4766354" cy="266774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504" y="2741887"/>
              <a:ext cx="4766354" cy="249439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099335" y="2568539"/>
              <a:ext cx="1458930" cy="36987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007572" y="5347288"/>
            <a:ext cx="668847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indent="-265176">
              <a:buFont typeface="Wingdings 2"/>
              <a:buChar char=""/>
              <a:defRPr/>
            </a:pPr>
            <a:r>
              <a:rPr lang="sk-SK" sz="2000" b="1" dirty="0">
                <a:latin typeface="Calibri" pitchFamily="34" charset="0"/>
              </a:rPr>
              <a:t>1. vonkajšie :</a:t>
            </a:r>
            <a:r>
              <a:rPr lang="sk-SK" dirty="0">
                <a:latin typeface="Calibri" pitchFamily="34" charset="0"/>
              </a:rPr>
              <a:t>veľké a malé pysky ohanbia, dráždec – klitoris</a:t>
            </a:r>
            <a:endParaRPr lang="sk-SK" sz="2000" dirty="0">
              <a:latin typeface="Calibri" pitchFamily="34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sk-SK" sz="2000" b="1" dirty="0">
                <a:latin typeface="Calibri" pitchFamily="34" charset="0"/>
              </a:rPr>
              <a:t>2. vnútorné: </a:t>
            </a:r>
            <a:r>
              <a:rPr lang="sk-SK" dirty="0">
                <a:latin typeface="Calibri" pitchFamily="34" charset="0"/>
              </a:rPr>
              <a:t>vaječníky, vajíčkovody, maternica, pošva </a:t>
            </a:r>
            <a:r>
              <a:rPr lang="sk-SK" sz="2000" dirty="0">
                <a:latin typeface="Calibri" pitchFamily="34" charset="0"/>
              </a:rPr>
              <a:t>             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1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t="4804" r="10948"/>
          <a:stretch/>
        </p:blipFill>
        <p:spPr>
          <a:xfrm>
            <a:off x="6311651" y="1170716"/>
            <a:ext cx="5709112" cy="3595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3302" y="801384"/>
            <a:ext cx="7845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Vaječníky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párový orgán, tvorba </a:t>
            </a:r>
            <a:r>
              <a:rPr lang="sk-SK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pohl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ormónov a vajíčok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8643" y="1284267"/>
            <a:ext cx="651381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76" indent="-265176">
              <a:buFont typeface="Wingdings 2"/>
              <a:buChar char=""/>
              <a:defRPr/>
            </a:pPr>
            <a:r>
              <a:rPr lang="sk-S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Maternica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dutý orgán, do ktorého sa vajíčko dostane cez 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vajíčkovody.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Pripravuje sa na prijatie vajíčka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prekrvením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svojej steny – sliznice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marL="265176" indent="-265176">
              <a:buFont typeface="Wingdings 2"/>
              <a:buChar char=""/>
              <a:defRPr/>
            </a:pP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MENŠTRUÁCIA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defRPr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   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vajíčko 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neoplodnené,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dochádza 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odlupovanie</a:t>
            </a:r>
          </a:p>
          <a:p>
            <a:pPr>
              <a:defRPr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prekrvenej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časti sliznice v maternici a k 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vylúčeniu vajíčka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z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tela von cez pošvu. </a:t>
            </a:r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 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 vajíčko 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oplodnené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dochádza k jeho </a:t>
            </a:r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uhniezdeniu</a:t>
            </a:r>
          </a:p>
          <a:p>
            <a:pPr>
              <a:defRPr/>
            </a:pP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začína sa vyvíjať plod. </a:t>
            </a:r>
            <a:r>
              <a:rPr lang="sk-S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Žena je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tehotná,</a:t>
            </a:r>
            <a:r>
              <a:rPr lang="sk-S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menštruácia vtedy neprebieha.</a:t>
            </a:r>
            <a:endParaRPr lang="sk-SK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sk-SK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gravidita</a:t>
            </a:r>
            <a:r>
              <a:rPr lang="sk-S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trvá približne 280 dní – </a:t>
            </a:r>
            <a:r>
              <a:rPr lang="sk-SK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</a:t>
            </a:r>
            <a:r>
              <a:rPr lang="sk-SK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lunárnych mesiacov.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2810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MediTech: Ov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64" y="1111817"/>
            <a:ext cx="2943528" cy="298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8972" y="673215"/>
            <a:ext cx="6394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dirty="0" smtClean="0"/>
              <a:t>Oplodnenie vzniká spojením spermie a vajíčka, </a:t>
            </a:r>
            <a:endParaRPr lang="sk-SK" sz="2400" dirty="0" smtClean="0"/>
          </a:p>
          <a:p>
            <a:pPr algn="ctr"/>
            <a:r>
              <a:rPr lang="sk-SK" sz="2400" dirty="0" smtClean="0"/>
              <a:t>pričom </a:t>
            </a:r>
            <a:r>
              <a:rPr lang="sk-SK" sz="2400" dirty="0" smtClean="0"/>
              <a:t>k oplodneniu musí prísť vo vajíčkovode</a:t>
            </a:r>
            <a:endParaRPr lang="en-US" sz="2400" dirty="0"/>
          </a:p>
        </p:txBody>
      </p:sp>
      <p:pic>
        <p:nvPicPr>
          <p:cNvPr id="4" name="Picture 9" descr="Aké veľké je bábätko v brušku? Každý týždeň vyzerá inak | Najmama.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972" y="1442723"/>
            <a:ext cx="6541793" cy="171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8972" y="3356280"/>
            <a:ext cx="65417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/>
              <a:t>oplodnené vajíčko sa rýchlo delí (zväčšuje počet buniek) a </a:t>
            </a:r>
            <a:r>
              <a:rPr lang="sk-SK" sz="2800" dirty="0" smtClean="0"/>
              <a:t>po 6. </a:t>
            </a:r>
            <a:r>
              <a:rPr lang="sk-SK" sz="2800" dirty="0"/>
              <a:t>dňoch sa uhniezdi </a:t>
            </a:r>
            <a:endParaRPr lang="sk-SK" sz="2800" dirty="0" smtClean="0"/>
          </a:p>
          <a:p>
            <a:r>
              <a:rPr lang="sk-SK" sz="2800" dirty="0" smtClean="0"/>
              <a:t>v </a:t>
            </a:r>
            <a:r>
              <a:rPr lang="sk-SK" sz="2800" dirty="0" smtClean="0"/>
              <a:t>maternici</a:t>
            </a:r>
          </a:p>
          <a:p>
            <a:r>
              <a:rPr lang="sk-SK" sz="2800" dirty="0"/>
              <a:t>vzniká </a:t>
            </a:r>
            <a:r>
              <a:rPr lang="sk-SK" sz="2800" b="1" dirty="0">
                <a:solidFill>
                  <a:schemeClr val="accent1"/>
                </a:solidFill>
              </a:rPr>
              <a:t>zárodok</a:t>
            </a:r>
            <a:r>
              <a:rPr lang="sk-SK" sz="2800" b="1" dirty="0"/>
              <a:t> (embryo) a </a:t>
            </a:r>
            <a:r>
              <a:rPr lang="sk-SK" sz="2800" b="1" dirty="0">
                <a:solidFill>
                  <a:schemeClr val="accent1"/>
                </a:solidFill>
              </a:rPr>
              <a:t>placenta</a:t>
            </a:r>
          </a:p>
          <a:p>
            <a:endParaRPr lang="sk-SK" sz="2800" dirty="0"/>
          </a:p>
          <a:p>
            <a:endParaRPr lang="en-US" sz="28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737D8B6-C8D4-4E31-8940-2D6F86573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686" y="3776033"/>
            <a:ext cx="3291286" cy="251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82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0798" y="784166"/>
            <a:ext cx="5022744" cy="375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ok 1">
            <a:extLst>
              <a:ext uri="{FF2B5EF4-FFF2-40B4-BE49-F238E27FC236}">
                <a16:creationId xmlns:a16="http://schemas.microsoft.com/office/drawing/2014/main" id="{E96AB6F2-6AC0-42A5-8418-6C39BCD06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864" y="784166"/>
            <a:ext cx="5337677" cy="35584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9190" y="5147353"/>
            <a:ext cx="10593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Dieťa by sa malo plánovať, je to záležitosť oboch partnerov, nežiadúcemu tehotenstvu sa dá predísť použitím vhodnej antikoncepcie</a:t>
            </a:r>
          </a:p>
        </p:txBody>
      </p:sp>
    </p:spTree>
    <p:extLst>
      <p:ext uri="{BB962C8B-B14F-4D97-AF65-F5344CB8AC3E}">
        <p14:creationId xmlns:p14="http://schemas.microsoft.com/office/powerpoint/2010/main" val="309599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8265" y="583721"/>
            <a:ext cx="6565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b="1" dirty="0" smtClean="0"/>
              <a:t>Mužské pohlavné orgány</a:t>
            </a:r>
            <a:endParaRPr lang="en-US" sz="40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1664414" y="1291607"/>
            <a:ext cx="9174823" cy="797762"/>
            <a:chOff x="1664414" y="1291607"/>
            <a:chExt cx="9174823" cy="797762"/>
          </a:xfrm>
        </p:grpSpPr>
        <p:sp>
          <p:nvSpPr>
            <p:cNvPr id="5" name="TextBox 4"/>
            <p:cNvSpPr txBox="1"/>
            <p:nvPr/>
          </p:nvSpPr>
          <p:spPr>
            <a:xfrm>
              <a:off x="1664414" y="1566149"/>
              <a:ext cx="3051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vonkajšie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599471" y="1474635"/>
              <a:ext cx="22397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vnútorné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3328827" y="1291607"/>
              <a:ext cx="1387012" cy="31650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6359703" y="1291607"/>
              <a:ext cx="1880171" cy="4446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2094214" y="5032888"/>
            <a:ext cx="887858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indent="-265176">
              <a:buFont typeface="Wingdings 2"/>
              <a:buChar char=""/>
              <a:defRPr/>
            </a:pPr>
            <a:r>
              <a:rPr lang="sk-SK" sz="2000" b="1" dirty="0">
                <a:latin typeface="Calibri" pitchFamily="34" charset="0"/>
              </a:rPr>
              <a:t>1. vonkajšie: </a:t>
            </a:r>
            <a:r>
              <a:rPr lang="sk-SK" dirty="0">
                <a:latin typeface="Calibri" pitchFamily="34" charset="0"/>
              </a:rPr>
              <a:t>pohlavný úd a miešok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sk-SK" sz="2000" b="1" dirty="0">
                <a:latin typeface="Calibri" pitchFamily="34" charset="0"/>
              </a:rPr>
              <a:t>2. vnútorné</a:t>
            </a:r>
            <a:r>
              <a:rPr lang="sk-SK" b="1" dirty="0">
                <a:latin typeface="Calibri" pitchFamily="34" charset="0"/>
              </a:rPr>
              <a:t>: </a:t>
            </a:r>
            <a:r>
              <a:rPr lang="sk-SK" dirty="0">
                <a:latin typeface="Calibri" pitchFamily="34" charset="0"/>
              </a:rPr>
              <a:t>semenníky /spermie a pohlavné hormóny/, semenovody  </a:t>
            </a:r>
          </a:p>
          <a:p>
            <a:pPr marL="265176" indent="-265176">
              <a:buFont typeface="Wingdings 2"/>
              <a:buChar char=""/>
              <a:defRPr/>
            </a:pPr>
            <a:r>
              <a:rPr lang="sk-SK" b="1" dirty="0">
                <a:latin typeface="Calibri" pitchFamily="34" charset="0"/>
              </a:rPr>
              <a:t>Hormóny</a:t>
            </a:r>
            <a:r>
              <a:rPr lang="sk-SK" dirty="0">
                <a:latin typeface="Calibri" pitchFamily="34" charset="0"/>
              </a:rPr>
              <a:t> ovplyvňujú </a:t>
            </a:r>
            <a:r>
              <a:rPr lang="sk-SK" u="sng" dirty="0">
                <a:latin typeface="Calibri" pitchFamily="34" charset="0"/>
              </a:rPr>
              <a:t>vznik druhotných znakov - </a:t>
            </a:r>
            <a:r>
              <a:rPr lang="sk-SK" dirty="0">
                <a:latin typeface="Calibri" pitchFamily="34" charset="0"/>
              </a:rPr>
              <a:t>hrubnutie hlasu, rast fúzov, ochlpenie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708" y="1793891"/>
            <a:ext cx="46863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73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3717" y="794150"/>
            <a:ext cx="9937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4000" b="1" dirty="0">
                <a:solidFill>
                  <a:srgbClr val="FF0000"/>
                </a:solidFill>
              </a:rPr>
              <a:t>Spermia</a:t>
            </a:r>
            <a:r>
              <a:rPr lang="sk-SK" sz="2000" b="1" dirty="0"/>
              <a:t> – </a:t>
            </a:r>
            <a:r>
              <a:rPr lang="sk-SK" sz="2000" b="1" dirty="0" smtClean="0"/>
              <a:t>najmenšia </a:t>
            </a:r>
            <a:r>
              <a:rPr lang="sk-SK" sz="2000" b="1" dirty="0"/>
              <a:t>a jediná bunka v ľudskom tele, ktorá sa pohybuje </a:t>
            </a:r>
            <a:endParaRPr lang="en-US" sz="2000" b="1" dirty="0"/>
          </a:p>
        </p:txBody>
      </p:sp>
      <p:pic>
        <p:nvPicPr>
          <p:cNvPr id="3" name="Picture 2" descr="Sperm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716" y="2156539"/>
            <a:ext cx="165258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39110" y="1833373"/>
            <a:ext cx="69423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altLang="en-US" sz="2400" dirty="0"/>
              <a:t>Von z tela sa dostávajú vystreknutím – </a:t>
            </a:r>
            <a:r>
              <a:rPr lang="sk-SK" altLang="en-US" sz="2400" b="1" dirty="0"/>
              <a:t>ejakuláciou,</a:t>
            </a:r>
            <a:r>
              <a:rPr lang="sk-SK" altLang="en-US" sz="2400" dirty="0"/>
              <a:t> pri ktorej sa zmení poloha a stvrdnutie pohlavného údu.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839110" y="2985104"/>
            <a:ext cx="6559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altLang="en-US" sz="2400" b="1" dirty="0"/>
              <a:t>Polúcia</a:t>
            </a:r>
            <a:r>
              <a:rPr lang="sk-SK" altLang="en-US" sz="2400" dirty="0"/>
              <a:t> je dej, kedy v období pohlavného dospievania môže dôjsť k mimovoľnému výronu semena, najčastejšie v noci </a:t>
            </a:r>
            <a:endParaRPr lang="sk-SK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8720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5689" y="753053"/>
            <a:ext cx="37637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4400" dirty="0" smtClean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Intímna </a:t>
            </a:r>
            <a:r>
              <a:rPr lang="sk-SK" sz="4400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hygiena</a:t>
            </a:r>
            <a:r>
              <a:rPr lang="sk-SK" sz="2800" b="1" i="1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sk-SK" sz="2800" b="1" i="1" dirty="0">
                <a:solidFill>
                  <a:schemeClr val="accent6">
                    <a:lumMod val="50000"/>
                  </a:schemeClr>
                </a:solidFill>
              </a:rPr>
            </a:b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304818" y="1839074"/>
            <a:ext cx="997620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Zásady:</a:t>
            </a:r>
          </a:p>
          <a:p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aždodenné umývanie</a:t>
            </a:r>
          </a:p>
          <a:p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ýmena spodného </a:t>
            </a:r>
            <a:r>
              <a:rPr lang="sk-SK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prádla</a:t>
            </a:r>
            <a:endParaRPr lang="sk-SK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mývanie po stolici</a:t>
            </a:r>
          </a:p>
          <a:p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dievčat – výmena hygienických pomôcok počas menštruácie</a:t>
            </a:r>
          </a:p>
          <a:p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- utieranie sa v správnom smere odpredu dozadu</a:t>
            </a:r>
          </a:p>
          <a:p>
            <a:r>
              <a:rPr lang="sk-SK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- umývať sa čistou vodou alebo výrobkami na to určenými</a:t>
            </a:r>
          </a:p>
          <a:p>
            <a:endParaRPr lang="sk-S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450" y="1358168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4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249</TotalTime>
  <Words>520</Words>
  <Application>Microsoft Office PowerPoint</Application>
  <PresentationFormat>Širokouhlá</PresentationFormat>
  <Paragraphs>80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Aharoni</vt:lpstr>
      <vt:lpstr>Arial</vt:lpstr>
      <vt:lpstr>Calibri</vt:lpstr>
      <vt:lpstr>Garamond</vt:lpstr>
      <vt:lpstr>Wingdings 2</vt:lpstr>
      <vt:lpstr>Organic</vt:lpstr>
      <vt:lpstr>Rozmnožovacia sústava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Prevencia pohlavných ochorení: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Rozmnožovacia sústava</dc:title>
  <dc:creator>User</dc:creator>
  <cp:lastModifiedBy>HP</cp:lastModifiedBy>
  <cp:revision>67</cp:revision>
  <dcterms:created xsi:type="dcterms:W3CDTF">2020-06-04T15:08:40Z</dcterms:created>
  <dcterms:modified xsi:type="dcterms:W3CDTF">2021-03-20T17:05:18Z</dcterms:modified>
</cp:coreProperties>
</file>