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71" r:id="rId7"/>
    <p:sldId id="267" r:id="rId8"/>
    <p:sldId id="272" r:id="rId9"/>
    <p:sldId id="260" r:id="rId10"/>
    <p:sldId id="261" r:id="rId11"/>
    <p:sldId id="269" r:id="rId12"/>
    <p:sldId id="273" r:id="rId13"/>
    <p:sldId id="274" r:id="rId14"/>
    <p:sldId id="262" r:id="rId15"/>
    <p:sldId id="270" r:id="rId16"/>
    <p:sldId id="275" r:id="rId17"/>
    <p:sldId id="264" r:id="rId18"/>
    <p:sldId id="268" r:id="rId19"/>
    <p:sldId id="277" r:id="rId20"/>
    <p:sldId id="265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9680F"/>
    <a:srgbClr val="FCA6B8"/>
    <a:srgbClr val="33FD38"/>
    <a:srgbClr val="FB3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285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176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400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550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098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488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698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409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092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422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07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289E-87F2-4FC8-AD2B-7FFE417EBE0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56A36-4D18-4ECA-9F65-0DAD4CB907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50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0" y="115910"/>
            <a:ext cx="6356797" cy="64283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65674" y="1531090"/>
            <a:ext cx="7726326" cy="3121696"/>
          </a:xfrm>
        </p:spPr>
        <p:txBody>
          <a:bodyPr>
            <a:normAutofit/>
          </a:bodyPr>
          <a:lstStyle/>
          <a:p>
            <a:r>
              <a:rPr lang="sk-SK" sz="1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Kostra</a:t>
            </a:r>
            <a:endParaRPr lang="sk-SK" sz="1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348" y="-56529"/>
            <a:ext cx="10515600" cy="1325563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STAVCE</a:t>
            </a:r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sk-SK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90738"/>
            <a:ext cx="10515600" cy="4351338"/>
          </a:xfrm>
        </p:spPr>
        <p:txBody>
          <a:bodyPr/>
          <a:lstStyle/>
          <a:p>
            <a:r>
              <a:rPr lang="sk-SK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krátke kosti, z ktorých </a:t>
            </a:r>
            <a:r>
              <a:rPr lang="sk-SK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každá má </a:t>
            </a:r>
            <a:r>
              <a:rPr lang="sk-SK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 sebe </a:t>
            </a:r>
            <a:r>
              <a:rPr lang="sk-SK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otvor, </a:t>
            </a:r>
            <a:r>
              <a:rPr lang="sk-SK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cez ktorý prechádza miecha</a:t>
            </a:r>
          </a:p>
          <a:p>
            <a:r>
              <a:rPr lang="sk-SK" i="1" dirty="0">
                <a:latin typeface="Comic Sans MS" panose="030F0702030302020204" pitchFamily="66" charset="0"/>
                <a:cs typeface="MV Boli" panose="02000500030200090000" pitchFamily="2" charset="0"/>
              </a:rPr>
              <a:t>p</a:t>
            </a:r>
            <a:r>
              <a:rPr lang="sk-SK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rvý krčný stavec je </a:t>
            </a:r>
            <a:r>
              <a:rPr lang="sk-SK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nosič </a:t>
            </a:r>
            <a:r>
              <a:rPr lang="sk-SK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- umožňuje kývať hlavou</a:t>
            </a:r>
            <a:endParaRPr lang="sk-SK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r>
              <a:rPr lang="sk-SK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druhým stavcom je </a:t>
            </a:r>
            <a:r>
              <a:rPr lang="sk-SK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atlas</a:t>
            </a:r>
            <a:r>
              <a:rPr lang="sk-SK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, zapadá do nosiča - umožňuje otáčanie hlavy do strán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5177" b="16528"/>
          <a:stretch/>
        </p:blipFill>
        <p:spPr>
          <a:xfrm>
            <a:off x="0" y="3617843"/>
            <a:ext cx="6257365" cy="32049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48" y="3354065"/>
            <a:ext cx="5003206" cy="3035278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 flipH="1">
            <a:off x="10098157" y="2610678"/>
            <a:ext cx="530086" cy="10071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9873660" y="1779681"/>
            <a:ext cx="233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Medzistavcové</a:t>
            </a:r>
          </a:p>
          <a:p>
            <a:r>
              <a:rPr lang="sk-SK" sz="2400" b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 platničky</a:t>
            </a:r>
            <a:endParaRPr lang="sk-SK" sz="2400" b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6894578" y="4449558"/>
            <a:ext cx="2586446" cy="1632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23125" y="5884528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Miechový kanál </a:t>
            </a:r>
            <a:endParaRPr lang="sk-SK" sz="24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19" y="457197"/>
            <a:ext cx="7979633" cy="270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2648483" y="2210506"/>
            <a:ext cx="1081088" cy="11877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sk-SK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4872" y="3550799"/>
            <a:ext cx="42386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sk-SK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sk-SK" altLang="sk-SK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NOSIČ</a:t>
            </a:r>
            <a:r>
              <a:rPr lang="sk-SK" alt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sk-SK" alt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prvý krčný stavec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8575521" y="1811737"/>
            <a:ext cx="664013" cy="15865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sk-SK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71307" y="3553180"/>
            <a:ext cx="450056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sk-SK"/>
            </a:defPPr>
            <a:lvl1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sk-SK" altLang="sk-SK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ČAPOVEC</a:t>
            </a:r>
          </a:p>
          <a:p>
            <a:pPr eaLnBrk="1" hangingPunct="1"/>
            <a:r>
              <a:rPr lang="sk-SK" alt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druhý krčný stavec</a:t>
            </a:r>
          </a:p>
        </p:txBody>
      </p:sp>
    </p:spTree>
    <p:extLst>
      <p:ext uri="{BB962C8B-B14F-4D97-AF65-F5344CB8AC3E}">
        <p14:creationId xmlns:p14="http://schemas.microsoft.com/office/powerpoint/2010/main" val="37902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35"/>
          <a:stretch/>
        </p:blipFill>
        <p:spPr>
          <a:xfrm>
            <a:off x="4607859" y="106021"/>
            <a:ext cx="7386919" cy="675198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76518" y="2151529"/>
            <a:ext cx="3012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>
                <a:solidFill>
                  <a:srgbClr val="0033CC"/>
                </a:solidFill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Anatómia chrbtice</a:t>
            </a:r>
          </a:p>
        </p:txBody>
      </p:sp>
    </p:spTree>
    <p:extLst>
      <p:ext uri="{BB962C8B-B14F-4D97-AF65-F5344CB8AC3E}">
        <p14:creationId xmlns:p14="http://schemas.microsoft.com/office/powerpoint/2010/main" val="158721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471" y="1458819"/>
            <a:ext cx="5168153" cy="2951816"/>
          </a:xfrm>
        </p:spPr>
        <p:txBody>
          <a:bodyPr>
            <a:normAutofit/>
          </a:bodyPr>
          <a:lstStyle/>
          <a:p>
            <a:pPr algn="ctr"/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Pomenujte </a:t>
            </a:r>
            <a:b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</a:b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a </a:t>
            </a:r>
            <a:b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</a:b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určte počet!</a:t>
            </a: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MV Boli" panose="02000500030200090000" pitchFamily="2" charset="0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2"/>
          <a:srcRect b="5189"/>
          <a:stretch/>
        </p:blipFill>
        <p:spPr>
          <a:xfrm>
            <a:off x="6006353" y="102443"/>
            <a:ext cx="5598460" cy="67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014" y="0"/>
            <a:ext cx="10515600" cy="1325563"/>
          </a:xfrm>
        </p:spPr>
        <p:txBody>
          <a:bodyPr/>
          <a:lstStyle/>
          <a:p>
            <a:r>
              <a:rPr lang="sk-SK" b="1" dirty="0" smtClean="0">
                <a:solidFill>
                  <a:srgbClr val="0033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REBRÁ</a:t>
            </a:r>
            <a:endParaRPr lang="sk-SK" b="1" dirty="0">
              <a:solidFill>
                <a:srgbClr val="0033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2" y="1532585"/>
            <a:ext cx="4323008" cy="24343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73" y="1753758"/>
            <a:ext cx="5845935" cy="5007067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883063"/>
            <a:ext cx="10515600" cy="4351338"/>
          </a:xfrm>
        </p:spPr>
        <p:txBody>
          <a:bodyPr/>
          <a:lstStyle/>
          <a:p>
            <a:r>
              <a:rPr lang="sk-SK" b="1" dirty="0" smtClean="0">
                <a:cs typeface="MV Boli" panose="02000500030200090000" pitchFamily="2" charset="0"/>
              </a:rPr>
              <a:t>12 párov, spolu s hrudnou kosťou tvoria hrudný kôš, ktorý chráni srdce a pľúca.</a:t>
            </a:r>
          </a:p>
          <a:p>
            <a:r>
              <a:rPr lang="sk-SK" dirty="0">
                <a:cs typeface="MV Boli" panose="02000500030200090000" pitchFamily="2" charset="0"/>
              </a:rPr>
              <a:t>n</a:t>
            </a:r>
            <a:r>
              <a:rPr lang="sk-SK" dirty="0" smtClean="0">
                <a:cs typeface="MV Boli" panose="02000500030200090000" pitchFamily="2" charset="0"/>
              </a:rPr>
              <a:t>a zadnej časti sa upínajú na chrbticu a v prednej</a:t>
            </a:r>
          </a:p>
          <a:p>
            <a:pPr marL="0" indent="0">
              <a:buNone/>
            </a:pPr>
            <a:r>
              <a:rPr lang="sk-SK" dirty="0">
                <a:cs typeface="MV Boli" panose="02000500030200090000" pitchFamily="2" charset="0"/>
              </a:rPr>
              <a:t> </a:t>
            </a:r>
            <a:r>
              <a:rPr lang="sk-SK" dirty="0" smtClean="0">
                <a:cs typeface="MV Boli" panose="02000500030200090000" pitchFamily="2" charset="0"/>
              </a:rPr>
              <a:t>  na hrudnú kosť. </a:t>
            </a:r>
            <a:endParaRPr lang="sk-SK" dirty="0">
              <a:cs typeface="MV Boli" panose="02000500030200090000" pitchFamily="2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7727324" y="2575775"/>
            <a:ext cx="901521" cy="682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Ovál 5"/>
          <p:cNvSpPr/>
          <p:nvPr/>
        </p:nvSpPr>
        <p:spPr>
          <a:xfrm>
            <a:off x="9273326" y="2482547"/>
            <a:ext cx="901521" cy="682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931489" y="3027522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Hrudná kosť</a:t>
            </a:r>
            <a:endParaRPr lang="sk-SK" sz="24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5257800" y="3771720"/>
            <a:ext cx="7015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cs typeface="MV Boli" panose="02000500030200090000" pitchFamily="2" charset="0"/>
              </a:rPr>
              <a:t>- </a:t>
            </a:r>
            <a:r>
              <a:rPr lang="sk-SK" sz="2400" dirty="0" smtClean="0">
                <a:cs typeface="MV Boli" panose="02000500030200090000" pitchFamily="2" charset="0"/>
              </a:rPr>
              <a:t>na hrudnú kosť sa upínajú troma spôsobmi:</a:t>
            </a:r>
          </a:p>
          <a:p>
            <a:r>
              <a:rPr lang="sk-SK" sz="2400" dirty="0" smtClean="0">
                <a:cs typeface="MV Boli" panose="02000500030200090000" pitchFamily="2" charset="0"/>
              </a:rPr>
              <a:t>1. priamo chrupkou na hrudnú</a:t>
            </a:r>
          </a:p>
          <a:p>
            <a:r>
              <a:rPr lang="sk-SK" sz="2400" dirty="0" smtClean="0">
                <a:cs typeface="MV Boli" panose="02000500030200090000" pitchFamily="2" charset="0"/>
              </a:rPr>
              <a:t>   kosť, </a:t>
            </a:r>
          </a:p>
          <a:p>
            <a:r>
              <a:rPr lang="sk-SK" sz="2400" dirty="0" smtClean="0">
                <a:cs typeface="MV Boli" panose="02000500030200090000" pitchFamily="2" charset="0"/>
              </a:rPr>
              <a:t>2. chrupkou na predchádzajúce rebro,</a:t>
            </a:r>
          </a:p>
          <a:p>
            <a:r>
              <a:rPr lang="sk-SK" sz="2400" dirty="0" smtClean="0">
                <a:cs typeface="MV Boli" panose="02000500030200090000" pitchFamily="2" charset="0"/>
              </a:rPr>
              <a:t>3. voľne v brušnej dutine </a:t>
            </a:r>
            <a:endParaRPr lang="sk-SK" sz="2400" dirty="0">
              <a:cs typeface="MV Boli" panose="02000500030200090000" pitchFamily="2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4125759" y="3771720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sk-SK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ebrá</a:t>
            </a:r>
            <a:endParaRPr lang="sk-SK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96" y="323069"/>
            <a:ext cx="9776347" cy="605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80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232893" y="511980"/>
            <a:ext cx="3605011" cy="4351338"/>
          </a:xfrm>
        </p:spPr>
        <p:txBody>
          <a:bodyPr/>
          <a:lstStyle/>
          <a:p>
            <a:pPr marL="0" indent="0">
              <a:buNone/>
            </a:pPr>
            <a:r>
              <a:rPr lang="sk-SK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Hrudník</a:t>
            </a:r>
          </a:p>
          <a:p>
            <a:pPr marL="0" indent="0">
              <a:buNone/>
            </a:pPr>
            <a:endParaRPr lang="sk-SK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hrudná kosť</a:t>
            </a:r>
          </a:p>
          <a:p>
            <a:pPr marL="0" indent="0" algn="ctr">
              <a:buNone/>
            </a:pP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 +</a:t>
            </a:r>
          </a:p>
          <a:p>
            <a:pPr marL="0" indent="0" algn="ctr">
              <a:buNone/>
            </a:pP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 </a:t>
            </a: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rebrá </a:t>
            </a:r>
            <a:endParaRPr lang="sk-SK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+</a:t>
            </a:r>
            <a:endParaRPr lang="sk-SK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sk-S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hrudné stavce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32" y="0"/>
            <a:ext cx="7156977" cy="673249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11780" t="7258" r="12331" b="300"/>
          <a:stretch/>
        </p:blipFill>
        <p:spPr>
          <a:xfrm>
            <a:off x="3193022" y="1609859"/>
            <a:ext cx="1856433" cy="249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0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60" y="587829"/>
            <a:ext cx="4736162" cy="6199816"/>
          </a:xfrm>
          <a:effectLst>
            <a:softEdge rad="317500"/>
          </a:effectLst>
        </p:spPr>
      </p:pic>
      <p:sp>
        <p:nvSpPr>
          <p:cNvPr id="8" name="BlokTextu 7"/>
          <p:cNvSpPr txBox="1"/>
          <p:nvPr/>
        </p:nvSpPr>
        <p:spPr>
          <a:xfrm>
            <a:off x="4241074" y="674432"/>
            <a:ext cx="600891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VEDELI STE,  ŽE:</a:t>
            </a:r>
          </a:p>
          <a:p>
            <a:endParaRPr lang="sk-SK" sz="2800" dirty="0" smtClean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 smtClean="0">
                <a:latin typeface="Comic Sans MS" panose="030F0702030302020204" pitchFamily="66" charset="0"/>
              </a:rPr>
              <a:t>Ľudskú tvár tvorí 14 kostí...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2800" dirty="0" smtClean="0">
                <a:latin typeface="Comic Sans MS" panose="030F0702030302020204" pitchFamily="66" charset="0"/>
              </a:rPr>
              <a:t>Kosti dospelého človeka tvoria 14 % jeho telesnej hmotnosti, čo je približne 10-15 kg...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800" dirty="0" smtClean="0">
                <a:latin typeface="Comic Sans MS" panose="030F0702030302020204" pitchFamily="66" charset="0"/>
              </a:rPr>
              <a:t>Deti sa rodia s 300 kosťami a do dospelosti už ich je iba 206...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Comic Sans MS" panose="030F0702030302020204" pitchFamily="66" charset="0"/>
              </a:rPr>
              <a:t>Najtvrdšia kosť v ľudskom tele je čeľusť ?</a:t>
            </a:r>
          </a:p>
          <a:p>
            <a:endParaRPr lang="pl-PL" sz="2800" dirty="0" smtClean="0">
              <a:latin typeface="Comic Sans MS" panose="030F0702030302020204" pitchFamily="66" charset="0"/>
            </a:endParaRPr>
          </a:p>
          <a:p>
            <a:endParaRPr lang="sk-SK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29" y="0"/>
            <a:ext cx="28575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3" y="430421"/>
            <a:ext cx="5773783" cy="541664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159829" y="7968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858143" y="15986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159829" y="2334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3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159829" y="2885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4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614587" y="3358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5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5537675" y="3871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6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076201" y="4924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7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8807120" y="2834666"/>
            <a:ext cx="1719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Čelová kosť</a:t>
            </a:r>
            <a:endParaRPr lang="sk-SK" sz="20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9171296" y="1392071"/>
            <a:ext cx="130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Slzná kosť</a:t>
            </a:r>
            <a:endParaRPr lang="sk-SK" sz="20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8808126" y="808003"/>
            <a:ext cx="166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Nosová kosť</a:t>
            </a:r>
            <a:endParaRPr lang="sk-SK" sz="2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9035479" y="4184192"/>
            <a:ext cx="178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Jarmová kosť</a:t>
            </a:r>
            <a:endParaRPr lang="sk-SK" sz="2000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9791423" y="3391498"/>
            <a:ext cx="103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sánka</a:t>
            </a:r>
            <a:endParaRPr lang="sk-SK" sz="20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9382575" y="2185130"/>
            <a:ext cx="109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čeľusť</a:t>
            </a:r>
            <a:endParaRPr lang="sk-SK" sz="2000" b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9035478" y="4924193"/>
            <a:ext cx="1786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Spánková kosť</a:t>
            </a:r>
            <a:endParaRPr lang="sk-SK" sz="20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5963983" y="52577"/>
            <a:ext cx="341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i="1" dirty="0">
                <a:latin typeface="Comic Sans MS" panose="030F0702030302020204" pitchFamily="66" charset="0"/>
                <a:cs typeface="MV Boli" panose="02000500030200090000" pitchFamily="2" charset="0"/>
              </a:rPr>
              <a:t>Priraďte:</a:t>
            </a:r>
          </a:p>
        </p:txBody>
      </p:sp>
    </p:spTree>
    <p:extLst>
      <p:ext uri="{BB962C8B-B14F-4D97-AF65-F5344CB8AC3E}">
        <p14:creationId xmlns:p14="http://schemas.microsoft.com/office/powerpoint/2010/main" val="31170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0775" y="640769"/>
            <a:ext cx="10752786" cy="5888820"/>
          </a:xfrm>
        </p:spPr>
        <p:txBody>
          <a:bodyPr>
            <a:normAutofit/>
          </a:bodyPr>
          <a:lstStyle/>
          <a:p>
            <a:r>
              <a:rPr lang="sk-SK" sz="4400" b="1" i="1" dirty="0">
                <a:solidFill>
                  <a:srgbClr val="0033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Pomenujte dve hlavné časti kostry</a:t>
            </a:r>
            <a:r>
              <a:rPr lang="sk-SK" sz="4400" b="1" i="1" dirty="0" smtClean="0">
                <a:solidFill>
                  <a:srgbClr val="0033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.</a:t>
            </a:r>
          </a:p>
          <a:p>
            <a:endParaRPr lang="sk-SK" sz="4400" b="1" i="1" dirty="0">
              <a:solidFill>
                <a:srgbClr val="0033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r>
              <a:rPr lang="sk-SK" sz="4400" b="1" i="1" dirty="0" smtClean="0">
                <a:solidFill>
                  <a:srgbClr val="0033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Ktoré </a:t>
            </a:r>
            <a:r>
              <a:rPr lang="sk-SK" sz="4400" b="1" i="1" dirty="0">
                <a:solidFill>
                  <a:srgbClr val="0033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časti tvoria osovú kostru</a:t>
            </a:r>
            <a:r>
              <a:rPr lang="sk-SK" sz="4400" b="1" i="1" dirty="0" smtClean="0">
                <a:solidFill>
                  <a:srgbClr val="0033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?</a:t>
            </a:r>
          </a:p>
          <a:p>
            <a:endParaRPr lang="sk-SK" sz="4400" b="1" i="1" dirty="0">
              <a:solidFill>
                <a:srgbClr val="0033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r>
              <a:rPr lang="sk-SK" sz="4400" b="1" i="1" dirty="0">
                <a:solidFill>
                  <a:srgbClr val="0033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Z ktorých častí sa skladá chrbtica</a:t>
            </a:r>
            <a:r>
              <a:rPr lang="sk-SK" sz="4400" b="1" i="1" dirty="0" smtClean="0">
                <a:solidFill>
                  <a:srgbClr val="0033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?</a:t>
            </a:r>
          </a:p>
          <a:p>
            <a:endParaRPr lang="sk-SK" sz="4400" b="1" i="1" dirty="0">
              <a:solidFill>
                <a:srgbClr val="0033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r>
              <a:rPr lang="sk-SK" sz="4400" b="1" i="1" dirty="0">
                <a:solidFill>
                  <a:srgbClr val="0033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Ktoré kosti tvoria hrudník?</a:t>
            </a:r>
          </a:p>
        </p:txBody>
      </p:sp>
    </p:spTree>
    <p:extLst>
      <p:ext uri="{BB962C8B-B14F-4D97-AF65-F5344CB8AC3E}">
        <p14:creationId xmlns:p14="http://schemas.microsoft.com/office/powerpoint/2010/main" val="92866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975" y="132043"/>
            <a:ext cx="10498002" cy="836145"/>
          </a:xfrm>
        </p:spPr>
        <p:txBody>
          <a:bodyPr>
            <a:normAutofit fontScale="90000"/>
          </a:bodyPr>
          <a:lstStyle/>
          <a:p>
            <a:r>
              <a:rPr lang="sk-SK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Zisťuj, skúmaj, </a:t>
            </a:r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rieš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46975" y="1496222"/>
            <a:ext cx="11032144" cy="4351338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sk-S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Cvič podľa obrázkov a </a:t>
            </a:r>
            <a:endParaRPr lang="sk-SK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MV Boli" panose="02000500030200090000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pozoruj </a:t>
            </a:r>
            <a:r>
              <a:rPr lang="sk-S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pohyby svojej 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kostry</a:t>
            </a:r>
          </a:p>
          <a:p>
            <a:pPr marL="0" indent="0">
              <a:spcBef>
                <a:spcPct val="0"/>
              </a:spcBef>
              <a:buNone/>
            </a:pPr>
            <a:endParaRPr lang="sk-SK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MV Boli" panose="02000500030200090000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MV Boli" panose="02000500030200090000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k-S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Povedz, ktoré časti kostry </a:t>
            </a:r>
            <a:endParaRPr lang="sk-SK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MV Boli" panose="02000500030200090000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sa </a:t>
            </a:r>
            <a:r>
              <a:rPr lang="sk-S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na jednotlivých pohyboch </a:t>
            </a:r>
            <a:endParaRPr lang="sk-SK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MV Boli" panose="02000500030200090000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MV Boli" panose="02000500030200090000" pitchFamily="2" charset="0"/>
              </a:rPr>
              <a:t>zúčastnili</a:t>
            </a: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MV Boli" panose="02000500030200090000" pitchFamily="2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t="7242" r="8327" b="34350"/>
          <a:stretch/>
        </p:blipFill>
        <p:spPr>
          <a:xfrm>
            <a:off x="6824225" y="814397"/>
            <a:ext cx="5228822" cy="59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28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65" y="428194"/>
            <a:ext cx="6429806" cy="642980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5571" y="591359"/>
            <a:ext cx="10515600" cy="1325563"/>
          </a:xfrm>
        </p:spPr>
        <p:txBody>
          <a:bodyPr/>
          <a:lstStyle/>
          <a:p>
            <a:r>
              <a:rPr lang="sk-SK" b="1" dirty="0" smtClean="0">
                <a:solidFill>
                  <a:srgbClr val="0033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Ďakujem</a:t>
            </a:r>
            <a:endParaRPr lang="sk-SK" b="1" dirty="0">
              <a:solidFill>
                <a:srgbClr val="0033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7" name="Oválna bublina 6"/>
          <p:cNvSpPr/>
          <p:nvPr/>
        </p:nvSpPr>
        <p:spPr>
          <a:xfrm rot="1290487">
            <a:off x="7089913" y="185530"/>
            <a:ext cx="3273287" cy="2345635"/>
          </a:xfrm>
          <a:prstGeom prst="wedgeEllipseCallout">
            <a:avLst>
              <a:gd name="adj1" fmla="val -23047"/>
              <a:gd name="adj2" fmla="val 7161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50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90" y="197223"/>
            <a:ext cx="6167171" cy="616717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9" y="469599"/>
            <a:ext cx="3868175" cy="4419365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3253" y="4888964"/>
            <a:ext cx="11674299" cy="1969036"/>
          </a:xfrm>
        </p:spPr>
        <p:txBody>
          <a:bodyPr/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zabezpečuje oporu </a:t>
            </a:r>
            <a:r>
              <a:rPr lang="pl-PL" b="1" dirty="0">
                <a:latin typeface="Comic Sans MS" panose="030F0702030302020204" pitchFamily="66" charset="0"/>
                <a:cs typeface="MV Boli" panose="02000500030200090000" pitchFamily="2" charset="0"/>
              </a:rPr>
              <a:t>a ochranu tela</a:t>
            </a:r>
            <a:r>
              <a:rPr lang="pl-PL" b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.</a:t>
            </a:r>
          </a:p>
          <a:p>
            <a:pPr algn="ctr"/>
            <a:r>
              <a:rPr lang="sk-SK" b="1" dirty="0">
                <a:latin typeface="Comic Sans MS" panose="030F0702030302020204" pitchFamily="66" charset="0"/>
                <a:cs typeface="MV Boli" panose="02000500030200090000" pitchFamily="2" charset="0"/>
              </a:rPr>
              <a:t>c</a:t>
            </a:r>
            <a:r>
              <a:rPr lang="sk-SK" b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hráni vnútorné orgány, určuje tvar a </a:t>
            </a:r>
          </a:p>
          <a:p>
            <a:pPr marL="0" indent="0" algn="ctr">
              <a:buNone/>
            </a:pPr>
            <a:r>
              <a:rPr lang="sk-SK" b="1" dirty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  rozmery tela.</a:t>
            </a:r>
          </a:p>
          <a:p>
            <a:pPr algn="ctr"/>
            <a:endParaRPr lang="sk-SK" b="1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05" y="0"/>
            <a:ext cx="3696793" cy="47569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BlokTextu 3"/>
          <p:cNvSpPr txBox="1"/>
          <p:nvPr/>
        </p:nvSpPr>
        <p:spPr>
          <a:xfrm>
            <a:off x="147509" y="4172128"/>
            <a:ext cx="280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Funkcia:</a:t>
            </a:r>
          </a:p>
        </p:txBody>
      </p:sp>
    </p:spTree>
    <p:extLst>
      <p:ext uri="{BB962C8B-B14F-4D97-AF65-F5344CB8AC3E}">
        <p14:creationId xmlns:p14="http://schemas.microsoft.com/office/powerpoint/2010/main" val="5752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4637" y="39942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Kostru tvorí</a:t>
            </a:r>
          </a:p>
          <a:p>
            <a:pPr marL="0" indent="0">
              <a:buNone/>
            </a:pPr>
            <a:r>
              <a:rPr lang="sk-SK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osová kostra </a:t>
            </a:r>
          </a:p>
          <a:p>
            <a:pPr marL="0" indent="0"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a </a:t>
            </a:r>
            <a:r>
              <a:rPr lang="sk-SK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kostra </a:t>
            </a:r>
            <a:r>
              <a:rPr lang="sk-SK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končatín </a:t>
            </a:r>
            <a:r>
              <a:rPr lang="sk-SK" sz="3200" dirty="0" smtClean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.</a:t>
            </a:r>
            <a:endParaRPr lang="sk-SK" sz="3200" dirty="0" smtClean="0">
              <a:solidFill>
                <a:srgbClr val="7030A0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sk-SK" sz="3600" dirty="0">
              <a:latin typeface="Comic Sans MS" panose="030F0702030302020204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15" y="0"/>
            <a:ext cx="4444371" cy="6594023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flipH="1">
            <a:off x="7134896" y="540913"/>
            <a:ext cx="1081825" cy="2575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flipH="1">
            <a:off x="6915954" y="1979311"/>
            <a:ext cx="1519707" cy="41212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2721336" y="1738648"/>
            <a:ext cx="151970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2768958" y="1751527"/>
            <a:ext cx="1828800" cy="63990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8287305" y="35624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lebka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8512687" y="175152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chrbtica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255109" y="2364818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rudná kosť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766431" y="1520694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rebrá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flipH="1" flipV="1">
            <a:off x="7559899" y="3400023"/>
            <a:ext cx="1339402" cy="41212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7315200" y="3812146"/>
            <a:ext cx="1609859" cy="746975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8925059" y="3606084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k</a:t>
            </a: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ostra končatín</a:t>
            </a:r>
            <a:endParaRPr lang="sk-SK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9" y="0"/>
            <a:ext cx="4069724" cy="43180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1440" y="4411141"/>
            <a:ext cx="10515600" cy="1325563"/>
          </a:xfrm>
        </p:spPr>
        <p:txBody>
          <a:bodyPr>
            <a:normAutofit/>
          </a:bodyPr>
          <a:lstStyle/>
          <a:p>
            <a:r>
              <a:rPr lang="sk-SK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LEBKA </a:t>
            </a:r>
            <a:endParaRPr lang="sk-SK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347945" y="1414873"/>
            <a:ext cx="76189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Delí sa na: </a:t>
            </a:r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tvárovú</a:t>
            </a:r>
            <a:r>
              <a:rPr lang="sk-SK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 a </a:t>
            </a:r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mozgovú</a:t>
            </a:r>
            <a:r>
              <a:rPr lang="sk-SK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 časť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Skladá sa z viacerých kostí, ktoré sú navzájom pospájané </a:t>
            </a:r>
            <a:r>
              <a:rPr lang="sk-SK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švami (väzivom) </a:t>
            </a:r>
            <a:endParaRPr lang="sk-SK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Chráni mozog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91" y="3430809"/>
            <a:ext cx="2713149" cy="34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51" b="4741"/>
          <a:stretch/>
        </p:blipFill>
        <p:spPr>
          <a:xfrm>
            <a:off x="991673" y="196888"/>
            <a:ext cx="10001518" cy="64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6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1097879"/>
            <a:ext cx="5146891" cy="482852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30309" y="257578"/>
            <a:ext cx="2820003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sk-SK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Tvárová časť</a:t>
            </a:r>
            <a:endParaRPr lang="sk-SK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89" y="1074488"/>
            <a:ext cx="4875369" cy="403007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340180" y="1300766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č</a:t>
            </a:r>
            <a:r>
              <a:rPr lang="sk-SK" sz="24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elová kosť</a:t>
            </a:r>
            <a:endParaRPr lang="sk-SK" sz="2400" b="1" dirty="0">
              <a:solidFill>
                <a:srgbClr val="7030A0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340180" y="2017957"/>
            <a:ext cx="1913256" cy="40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>
                <a:latin typeface="Comic Sans MS" panose="030F0702030302020204" pitchFamily="66" charset="0"/>
                <a:cs typeface="MV Boli" panose="02000500030200090000" pitchFamily="2" charset="0"/>
              </a:rPr>
              <a:t>t</a:t>
            </a:r>
            <a:r>
              <a:rPr lang="sk-SK" sz="20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emenná kosť</a:t>
            </a:r>
            <a:endParaRPr lang="sk-SK" sz="20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340180" y="2716279"/>
            <a:ext cx="202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>
                <a:latin typeface="Comic Sans MS" panose="030F0702030302020204" pitchFamily="66" charset="0"/>
                <a:cs typeface="MV Boli" panose="02000500030200090000" pitchFamily="2" charset="0"/>
              </a:rPr>
              <a:t>s</a:t>
            </a:r>
            <a:r>
              <a:rPr lang="sk-SK" sz="20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pánková kosť</a:t>
            </a:r>
            <a:endParaRPr lang="sk-SK" sz="20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683775" y="3035213"/>
            <a:ext cx="167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>
                <a:latin typeface="Comic Sans MS" panose="030F0702030302020204" pitchFamily="66" charset="0"/>
                <a:cs typeface="MV Boli" panose="02000500030200090000" pitchFamily="2" charset="0"/>
              </a:rPr>
              <a:t>k</a:t>
            </a:r>
            <a:r>
              <a:rPr lang="sk-SK" sz="20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linová kosť</a:t>
            </a:r>
            <a:endParaRPr lang="sk-SK" sz="20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395636" y="3266046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n</a:t>
            </a:r>
            <a:r>
              <a:rPr lang="sk-SK" sz="24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osová kosť</a:t>
            </a:r>
            <a:endParaRPr lang="sk-SK" sz="2400" b="1" i="1" dirty="0">
              <a:solidFill>
                <a:srgbClr val="7030A0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754719" y="3655700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j</a:t>
            </a:r>
            <a:r>
              <a:rPr lang="sk-SK" sz="24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armová</a:t>
            </a:r>
            <a:r>
              <a:rPr lang="sk-SK" sz="2400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sk-SK" sz="24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kosť</a:t>
            </a:r>
            <a:endParaRPr lang="sk-SK" sz="2400" b="1" i="1" dirty="0">
              <a:solidFill>
                <a:srgbClr val="7030A0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683776" y="408938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čeľusť</a:t>
            </a:r>
            <a:endParaRPr lang="sk-SK" sz="2400" b="1" i="1" dirty="0">
              <a:solidFill>
                <a:srgbClr val="7030A0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226603" y="5007897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</a:t>
            </a:r>
            <a:r>
              <a:rPr lang="sk-SK" sz="24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ánka</a:t>
            </a:r>
            <a:r>
              <a:rPr lang="sk-SK" b="1" i="1" dirty="0" smtClean="0">
                <a:latin typeface="Comic Sans MS" panose="030F0702030302020204" pitchFamily="66" charset="0"/>
              </a:rPr>
              <a:t> </a:t>
            </a:r>
            <a:endParaRPr lang="sk-SK" b="1" i="1" dirty="0">
              <a:latin typeface="Comic Sans MS" panose="030F0702030302020204" pitchFamily="66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>
            <a:off x="540913" y="1531598"/>
            <a:ext cx="1262129" cy="18684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16019" y="1069933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</a:t>
            </a:r>
            <a:r>
              <a:rPr lang="sk-SK" sz="24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lzná kosť</a:t>
            </a:r>
            <a:endParaRPr lang="sk-SK" sz="2400" b="1" i="1" dirty="0">
              <a:solidFill>
                <a:srgbClr val="7030A0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10067799" y="1562376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i="1" dirty="0">
                <a:latin typeface="Comic Sans MS" panose="030F0702030302020204" pitchFamily="66" charset="0"/>
                <a:cs typeface="MV Boli" panose="02000500030200090000" pitchFamily="2" charset="0"/>
              </a:rPr>
              <a:t>t</a:t>
            </a:r>
            <a:r>
              <a:rPr lang="sk-SK" sz="20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emenná kosť</a:t>
            </a:r>
            <a:endParaRPr lang="sk-SK" sz="20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10160675" y="231192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>
                <a:latin typeface="Comic Sans MS" panose="030F0702030302020204" pitchFamily="66" charset="0"/>
                <a:cs typeface="MV Boli" panose="02000500030200090000" pitchFamily="2" charset="0"/>
              </a:rPr>
              <a:t>z</a:t>
            </a:r>
            <a:r>
              <a:rPr lang="sk-SK" sz="24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áhlavná kosť</a:t>
            </a:r>
            <a:r>
              <a:rPr lang="sk-SK" sz="2000" b="1" i="1" dirty="0" smtClean="0">
                <a:latin typeface="Comic Sans MS" panose="030F0702030302020204" pitchFamily="66" charset="0"/>
              </a:rPr>
              <a:t>	</a:t>
            </a:r>
            <a:endParaRPr lang="sk-SK" sz="2000" b="1" i="1" dirty="0">
              <a:latin typeface="Comic Sans MS" panose="030F0702030302020204" pitchFamily="66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0214505" y="2806372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i="1" dirty="0">
                <a:latin typeface="Comic Sans MS" panose="030F0702030302020204" pitchFamily="66" charset="0"/>
                <a:cs typeface="MV Boli" panose="02000500030200090000" pitchFamily="2" charset="0"/>
              </a:rPr>
              <a:t>s</a:t>
            </a:r>
            <a:r>
              <a:rPr lang="sk-SK" sz="20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pánková kosť</a:t>
            </a:r>
            <a:endParaRPr lang="sk-SK" sz="20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cxnSp>
        <p:nvCxnSpPr>
          <p:cNvPr id="27" name="Rovná spojovacia šípka 26"/>
          <p:cNvCxnSpPr/>
          <p:nvPr/>
        </p:nvCxnSpPr>
        <p:spPr>
          <a:xfrm flipH="1">
            <a:off x="7753082" y="1097879"/>
            <a:ext cx="1558343" cy="15403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9370882" y="814558"/>
            <a:ext cx="177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>
                <a:latin typeface="Comic Sans MS" panose="030F0702030302020204" pitchFamily="66" charset="0"/>
                <a:cs typeface="MV Boli" panose="02000500030200090000" pitchFamily="2" charset="0"/>
              </a:rPr>
              <a:t>k</a:t>
            </a:r>
            <a:r>
              <a:rPr lang="sk-SK" sz="20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linová kosť</a:t>
            </a:r>
            <a:endParaRPr lang="sk-SK" sz="20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6755587" y="246568"/>
            <a:ext cx="302636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Mozgová časť</a:t>
            </a:r>
            <a:endParaRPr lang="sk-SK" sz="3200" b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21" grpId="0"/>
      <p:bldP spid="22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Pomenujte!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4635" y="117745"/>
            <a:ext cx="5419165" cy="6740255"/>
          </a:xfrm>
          <a:prstGeom prst="rect">
            <a:avLst/>
          </a:prstGeom>
        </p:spPr>
      </p:pic>
      <p:sp>
        <p:nvSpPr>
          <p:cNvPr id="5" name="5-cípa hviezda 4"/>
          <p:cNvSpPr/>
          <p:nvPr/>
        </p:nvSpPr>
        <p:spPr>
          <a:xfrm>
            <a:off x="8265459" y="1093694"/>
            <a:ext cx="519953" cy="3406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5-cípa hviezda 5"/>
          <p:cNvSpPr/>
          <p:nvPr/>
        </p:nvSpPr>
        <p:spPr>
          <a:xfrm>
            <a:off x="7602071" y="4195482"/>
            <a:ext cx="304800" cy="34065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5-cípa hviezda 6"/>
          <p:cNvSpPr/>
          <p:nvPr/>
        </p:nvSpPr>
        <p:spPr>
          <a:xfrm>
            <a:off x="8265459" y="6006353"/>
            <a:ext cx="681317" cy="44823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5-cípa hviezda 7"/>
          <p:cNvSpPr/>
          <p:nvPr/>
        </p:nvSpPr>
        <p:spPr>
          <a:xfrm>
            <a:off x="10112188" y="3328567"/>
            <a:ext cx="430306" cy="519953"/>
          </a:xfrm>
          <a:prstGeom prst="star5">
            <a:avLst/>
          </a:prstGeom>
          <a:solidFill>
            <a:srgbClr val="FB3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5-cípa hviezda 8"/>
          <p:cNvSpPr/>
          <p:nvPr/>
        </p:nvSpPr>
        <p:spPr>
          <a:xfrm>
            <a:off x="8265459" y="2994212"/>
            <a:ext cx="519953" cy="334355"/>
          </a:xfrm>
          <a:prstGeom prst="star5">
            <a:avLst/>
          </a:prstGeom>
          <a:solidFill>
            <a:srgbClr val="33FD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5-cípa hviezda 9"/>
          <p:cNvSpPr/>
          <p:nvPr/>
        </p:nvSpPr>
        <p:spPr>
          <a:xfrm>
            <a:off x="7602071" y="3173507"/>
            <a:ext cx="448235" cy="412376"/>
          </a:xfrm>
          <a:prstGeom prst="star5">
            <a:avLst/>
          </a:prstGeom>
          <a:solidFill>
            <a:srgbClr val="FCA6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5-cípa hviezda 10"/>
          <p:cNvSpPr/>
          <p:nvPr/>
        </p:nvSpPr>
        <p:spPr>
          <a:xfrm>
            <a:off x="5934635" y="2770095"/>
            <a:ext cx="502024" cy="55847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5-cípa hviezda 11"/>
          <p:cNvSpPr/>
          <p:nvPr/>
        </p:nvSpPr>
        <p:spPr>
          <a:xfrm>
            <a:off x="6167718" y="1434353"/>
            <a:ext cx="358589" cy="401462"/>
          </a:xfrm>
          <a:prstGeom prst="star5">
            <a:avLst/>
          </a:prstGeom>
          <a:solidFill>
            <a:srgbClr val="F96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95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95"/>
            <a:ext cx="7927216" cy="63417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2465" y="-201546"/>
            <a:ext cx="8567870" cy="1635799"/>
          </a:xfrm>
        </p:spPr>
        <p:txBody>
          <a:bodyPr>
            <a:normAutofit/>
          </a:bodyPr>
          <a:lstStyle/>
          <a:p>
            <a:pPr algn="ctr"/>
            <a:r>
              <a:rPr lang="sk-SK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MV Boli" panose="02000500030200090000" pitchFamily="2" charset="0"/>
              </a:rPr>
              <a:t>CHRBTICA</a:t>
            </a:r>
            <a:endParaRPr lang="sk-SK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6302181" y="1015375"/>
            <a:ext cx="4685591" cy="1291895"/>
          </a:xfrm>
        </p:spPr>
        <p:txBody>
          <a:bodyPr>
            <a:normAutofit/>
          </a:bodyPr>
          <a:lstStyle/>
          <a:p>
            <a:r>
              <a:rPr lang="sk-SK" b="1" i="1" dirty="0" smtClean="0"/>
              <a:t>je tvorená stavcami 33-34</a:t>
            </a:r>
            <a:r>
              <a:rPr lang="sk-SK" b="1" i="1" dirty="0"/>
              <a:t> </a:t>
            </a:r>
            <a:endParaRPr lang="sk-SK" b="1" i="1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145231" y="1564015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Krčné stavce</a:t>
            </a:r>
            <a:endParaRPr lang="sk-SK" sz="28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112975" y="4533829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Driekové stavce </a:t>
            </a:r>
            <a:endParaRPr lang="sk-SK" sz="28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134240" y="3048411"/>
            <a:ext cx="3336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Hrudníkové stavce</a:t>
            </a:r>
            <a:endParaRPr lang="sk-SK" sz="28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01749" y="5592724"/>
            <a:ext cx="250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Krížová kosť </a:t>
            </a:r>
            <a:endParaRPr lang="sk-SK" sz="2800" b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881808" y="6149009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kostrč</a:t>
            </a:r>
            <a:endParaRPr lang="sk-SK" sz="2800" b="1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890051" y="2027811"/>
            <a:ext cx="452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- </a:t>
            </a:r>
            <a:r>
              <a:rPr lang="sk-SK" sz="24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prvý nosič a druhý čapovec </a:t>
            </a:r>
            <a:endParaRPr lang="sk-SK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890051" y="3591064"/>
            <a:ext cx="6455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- ku </a:t>
            </a:r>
            <a:r>
              <a:rPr lang="sk-SK" sz="2400" dirty="0">
                <a:latin typeface="Comic Sans MS" panose="030F0702030302020204" pitchFamily="66" charset="0"/>
                <a:cs typeface="MV Boli" panose="02000500030200090000" pitchFamily="2" charset="0"/>
              </a:rPr>
              <a:t>ktorým je pripojených 12 párov rebier</a:t>
            </a:r>
          </a:p>
        </p:txBody>
      </p:sp>
    </p:spTree>
    <p:extLst>
      <p:ext uri="{BB962C8B-B14F-4D97-AF65-F5344CB8AC3E}">
        <p14:creationId xmlns:p14="http://schemas.microsoft.com/office/powerpoint/2010/main" val="35769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378</Words>
  <Application>Microsoft Office PowerPoint</Application>
  <PresentationFormat>Širokouhlá</PresentationFormat>
  <Paragraphs>113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MV Boli</vt:lpstr>
      <vt:lpstr>Wingdings</vt:lpstr>
      <vt:lpstr>Motív Office</vt:lpstr>
      <vt:lpstr>Kostra</vt:lpstr>
      <vt:lpstr>Zisťuj, skúmaj, rieš</vt:lpstr>
      <vt:lpstr>Prezentácia programu PowerPoint</vt:lpstr>
      <vt:lpstr>Prezentácia programu PowerPoint</vt:lpstr>
      <vt:lpstr>LEBKA </vt:lpstr>
      <vt:lpstr>Prezentácia programu PowerPoint</vt:lpstr>
      <vt:lpstr>Prezentácia programu PowerPoint</vt:lpstr>
      <vt:lpstr>Pomenujte!</vt:lpstr>
      <vt:lpstr>CHRBTICA</vt:lpstr>
      <vt:lpstr>STAVCE </vt:lpstr>
      <vt:lpstr>Prezentácia programu PowerPoint</vt:lpstr>
      <vt:lpstr>Prezentácia programu PowerPoint</vt:lpstr>
      <vt:lpstr>Pomenujte  a  určte počet!</vt:lpstr>
      <vt:lpstr>REBRÁ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Kostra</dc:title>
  <dc:creator>Miška</dc:creator>
  <cp:lastModifiedBy>HP</cp:lastModifiedBy>
  <cp:revision>44</cp:revision>
  <dcterms:created xsi:type="dcterms:W3CDTF">2015-11-29T08:07:49Z</dcterms:created>
  <dcterms:modified xsi:type="dcterms:W3CDTF">2021-01-15T16:31:13Z</dcterms:modified>
</cp:coreProperties>
</file>