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  <p:sldId id="273" r:id="rId21"/>
    <p:sldId id="276" r:id="rId22"/>
    <p:sldId id="278" r:id="rId23"/>
    <p:sldId id="277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FE89"/>
    <a:srgbClr val="A0FC9E"/>
    <a:srgbClr val="90DEFA"/>
    <a:srgbClr val="FFBD29"/>
    <a:srgbClr val="61D6FF"/>
    <a:srgbClr val="E64823"/>
    <a:srgbClr val="2BAD0D"/>
    <a:srgbClr val="00A5AB"/>
    <a:srgbClr val="DD9217"/>
    <a:srgbClr val="C2CC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9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05871-5984-4B90-A74D-6B8110DE4CB8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k-SK"/>
        </a:p>
      </dgm:t>
    </dgm:pt>
    <dgm:pt modelId="{7815138E-456C-407B-BE89-548DF1934E99}">
      <dgm:prSet phldrT="[Text]" custT="1"/>
      <dgm:spPr/>
      <dgm:t>
        <a:bodyPr/>
        <a:lstStyle/>
        <a:p>
          <a:r>
            <a:rPr lang="sk-SK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Biosféra</a:t>
          </a:r>
        </a:p>
      </dgm:t>
    </dgm:pt>
    <dgm:pt modelId="{A68C9E4F-1334-47BC-82DA-BFC3CC8FEEEC}" type="parTrans" cxnId="{8EC423F9-1466-43D9-975B-C5501CB6D1BD}">
      <dgm:prSet/>
      <dgm:spPr/>
      <dgm:t>
        <a:bodyPr/>
        <a:lstStyle/>
        <a:p>
          <a:endParaRPr lang="sk-SK" sz="3600"/>
        </a:p>
      </dgm:t>
    </dgm:pt>
    <dgm:pt modelId="{B13C7879-F010-4680-9BB1-9A29308771DD}" type="sibTrans" cxnId="{8EC423F9-1466-43D9-975B-C5501CB6D1BD}">
      <dgm:prSet/>
      <dgm:spPr/>
      <dgm:t>
        <a:bodyPr/>
        <a:lstStyle/>
        <a:p>
          <a:endParaRPr lang="sk-SK" sz="3600"/>
        </a:p>
      </dgm:t>
    </dgm:pt>
    <dgm:pt modelId="{650E9E33-4D17-45BC-817F-0C7834B162E6}">
      <dgm:prSet phldrT="[Text]" custT="1"/>
      <dgm:spPr/>
      <dgm:t>
        <a:bodyPr/>
        <a:lstStyle/>
        <a:p>
          <a:r>
            <a:rPr lang="sk-SK" sz="24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Ekosystém</a:t>
          </a:r>
          <a:endParaRPr lang="sk-SK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FBF2E7-7E49-4994-BE66-6B6EBEC17807}" type="parTrans" cxnId="{8B344EFA-5C9B-4800-A533-A66836B75907}">
      <dgm:prSet/>
      <dgm:spPr/>
      <dgm:t>
        <a:bodyPr/>
        <a:lstStyle/>
        <a:p>
          <a:endParaRPr lang="sk-SK" sz="3600"/>
        </a:p>
      </dgm:t>
    </dgm:pt>
    <dgm:pt modelId="{22E6B2C7-104E-4885-A1C9-27E24DBDE877}" type="sibTrans" cxnId="{8B344EFA-5C9B-4800-A533-A66836B75907}">
      <dgm:prSet/>
      <dgm:spPr/>
      <dgm:t>
        <a:bodyPr/>
        <a:lstStyle/>
        <a:p>
          <a:endParaRPr lang="sk-SK" sz="3600"/>
        </a:p>
      </dgm:t>
    </dgm:pt>
    <dgm:pt modelId="{412383BB-C4D5-46DF-94C7-4C52D8C1F0CC}">
      <dgm:prSet phldrT="[Text]" custT="1"/>
      <dgm:spPr/>
      <dgm:t>
        <a:bodyPr/>
        <a:lstStyle/>
        <a:p>
          <a:r>
            <a:rPr lang="sk-SK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Spoločenstvo</a:t>
          </a:r>
          <a:r>
            <a:rPr lang="sk-SK" sz="1600" dirty="0" smtClean="0">
              <a:solidFill>
                <a:schemeClr val="tx1"/>
              </a:solidFill>
            </a:rPr>
            <a:t> </a:t>
          </a:r>
          <a:r>
            <a:rPr lang="sk-SK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rastlín </a:t>
          </a:r>
          <a:r>
            <a:rPr lang="sk-SK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živočíchov</a:t>
          </a:r>
        </a:p>
      </dgm:t>
    </dgm:pt>
    <dgm:pt modelId="{9699E8D2-8179-4AC8-A1A3-E48D229756F0}" type="parTrans" cxnId="{5AE125A8-2D91-431D-BE19-ED791E16CB43}">
      <dgm:prSet/>
      <dgm:spPr/>
      <dgm:t>
        <a:bodyPr/>
        <a:lstStyle/>
        <a:p>
          <a:endParaRPr lang="sk-SK" sz="3600"/>
        </a:p>
      </dgm:t>
    </dgm:pt>
    <dgm:pt modelId="{C1E5F47F-E369-4C1A-9061-1913CD72BEB7}" type="sibTrans" cxnId="{5AE125A8-2D91-431D-BE19-ED791E16CB43}">
      <dgm:prSet/>
      <dgm:spPr/>
      <dgm:t>
        <a:bodyPr/>
        <a:lstStyle/>
        <a:p>
          <a:endParaRPr lang="sk-SK" sz="3600"/>
        </a:p>
      </dgm:t>
    </dgm:pt>
    <dgm:pt modelId="{B67276EA-B5DA-4080-A5C5-F6221E88FD66}">
      <dgm:prSet custT="1"/>
      <dgm:spPr/>
      <dgm:t>
        <a:bodyPr/>
        <a:lstStyle/>
        <a:p>
          <a:r>
            <a:rPr lang="sk-SK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Populácia</a:t>
          </a:r>
        </a:p>
      </dgm:t>
    </dgm:pt>
    <dgm:pt modelId="{B353936F-F4B9-4681-B7C4-079818E200E6}" type="parTrans" cxnId="{75B5DED8-66CC-42AD-9B72-1CF0C0BD16B3}">
      <dgm:prSet/>
      <dgm:spPr/>
      <dgm:t>
        <a:bodyPr/>
        <a:lstStyle/>
        <a:p>
          <a:endParaRPr lang="sk-SK" sz="3600"/>
        </a:p>
      </dgm:t>
    </dgm:pt>
    <dgm:pt modelId="{19CA4ED1-82EE-41D5-86F4-A03E4583DBAE}" type="sibTrans" cxnId="{75B5DED8-66CC-42AD-9B72-1CF0C0BD16B3}">
      <dgm:prSet/>
      <dgm:spPr/>
      <dgm:t>
        <a:bodyPr/>
        <a:lstStyle/>
        <a:p>
          <a:endParaRPr lang="sk-SK" sz="3600"/>
        </a:p>
      </dgm:t>
    </dgm:pt>
    <dgm:pt modelId="{2DCA8A48-9DA9-4218-B1DE-1C4653CD4E18}">
      <dgm:prSet custT="1"/>
      <dgm:spPr/>
      <dgm:t>
        <a:bodyPr/>
        <a:lstStyle/>
        <a:p>
          <a:r>
            <a:rPr lang="sk-SK" sz="1600">
              <a:solidFill>
                <a:schemeClr val="tx1"/>
              </a:solidFill>
            </a:rPr>
            <a:t>Jedinec</a:t>
          </a:r>
          <a:endParaRPr lang="sk-SK" sz="1600" dirty="0">
            <a:solidFill>
              <a:schemeClr val="tx1"/>
            </a:solidFill>
          </a:endParaRPr>
        </a:p>
      </dgm:t>
    </dgm:pt>
    <dgm:pt modelId="{4E68164D-722B-473E-A412-808B4CBEC719}" type="parTrans" cxnId="{9683E198-35F9-460D-B7A7-DF46BA07E6B3}">
      <dgm:prSet/>
      <dgm:spPr/>
      <dgm:t>
        <a:bodyPr/>
        <a:lstStyle/>
        <a:p>
          <a:endParaRPr lang="sk-SK" sz="3600"/>
        </a:p>
      </dgm:t>
    </dgm:pt>
    <dgm:pt modelId="{8822E25E-76A6-4B36-91BE-96ACE189505E}" type="sibTrans" cxnId="{9683E198-35F9-460D-B7A7-DF46BA07E6B3}">
      <dgm:prSet/>
      <dgm:spPr/>
      <dgm:t>
        <a:bodyPr/>
        <a:lstStyle/>
        <a:p>
          <a:endParaRPr lang="sk-SK" sz="3600"/>
        </a:p>
      </dgm:t>
    </dgm:pt>
    <dgm:pt modelId="{EE4BFCED-F9FE-4825-ABD9-5838959ADDC9}">
      <dgm:prSet phldrT="[Text]" custT="1"/>
      <dgm:spPr/>
      <dgm:t>
        <a:bodyPr/>
        <a:lstStyle/>
        <a:p>
          <a:r>
            <a:rPr lang="sk-SK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Bióm</a:t>
          </a:r>
        </a:p>
      </dgm:t>
    </dgm:pt>
    <dgm:pt modelId="{DDD53C55-CD17-490E-BCCE-E52668D007A6}" type="sibTrans" cxnId="{91EB3EAA-A5F6-497A-B21C-9A55780EFBE6}">
      <dgm:prSet/>
      <dgm:spPr/>
      <dgm:t>
        <a:bodyPr/>
        <a:lstStyle/>
        <a:p>
          <a:endParaRPr lang="sk-SK" sz="3600"/>
        </a:p>
      </dgm:t>
    </dgm:pt>
    <dgm:pt modelId="{53FC386F-1888-45EC-9C5B-57C7AD2F5321}" type="parTrans" cxnId="{91EB3EAA-A5F6-497A-B21C-9A55780EFBE6}">
      <dgm:prSet/>
      <dgm:spPr/>
      <dgm:t>
        <a:bodyPr/>
        <a:lstStyle/>
        <a:p>
          <a:endParaRPr lang="sk-SK" sz="3600"/>
        </a:p>
      </dgm:t>
    </dgm:pt>
    <dgm:pt modelId="{CA299100-4254-4459-8B3C-DDBFB5649948}" type="pres">
      <dgm:prSet presAssocID="{D4405871-5984-4B90-A74D-6B8110DE4CB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3D1232A6-D644-4D03-9D1C-BF481157E010}" type="pres">
      <dgm:prSet presAssocID="{D4405871-5984-4B90-A74D-6B8110DE4CB8}" presName="comp1" presStyleCnt="0"/>
      <dgm:spPr/>
    </dgm:pt>
    <dgm:pt modelId="{4F76FE87-029F-4DEF-B24A-89B4BCE6CB0A}" type="pres">
      <dgm:prSet presAssocID="{D4405871-5984-4B90-A74D-6B8110DE4CB8}" presName="circle1" presStyleLbl="node1" presStyleIdx="0" presStyleCnt="6" custLinFactNeighborX="-3151"/>
      <dgm:spPr/>
      <dgm:t>
        <a:bodyPr/>
        <a:lstStyle/>
        <a:p>
          <a:endParaRPr lang="sk-SK"/>
        </a:p>
      </dgm:t>
    </dgm:pt>
    <dgm:pt modelId="{4057BC44-7B09-4F6E-9144-35BC4911C44C}" type="pres">
      <dgm:prSet presAssocID="{D4405871-5984-4B90-A74D-6B8110DE4CB8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B3AE05F-E716-4691-B3F0-973E7C5C2EAB}" type="pres">
      <dgm:prSet presAssocID="{D4405871-5984-4B90-A74D-6B8110DE4CB8}" presName="comp2" presStyleCnt="0"/>
      <dgm:spPr/>
    </dgm:pt>
    <dgm:pt modelId="{9BC56514-90FC-42DE-92C2-09B923ADFCAA}" type="pres">
      <dgm:prSet presAssocID="{D4405871-5984-4B90-A74D-6B8110DE4CB8}" presName="circle2" presStyleLbl="node1" presStyleIdx="1" presStyleCnt="6"/>
      <dgm:spPr/>
      <dgm:t>
        <a:bodyPr/>
        <a:lstStyle/>
        <a:p>
          <a:endParaRPr lang="sk-SK"/>
        </a:p>
      </dgm:t>
    </dgm:pt>
    <dgm:pt modelId="{446E012B-F434-4F45-BF1E-7CD6E7FE8C08}" type="pres">
      <dgm:prSet presAssocID="{D4405871-5984-4B90-A74D-6B8110DE4CB8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7F1ADBF0-1811-4F3E-A205-E0B9966F758C}" type="pres">
      <dgm:prSet presAssocID="{D4405871-5984-4B90-A74D-6B8110DE4CB8}" presName="comp3" presStyleCnt="0"/>
      <dgm:spPr/>
    </dgm:pt>
    <dgm:pt modelId="{39A977A1-89CC-4BF7-84F9-49FE8F74FB4F}" type="pres">
      <dgm:prSet presAssocID="{D4405871-5984-4B90-A74D-6B8110DE4CB8}" presName="circle3" presStyleLbl="node1" presStyleIdx="2" presStyleCnt="6"/>
      <dgm:spPr/>
      <dgm:t>
        <a:bodyPr/>
        <a:lstStyle/>
        <a:p>
          <a:endParaRPr lang="sk-SK"/>
        </a:p>
      </dgm:t>
    </dgm:pt>
    <dgm:pt modelId="{011E86AB-8E0F-4B40-BB24-E6CEA1D2DD16}" type="pres">
      <dgm:prSet presAssocID="{D4405871-5984-4B90-A74D-6B8110DE4CB8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0D8E368-7E87-47FF-A281-66AD999F6CF3}" type="pres">
      <dgm:prSet presAssocID="{D4405871-5984-4B90-A74D-6B8110DE4CB8}" presName="comp4" presStyleCnt="0"/>
      <dgm:spPr/>
    </dgm:pt>
    <dgm:pt modelId="{9D09C8F6-E403-4721-A789-FB0B4884960C}" type="pres">
      <dgm:prSet presAssocID="{D4405871-5984-4B90-A74D-6B8110DE4CB8}" presName="circle4" presStyleLbl="node1" presStyleIdx="3" presStyleCnt="6" custScaleY="103196"/>
      <dgm:spPr/>
      <dgm:t>
        <a:bodyPr/>
        <a:lstStyle/>
        <a:p>
          <a:endParaRPr lang="sk-SK"/>
        </a:p>
      </dgm:t>
    </dgm:pt>
    <dgm:pt modelId="{B7EA48B2-2072-4BFD-9886-499CB21B82E2}" type="pres">
      <dgm:prSet presAssocID="{D4405871-5984-4B90-A74D-6B8110DE4CB8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7EC0AA5-CF14-47E3-9849-835AC82E43AC}" type="pres">
      <dgm:prSet presAssocID="{D4405871-5984-4B90-A74D-6B8110DE4CB8}" presName="comp5" presStyleCnt="0"/>
      <dgm:spPr/>
    </dgm:pt>
    <dgm:pt modelId="{3FD38365-9715-445D-A18B-4816A6008059}" type="pres">
      <dgm:prSet presAssocID="{D4405871-5984-4B90-A74D-6B8110DE4CB8}" presName="circle5" presStyleLbl="node1" presStyleIdx="4" presStyleCnt="6"/>
      <dgm:spPr/>
      <dgm:t>
        <a:bodyPr/>
        <a:lstStyle/>
        <a:p>
          <a:endParaRPr lang="sk-SK"/>
        </a:p>
      </dgm:t>
    </dgm:pt>
    <dgm:pt modelId="{7E55BC7C-2CD1-42DE-B55B-890D022E2555}" type="pres">
      <dgm:prSet presAssocID="{D4405871-5984-4B90-A74D-6B8110DE4CB8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8A9CB32-8EE5-48BD-A26A-DEF15DFB4C28}" type="pres">
      <dgm:prSet presAssocID="{D4405871-5984-4B90-A74D-6B8110DE4CB8}" presName="comp6" presStyleCnt="0"/>
      <dgm:spPr/>
    </dgm:pt>
    <dgm:pt modelId="{CDE94935-7DFC-48DA-B74E-EA82750D3E9F}" type="pres">
      <dgm:prSet presAssocID="{D4405871-5984-4B90-A74D-6B8110DE4CB8}" presName="circle6" presStyleLbl="node1" presStyleIdx="5" presStyleCnt="6"/>
      <dgm:spPr/>
      <dgm:t>
        <a:bodyPr/>
        <a:lstStyle/>
        <a:p>
          <a:endParaRPr lang="sk-SK"/>
        </a:p>
      </dgm:t>
    </dgm:pt>
    <dgm:pt modelId="{9C688343-632A-482F-9C64-CDB70A1001A1}" type="pres">
      <dgm:prSet presAssocID="{D4405871-5984-4B90-A74D-6B8110DE4CB8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D641DC56-4CC7-4B55-856D-C3EA8E035912}" type="presOf" srcId="{650E9E33-4D17-45BC-817F-0C7834B162E6}" destId="{39A977A1-89CC-4BF7-84F9-49FE8F74FB4F}" srcOrd="0" destOrd="0" presId="urn:microsoft.com/office/officeart/2005/8/layout/venn2"/>
    <dgm:cxn modelId="{95BDD1A8-8576-4558-9928-2701AD564339}" type="presOf" srcId="{EE4BFCED-F9FE-4825-ABD9-5838959ADDC9}" destId="{446E012B-F434-4F45-BF1E-7CD6E7FE8C08}" srcOrd="1" destOrd="0" presId="urn:microsoft.com/office/officeart/2005/8/layout/venn2"/>
    <dgm:cxn modelId="{DD2560B9-0A49-4722-B764-4C0C0C70C380}" type="presOf" srcId="{D4405871-5984-4B90-A74D-6B8110DE4CB8}" destId="{CA299100-4254-4459-8B3C-DDBFB5649948}" srcOrd="0" destOrd="0" presId="urn:microsoft.com/office/officeart/2005/8/layout/venn2"/>
    <dgm:cxn modelId="{8B344EFA-5C9B-4800-A533-A66836B75907}" srcId="{D4405871-5984-4B90-A74D-6B8110DE4CB8}" destId="{650E9E33-4D17-45BC-817F-0C7834B162E6}" srcOrd="2" destOrd="0" parTransId="{F2FBF2E7-7E49-4994-BE66-6B6EBEC17807}" sibTransId="{22E6B2C7-104E-4885-A1C9-27E24DBDE877}"/>
    <dgm:cxn modelId="{A1BA3D4A-C54E-4B0E-8EF1-4BB790AA6902}" type="presOf" srcId="{B67276EA-B5DA-4080-A5C5-F6221E88FD66}" destId="{7E55BC7C-2CD1-42DE-B55B-890D022E2555}" srcOrd="1" destOrd="0" presId="urn:microsoft.com/office/officeart/2005/8/layout/venn2"/>
    <dgm:cxn modelId="{266EFF54-3FE6-4C3F-887C-9ACA8B705225}" type="presOf" srcId="{EE4BFCED-F9FE-4825-ABD9-5838959ADDC9}" destId="{9BC56514-90FC-42DE-92C2-09B923ADFCAA}" srcOrd="0" destOrd="0" presId="urn:microsoft.com/office/officeart/2005/8/layout/venn2"/>
    <dgm:cxn modelId="{A1804873-0731-401E-A34C-347AAB735DE9}" type="presOf" srcId="{2DCA8A48-9DA9-4218-B1DE-1C4653CD4E18}" destId="{CDE94935-7DFC-48DA-B74E-EA82750D3E9F}" srcOrd="0" destOrd="0" presId="urn:microsoft.com/office/officeart/2005/8/layout/venn2"/>
    <dgm:cxn modelId="{5E7EA16E-F50F-4B0D-8B7B-044B19E33778}" type="presOf" srcId="{412383BB-C4D5-46DF-94C7-4C52D8C1F0CC}" destId="{B7EA48B2-2072-4BFD-9886-499CB21B82E2}" srcOrd="1" destOrd="0" presId="urn:microsoft.com/office/officeart/2005/8/layout/venn2"/>
    <dgm:cxn modelId="{9683E198-35F9-460D-B7A7-DF46BA07E6B3}" srcId="{D4405871-5984-4B90-A74D-6B8110DE4CB8}" destId="{2DCA8A48-9DA9-4218-B1DE-1C4653CD4E18}" srcOrd="5" destOrd="0" parTransId="{4E68164D-722B-473E-A412-808B4CBEC719}" sibTransId="{8822E25E-76A6-4B36-91BE-96ACE189505E}"/>
    <dgm:cxn modelId="{5AE125A8-2D91-431D-BE19-ED791E16CB43}" srcId="{D4405871-5984-4B90-A74D-6B8110DE4CB8}" destId="{412383BB-C4D5-46DF-94C7-4C52D8C1F0CC}" srcOrd="3" destOrd="0" parTransId="{9699E8D2-8179-4AC8-A1A3-E48D229756F0}" sibTransId="{C1E5F47F-E369-4C1A-9061-1913CD72BEB7}"/>
    <dgm:cxn modelId="{3FAB83E5-70BD-4EA5-82CA-0F6C970C7ED6}" type="presOf" srcId="{2DCA8A48-9DA9-4218-B1DE-1C4653CD4E18}" destId="{9C688343-632A-482F-9C64-CDB70A1001A1}" srcOrd="1" destOrd="0" presId="urn:microsoft.com/office/officeart/2005/8/layout/venn2"/>
    <dgm:cxn modelId="{487EFF59-C219-448D-8E6F-C3B4097D5D0C}" type="presOf" srcId="{7815138E-456C-407B-BE89-548DF1934E99}" destId="{4057BC44-7B09-4F6E-9144-35BC4911C44C}" srcOrd="1" destOrd="0" presId="urn:microsoft.com/office/officeart/2005/8/layout/venn2"/>
    <dgm:cxn modelId="{4C9D4333-2EC4-47E2-8305-301BE04F9212}" type="presOf" srcId="{650E9E33-4D17-45BC-817F-0C7834B162E6}" destId="{011E86AB-8E0F-4B40-BB24-E6CEA1D2DD16}" srcOrd="1" destOrd="0" presId="urn:microsoft.com/office/officeart/2005/8/layout/venn2"/>
    <dgm:cxn modelId="{9E9BAF51-BD88-4BFC-A273-88374F53DD54}" type="presOf" srcId="{7815138E-456C-407B-BE89-548DF1934E99}" destId="{4F76FE87-029F-4DEF-B24A-89B4BCE6CB0A}" srcOrd="0" destOrd="0" presId="urn:microsoft.com/office/officeart/2005/8/layout/venn2"/>
    <dgm:cxn modelId="{75B5DED8-66CC-42AD-9B72-1CF0C0BD16B3}" srcId="{D4405871-5984-4B90-A74D-6B8110DE4CB8}" destId="{B67276EA-B5DA-4080-A5C5-F6221E88FD66}" srcOrd="4" destOrd="0" parTransId="{B353936F-F4B9-4681-B7C4-079818E200E6}" sibTransId="{19CA4ED1-82EE-41D5-86F4-A03E4583DBAE}"/>
    <dgm:cxn modelId="{6C75A5C8-3521-48B5-8C42-49849008FCA5}" type="presOf" srcId="{412383BB-C4D5-46DF-94C7-4C52D8C1F0CC}" destId="{9D09C8F6-E403-4721-A789-FB0B4884960C}" srcOrd="0" destOrd="0" presId="urn:microsoft.com/office/officeart/2005/8/layout/venn2"/>
    <dgm:cxn modelId="{61775A83-82CF-44AA-AF85-641FC79B88BC}" type="presOf" srcId="{B67276EA-B5DA-4080-A5C5-F6221E88FD66}" destId="{3FD38365-9715-445D-A18B-4816A6008059}" srcOrd="0" destOrd="0" presId="urn:microsoft.com/office/officeart/2005/8/layout/venn2"/>
    <dgm:cxn modelId="{91EB3EAA-A5F6-497A-B21C-9A55780EFBE6}" srcId="{D4405871-5984-4B90-A74D-6B8110DE4CB8}" destId="{EE4BFCED-F9FE-4825-ABD9-5838959ADDC9}" srcOrd="1" destOrd="0" parTransId="{53FC386F-1888-45EC-9C5B-57C7AD2F5321}" sibTransId="{DDD53C55-CD17-490E-BCCE-E52668D007A6}"/>
    <dgm:cxn modelId="{8EC423F9-1466-43D9-975B-C5501CB6D1BD}" srcId="{D4405871-5984-4B90-A74D-6B8110DE4CB8}" destId="{7815138E-456C-407B-BE89-548DF1934E99}" srcOrd="0" destOrd="0" parTransId="{A68C9E4F-1334-47BC-82DA-BFC3CC8FEEEC}" sibTransId="{B13C7879-F010-4680-9BB1-9A29308771DD}"/>
    <dgm:cxn modelId="{623D7B55-5DF5-4584-978A-46755AE6EE4E}" type="presParOf" srcId="{CA299100-4254-4459-8B3C-DDBFB5649948}" destId="{3D1232A6-D644-4D03-9D1C-BF481157E010}" srcOrd="0" destOrd="0" presId="urn:microsoft.com/office/officeart/2005/8/layout/venn2"/>
    <dgm:cxn modelId="{198B62B8-EB5A-48D2-9A7D-24A8DF4104A4}" type="presParOf" srcId="{3D1232A6-D644-4D03-9D1C-BF481157E010}" destId="{4F76FE87-029F-4DEF-B24A-89B4BCE6CB0A}" srcOrd="0" destOrd="0" presId="urn:microsoft.com/office/officeart/2005/8/layout/venn2"/>
    <dgm:cxn modelId="{E04D7D7B-4C9B-4AB9-A0A7-EE41A18B4645}" type="presParOf" srcId="{3D1232A6-D644-4D03-9D1C-BF481157E010}" destId="{4057BC44-7B09-4F6E-9144-35BC4911C44C}" srcOrd="1" destOrd="0" presId="urn:microsoft.com/office/officeart/2005/8/layout/venn2"/>
    <dgm:cxn modelId="{05F39499-240D-4830-B5D3-2270B4228F38}" type="presParOf" srcId="{CA299100-4254-4459-8B3C-DDBFB5649948}" destId="{0B3AE05F-E716-4691-B3F0-973E7C5C2EAB}" srcOrd="1" destOrd="0" presId="urn:microsoft.com/office/officeart/2005/8/layout/venn2"/>
    <dgm:cxn modelId="{E7120196-B213-49FA-963F-6AF763532EF8}" type="presParOf" srcId="{0B3AE05F-E716-4691-B3F0-973E7C5C2EAB}" destId="{9BC56514-90FC-42DE-92C2-09B923ADFCAA}" srcOrd="0" destOrd="0" presId="urn:microsoft.com/office/officeart/2005/8/layout/venn2"/>
    <dgm:cxn modelId="{A1312D1C-36B0-48FD-8F03-2BAF54DA466A}" type="presParOf" srcId="{0B3AE05F-E716-4691-B3F0-973E7C5C2EAB}" destId="{446E012B-F434-4F45-BF1E-7CD6E7FE8C08}" srcOrd="1" destOrd="0" presId="urn:microsoft.com/office/officeart/2005/8/layout/venn2"/>
    <dgm:cxn modelId="{FBFA42FD-7255-4C82-9C8D-43EC62241AFA}" type="presParOf" srcId="{CA299100-4254-4459-8B3C-DDBFB5649948}" destId="{7F1ADBF0-1811-4F3E-A205-E0B9966F758C}" srcOrd="2" destOrd="0" presId="urn:microsoft.com/office/officeart/2005/8/layout/venn2"/>
    <dgm:cxn modelId="{23906DAE-5474-4CBE-BADA-B527474F888B}" type="presParOf" srcId="{7F1ADBF0-1811-4F3E-A205-E0B9966F758C}" destId="{39A977A1-89CC-4BF7-84F9-49FE8F74FB4F}" srcOrd="0" destOrd="0" presId="urn:microsoft.com/office/officeart/2005/8/layout/venn2"/>
    <dgm:cxn modelId="{8F0E43C2-985A-44C8-A3E0-4208091A5611}" type="presParOf" srcId="{7F1ADBF0-1811-4F3E-A205-E0B9966F758C}" destId="{011E86AB-8E0F-4B40-BB24-E6CEA1D2DD16}" srcOrd="1" destOrd="0" presId="urn:microsoft.com/office/officeart/2005/8/layout/venn2"/>
    <dgm:cxn modelId="{DD45BA2F-226D-444D-848D-CC445D79692E}" type="presParOf" srcId="{CA299100-4254-4459-8B3C-DDBFB5649948}" destId="{50D8E368-7E87-47FF-A281-66AD999F6CF3}" srcOrd="3" destOrd="0" presId="urn:microsoft.com/office/officeart/2005/8/layout/venn2"/>
    <dgm:cxn modelId="{C981A24F-1606-4167-AE3A-13EBF89F568C}" type="presParOf" srcId="{50D8E368-7E87-47FF-A281-66AD999F6CF3}" destId="{9D09C8F6-E403-4721-A789-FB0B4884960C}" srcOrd="0" destOrd="0" presId="urn:microsoft.com/office/officeart/2005/8/layout/venn2"/>
    <dgm:cxn modelId="{0AFE5275-2E0C-4571-B00C-71319C661B0E}" type="presParOf" srcId="{50D8E368-7E87-47FF-A281-66AD999F6CF3}" destId="{B7EA48B2-2072-4BFD-9886-499CB21B82E2}" srcOrd="1" destOrd="0" presId="urn:microsoft.com/office/officeart/2005/8/layout/venn2"/>
    <dgm:cxn modelId="{455C673E-B900-4EC6-9E3D-42F728E67363}" type="presParOf" srcId="{CA299100-4254-4459-8B3C-DDBFB5649948}" destId="{C7EC0AA5-CF14-47E3-9849-835AC82E43AC}" srcOrd="4" destOrd="0" presId="urn:microsoft.com/office/officeart/2005/8/layout/venn2"/>
    <dgm:cxn modelId="{B669750A-A907-48FB-AFFA-1C6627353718}" type="presParOf" srcId="{C7EC0AA5-CF14-47E3-9849-835AC82E43AC}" destId="{3FD38365-9715-445D-A18B-4816A6008059}" srcOrd="0" destOrd="0" presId="urn:microsoft.com/office/officeart/2005/8/layout/venn2"/>
    <dgm:cxn modelId="{A85810C6-0FB7-48AF-B80C-EE7591FC89A0}" type="presParOf" srcId="{C7EC0AA5-CF14-47E3-9849-835AC82E43AC}" destId="{7E55BC7C-2CD1-42DE-B55B-890D022E2555}" srcOrd="1" destOrd="0" presId="urn:microsoft.com/office/officeart/2005/8/layout/venn2"/>
    <dgm:cxn modelId="{154DBA7C-89C9-4B77-95A8-46D583DF2B9B}" type="presParOf" srcId="{CA299100-4254-4459-8B3C-DDBFB5649948}" destId="{E8A9CB32-8EE5-48BD-A26A-DEF15DFB4C28}" srcOrd="5" destOrd="0" presId="urn:microsoft.com/office/officeart/2005/8/layout/venn2"/>
    <dgm:cxn modelId="{89441762-EBB7-4D16-9377-01F5273525D5}" type="presParOf" srcId="{E8A9CB32-8EE5-48BD-A26A-DEF15DFB4C28}" destId="{CDE94935-7DFC-48DA-B74E-EA82750D3E9F}" srcOrd="0" destOrd="0" presId="urn:microsoft.com/office/officeart/2005/8/layout/venn2"/>
    <dgm:cxn modelId="{6089DD14-B6D7-4E1C-BF1A-42F361C13D7A}" type="presParOf" srcId="{E8A9CB32-8EE5-48BD-A26A-DEF15DFB4C28}" destId="{9C688343-632A-482F-9C64-CDB70A1001A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76FE87-029F-4DEF-B24A-89B4BCE6CB0A}">
      <dsp:nvSpPr>
        <dsp:cNvPr id="0" name=""/>
        <dsp:cNvSpPr/>
      </dsp:nvSpPr>
      <dsp:spPr>
        <a:xfrm>
          <a:off x="682313" y="-25500"/>
          <a:ext cx="5802923" cy="58029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Biosféra</a:t>
          </a:r>
        </a:p>
      </dsp:txBody>
      <dsp:txXfrm>
        <a:off x="2495726" y="264645"/>
        <a:ext cx="2176096" cy="580292"/>
      </dsp:txXfrm>
    </dsp:sp>
    <dsp:sp modelId="{9BC56514-90FC-42DE-92C2-09B923ADFCAA}">
      <dsp:nvSpPr>
        <dsp:cNvPr id="0" name=""/>
        <dsp:cNvSpPr/>
      </dsp:nvSpPr>
      <dsp:spPr>
        <a:xfrm>
          <a:off x="1300382" y="844937"/>
          <a:ext cx="4932484" cy="4932484"/>
        </a:xfrm>
        <a:prstGeom prst="ellipse">
          <a:avLst/>
        </a:prstGeom>
        <a:solidFill>
          <a:schemeClr val="accent3">
            <a:hueOff val="-1558756"/>
            <a:satOff val="-1819"/>
            <a:lumOff val="4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Bióm</a:t>
          </a:r>
        </a:p>
      </dsp:txBody>
      <dsp:txXfrm>
        <a:off x="2703058" y="1128555"/>
        <a:ext cx="2127133" cy="567235"/>
      </dsp:txXfrm>
    </dsp:sp>
    <dsp:sp modelId="{39A977A1-89CC-4BF7-84F9-49FE8F74FB4F}">
      <dsp:nvSpPr>
        <dsp:cNvPr id="0" name=""/>
        <dsp:cNvSpPr/>
      </dsp:nvSpPr>
      <dsp:spPr>
        <a:xfrm>
          <a:off x="1735601" y="1715375"/>
          <a:ext cx="4062046" cy="4062046"/>
        </a:xfrm>
        <a:prstGeom prst="ellipse">
          <a:avLst/>
        </a:prstGeom>
        <a:solidFill>
          <a:schemeClr val="accent3">
            <a:hueOff val="-3117511"/>
            <a:satOff val="-3638"/>
            <a:lumOff val="8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Ekosystém</a:t>
          </a:r>
          <a:endParaRPr lang="sk-SK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15570" y="1995657"/>
        <a:ext cx="2102108" cy="560562"/>
      </dsp:txXfrm>
    </dsp:sp>
    <dsp:sp modelId="{9D09C8F6-E403-4721-A789-FB0B4884960C}">
      <dsp:nvSpPr>
        <dsp:cNvPr id="0" name=""/>
        <dsp:cNvSpPr/>
      </dsp:nvSpPr>
      <dsp:spPr>
        <a:xfrm>
          <a:off x="2170821" y="2534812"/>
          <a:ext cx="3191607" cy="3293611"/>
        </a:xfrm>
        <a:prstGeom prst="ellipse">
          <a:avLst/>
        </a:prstGeom>
        <a:solidFill>
          <a:schemeClr val="accent3">
            <a:hueOff val="-4676267"/>
            <a:satOff val="-5456"/>
            <a:lumOff val="124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Spoločenstvo</a:t>
          </a:r>
          <a:r>
            <a:rPr lang="sk-SK" sz="1600" kern="1200" dirty="0" smtClean="0">
              <a:solidFill>
                <a:schemeClr val="tx1"/>
              </a:solidFill>
            </a:rPr>
            <a:t> </a:t>
          </a:r>
          <a:r>
            <a:rPr lang="sk-SK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rastlín </a:t>
          </a:r>
          <a:r>
            <a:rPr lang="sk-SK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živočíchov</a:t>
          </a:r>
        </a:p>
      </dsp:txBody>
      <dsp:txXfrm>
        <a:off x="2904890" y="2831237"/>
        <a:ext cx="1723468" cy="592850"/>
      </dsp:txXfrm>
    </dsp:sp>
    <dsp:sp modelId="{3FD38365-9715-445D-A18B-4816A6008059}">
      <dsp:nvSpPr>
        <dsp:cNvPr id="0" name=""/>
        <dsp:cNvSpPr/>
      </dsp:nvSpPr>
      <dsp:spPr>
        <a:xfrm>
          <a:off x="2606040" y="3456252"/>
          <a:ext cx="2321169" cy="2321169"/>
        </a:xfrm>
        <a:prstGeom prst="ellipse">
          <a:avLst/>
        </a:prstGeom>
        <a:solidFill>
          <a:schemeClr val="accent3">
            <a:hueOff val="-6235023"/>
            <a:satOff val="-7275"/>
            <a:lumOff val="166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Populácia</a:t>
          </a:r>
        </a:p>
      </dsp:txBody>
      <dsp:txXfrm>
        <a:off x="3012245" y="3746399"/>
        <a:ext cx="1508759" cy="580292"/>
      </dsp:txXfrm>
    </dsp:sp>
    <dsp:sp modelId="{CDE94935-7DFC-48DA-B74E-EA82750D3E9F}">
      <dsp:nvSpPr>
        <dsp:cNvPr id="0" name=""/>
        <dsp:cNvSpPr/>
      </dsp:nvSpPr>
      <dsp:spPr>
        <a:xfrm>
          <a:off x="3041259" y="4326691"/>
          <a:ext cx="1450730" cy="1450730"/>
        </a:xfrm>
        <a:prstGeom prst="ellipse">
          <a:avLst/>
        </a:prstGeom>
        <a:solidFill>
          <a:schemeClr val="accent3">
            <a:hueOff val="-7793778"/>
            <a:satOff val="-9094"/>
            <a:lumOff val="207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600" kern="1200">
              <a:solidFill>
                <a:schemeClr val="tx1"/>
              </a:solidFill>
            </a:rPr>
            <a:t>Jedinec</a:t>
          </a:r>
          <a:endParaRPr lang="sk-SK" sz="1600" kern="1200" dirty="0">
            <a:solidFill>
              <a:schemeClr val="tx1"/>
            </a:solidFill>
          </a:endParaRPr>
        </a:p>
      </dsp:txBody>
      <dsp:txXfrm>
        <a:off x="3253714" y="4689373"/>
        <a:ext cx="1025821" cy="725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106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55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 descr="Obrázok, na ktorom je fotografia, rôzne, mačkovitá šelma, zobrazujúci&#10;&#10;Automaticky generovaný popis">
            <a:extLst>
              <a:ext uri="{FF2B5EF4-FFF2-40B4-BE49-F238E27FC236}">
                <a16:creationId xmlns:a16="http://schemas.microsoft.com/office/drawing/2014/main" id="{1C4AD0A0-B118-4598-B382-CE823C262D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5" t="9091" r="13421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275867" y="-10136"/>
            <a:ext cx="4592270" cy="9144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443F300-8410-4A00-A7F8-80542A3FFE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413" y="3091928"/>
            <a:ext cx="7982457" cy="2387600"/>
          </a:xfrm>
        </p:spPr>
        <p:txBody>
          <a:bodyPr>
            <a:normAutofit/>
          </a:bodyPr>
          <a:lstStyle/>
          <a:p>
            <a:pPr algn="ctr"/>
            <a:r>
              <a:rPr lang="sk-SK" sz="57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Živé (biotické) zložky prostredia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7339422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29650E-5A69-479F-B48F-E7DFC285C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414" y="5624945"/>
            <a:ext cx="6808922" cy="59297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sk-SK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Tvoria ich živé organizmy a ich vzájomné vzťahy.  </a:t>
            </a:r>
          </a:p>
        </p:txBody>
      </p:sp>
    </p:spTree>
    <p:extLst>
      <p:ext uri="{BB962C8B-B14F-4D97-AF65-F5344CB8AC3E}">
        <p14:creationId xmlns:p14="http://schemas.microsoft.com/office/powerpoint/2010/main" val="2442411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4D3E98FB-AC11-477C-BDFC-5B6DB8131775}"/>
              </a:ext>
            </a:extLst>
          </p:cNvPr>
          <p:cNvSpPr/>
          <p:nvPr/>
        </p:nvSpPr>
        <p:spPr>
          <a:xfrm>
            <a:off x="1614268" y="144305"/>
            <a:ext cx="5915464" cy="699758"/>
          </a:xfrm>
          <a:prstGeom prst="rect">
            <a:avLst/>
          </a:prstGeom>
          <a:ln w="38100">
            <a:solidFill>
              <a:srgbClr val="E6482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Záporné vzťahy</a:t>
            </a:r>
            <a:endParaRPr lang="sk-SK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83C3F8EC-A25E-496D-A6EC-A7324BD00AE0}"/>
              </a:ext>
            </a:extLst>
          </p:cNvPr>
          <p:cNvSpPr/>
          <p:nvPr/>
        </p:nvSpPr>
        <p:spPr>
          <a:xfrm>
            <a:off x="306559" y="984739"/>
            <a:ext cx="8530882" cy="156023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Konkurencia</a:t>
            </a:r>
          </a:p>
          <a:p>
            <a:r>
              <a:rPr lang="sk-SK" sz="20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 druhy živočíchov medzi sebou súperia (o živiny, vodu, priestor,...) 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68F840E1-DFC9-40DC-878F-CB19B2DC7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861" y="2685646"/>
            <a:ext cx="6734726" cy="378736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494542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83C3F8EC-A25E-496D-A6EC-A7324BD00AE0}"/>
              </a:ext>
            </a:extLst>
          </p:cNvPr>
          <p:cNvSpPr/>
          <p:nvPr/>
        </p:nvSpPr>
        <p:spPr>
          <a:xfrm>
            <a:off x="306559" y="112542"/>
            <a:ext cx="8530882" cy="156023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Predácia</a:t>
            </a:r>
            <a:endParaRPr lang="sk-SK" sz="36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20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k-SK" sz="2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predátor</a:t>
            </a:r>
            <a:r>
              <a:rPr lang="sk-SK" sz="20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(dravec) sa živí </a:t>
            </a:r>
            <a:r>
              <a:rPr lang="sk-SK" sz="2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korisťou</a:t>
            </a:r>
          </a:p>
        </p:txBody>
      </p:sp>
      <p:pic>
        <p:nvPicPr>
          <p:cNvPr id="6146" name="Picture 2" descr="Potravné faktory prostredia">
            <a:extLst>
              <a:ext uri="{FF2B5EF4-FFF2-40B4-BE49-F238E27FC236}">
                <a16:creationId xmlns:a16="http://schemas.microsoft.com/office/drawing/2014/main" id="{484185DB-7E7A-419D-B560-19FCC4E7F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22" y="1741827"/>
            <a:ext cx="4771292" cy="477129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340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83C3F8EC-A25E-496D-A6EC-A7324BD00AE0}"/>
              </a:ext>
            </a:extLst>
          </p:cNvPr>
          <p:cNvSpPr/>
          <p:nvPr/>
        </p:nvSpPr>
        <p:spPr>
          <a:xfrm>
            <a:off x="306559" y="168813"/>
            <a:ext cx="8530882" cy="156023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Parazitizmus</a:t>
            </a:r>
          </a:p>
          <a:p>
            <a:pPr algn="ctr"/>
            <a:r>
              <a:rPr lang="sk-SK" sz="20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sk-SK" sz="2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parazit</a:t>
            </a:r>
            <a:r>
              <a:rPr lang="sk-SK" sz="20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 živí telovými tekutinami alebo tkanivom </a:t>
            </a:r>
            <a:r>
              <a:rPr lang="sk-SK" sz="2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hostiteľa, </a:t>
            </a:r>
            <a:r>
              <a:rPr lang="sk-SK" sz="2000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 nespôsobuje jeho uhynutie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B80F7E4-AFBB-46B9-99F4-4544099B0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152" y="1966651"/>
            <a:ext cx="6413695" cy="455372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09805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4D3E98FB-AC11-477C-BDFC-5B6DB8131775}"/>
              </a:ext>
            </a:extLst>
          </p:cNvPr>
          <p:cNvSpPr/>
          <p:nvPr/>
        </p:nvSpPr>
        <p:spPr>
          <a:xfrm>
            <a:off x="1614268" y="144305"/>
            <a:ext cx="5915464" cy="699758"/>
          </a:xfrm>
          <a:prstGeom prst="rec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Kladné vzťahy</a:t>
            </a:r>
            <a:endParaRPr lang="sk-SK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83C3F8EC-A25E-496D-A6EC-A7324BD00AE0}"/>
              </a:ext>
            </a:extLst>
          </p:cNvPr>
          <p:cNvSpPr/>
          <p:nvPr/>
        </p:nvSpPr>
        <p:spPr>
          <a:xfrm>
            <a:off x="306559" y="1058063"/>
            <a:ext cx="8530882" cy="129294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3600" b="1" dirty="0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Symbióza</a:t>
            </a:r>
          </a:p>
          <a:p>
            <a:pPr algn="ctr"/>
            <a:r>
              <a:rPr lang="sk-SK" sz="2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trvalé spolužitie organizmov, pričom výhody majú obaja </a:t>
            </a:r>
          </a:p>
        </p:txBody>
      </p:sp>
      <p:pic>
        <p:nvPicPr>
          <p:cNvPr id="8194" name="Picture 2" descr="Network Impact: Hidden in Plain Sight? : Interaction Institute for ...">
            <a:extLst>
              <a:ext uri="{FF2B5EF4-FFF2-40B4-BE49-F238E27FC236}">
                <a16:creationId xmlns:a16="http://schemas.microsoft.com/office/drawing/2014/main" id="{93C1AB90-8DDC-458D-B4FD-CF215510A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8" y="2565009"/>
            <a:ext cx="7620000" cy="3924300"/>
          </a:xfrm>
          <a:prstGeom prst="rect">
            <a:avLst/>
          </a:prstGeom>
          <a:noFill/>
          <a:ln w="28575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DD4055FE-346C-4A1C-B989-715DAD189870}"/>
              </a:ext>
            </a:extLst>
          </p:cNvPr>
          <p:cNvSpPr/>
          <p:nvPr/>
        </p:nvSpPr>
        <p:spPr>
          <a:xfrm>
            <a:off x="649458" y="6002856"/>
            <a:ext cx="2557976" cy="4864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mykoríza</a:t>
            </a:r>
            <a:r>
              <a:rPr lang="sk-SK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symbióza húb s koreňmi stromov</a:t>
            </a:r>
          </a:p>
        </p:txBody>
      </p:sp>
    </p:spTree>
    <p:extLst>
      <p:ext uri="{BB962C8B-B14F-4D97-AF65-F5344CB8AC3E}">
        <p14:creationId xmlns:p14="http://schemas.microsoft.com/office/powerpoint/2010/main" val="1046433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>
            <a:extLst>
              <a:ext uri="{FF2B5EF4-FFF2-40B4-BE49-F238E27FC236}">
                <a16:creationId xmlns:a16="http://schemas.microsoft.com/office/drawing/2014/main" id="{83C3F8EC-A25E-496D-A6EC-A7324BD00AE0}"/>
              </a:ext>
            </a:extLst>
          </p:cNvPr>
          <p:cNvSpPr/>
          <p:nvPr/>
        </p:nvSpPr>
        <p:spPr>
          <a:xfrm>
            <a:off x="306559" y="199613"/>
            <a:ext cx="8530882" cy="1292946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sk-SK" sz="3600" b="1" dirty="0" err="1">
                <a:ln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Mutualizmus</a:t>
            </a:r>
            <a:endParaRPr lang="sk-SK" sz="3600" b="1" dirty="0">
              <a:ln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2000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dočasné spolužitie, prospech majú obaja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9D41B2F-C7B9-4073-AA1D-F7922B856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6786"/>
            <a:ext cx="7526215" cy="482438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ĺžnik 6">
            <a:extLst>
              <a:ext uri="{FF2B5EF4-FFF2-40B4-BE49-F238E27FC236}">
                <a16:creationId xmlns:a16="http://schemas.microsoft.com/office/drawing/2014/main" id="{DD4055FE-346C-4A1C-B989-715DAD189870}"/>
              </a:ext>
            </a:extLst>
          </p:cNvPr>
          <p:cNvSpPr/>
          <p:nvPr/>
        </p:nvSpPr>
        <p:spPr>
          <a:xfrm>
            <a:off x="914400" y="5984713"/>
            <a:ext cx="4246101" cy="48645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mutualizmus</a:t>
            </a:r>
            <a:r>
              <a:rPr lang="sk-SK" sz="1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medzi hrochom obojživelným a jeho očistnými rybami </a:t>
            </a:r>
            <a:r>
              <a:rPr lang="sk-SK" sz="1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Labeo</a:t>
            </a:r>
            <a:r>
              <a:rPr lang="sk-SK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1600" i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velifer</a:t>
            </a:r>
            <a:r>
              <a:rPr lang="sk-SK" sz="1600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0769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63500" sx="102000" sy="102000" algn="ctr" rotWithShape="0">
              <a:schemeClr val="bg1">
                <a:lumMod val="8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9C45F024-2468-4D8A-9E11-BB2B1E0A3B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D9FB5F5-519A-4BCD-9D34-F0C528300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2" y="1999615"/>
            <a:ext cx="6858000" cy="2764028"/>
          </a:xfrm>
        </p:spPr>
        <p:txBody>
          <a:bodyPr anchor="ctr">
            <a:normAutofit/>
          </a:bodyPr>
          <a:lstStyle/>
          <a:p>
            <a:pPr algn="ctr"/>
            <a:r>
              <a:rPr lang="sk-SK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Urči o aký medzidruhový vzťah organizmov ide ...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95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275" y="319440"/>
            <a:ext cx="8657450" cy="59325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http://photo.vivo.sk/jpeg/4950/241055/_n/13244f5/Orol-skalny-a-srna">
            <a:extLst>
              <a:ext uri="{FF2B5EF4-FFF2-40B4-BE49-F238E27FC236}">
                <a16:creationId xmlns:a16="http://schemas.microsoft.com/office/drawing/2014/main" id="{D51FA874-F709-4149-976C-C1F045D05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" r="-1" b="-1"/>
          <a:stretch/>
        </p:blipFill>
        <p:spPr bwMode="auto">
          <a:xfrm>
            <a:off x="246364" y="319441"/>
            <a:ext cx="8647938" cy="593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474905" y="3783063"/>
            <a:ext cx="190858" cy="4937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42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943EECF-03A4-4CEB-899E-47C8038396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275" y="319440"/>
            <a:ext cx="8657450" cy="593250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http://photo.vivo.sk/jpeg/1972/137031/_n/acd62ca/suboj">
            <a:extLst>
              <a:ext uri="{FF2B5EF4-FFF2-40B4-BE49-F238E27FC236}">
                <a16:creationId xmlns:a16="http://schemas.microsoft.com/office/drawing/2014/main" id="{AC071EA3-047B-4DDD-9A3A-0D8660F0E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6" r="1" b="8731"/>
          <a:stretch/>
        </p:blipFill>
        <p:spPr bwMode="auto">
          <a:xfrm>
            <a:off x="246364" y="319441"/>
            <a:ext cx="8647938" cy="593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474905" y="3783063"/>
            <a:ext cx="190858" cy="4937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861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E53A02A-0A33-40D9-A04E-36FA92BFD8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438860"/>
            <a:ext cx="8375586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2" descr="http://img.cas.sk/img/12/gallery/1065438-img-zebra-levica-zviera-boj-suboj-crop.jpg">
            <a:extLst>
              <a:ext uri="{FF2B5EF4-FFF2-40B4-BE49-F238E27FC236}">
                <a16:creationId xmlns:a16="http://schemas.microsoft.com/office/drawing/2014/main" id="{422AB77D-6C11-4C6B-BC5B-EE126BAE8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5" b="20557"/>
          <a:stretch/>
        </p:blipFill>
        <p:spPr bwMode="auto">
          <a:xfrm>
            <a:off x="597097" y="632129"/>
            <a:ext cx="8018702" cy="53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88465" y="4607713"/>
            <a:ext cx="167069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89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E53A02A-0A33-40D9-A04E-36FA92BFD8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16DD803-634F-4EF2-A1E7-B1911DEE9D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438860"/>
            <a:ext cx="8375586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7B63F8-D1F3-4D40-B2D4-779BAE82BE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88465" y="4607713"/>
            <a:ext cx="167069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 descr="http://vsi.nazory.cz/images/SOA-Pediculosis-pubis.jpg">
            <a:extLst>
              <a:ext uri="{FF2B5EF4-FFF2-40B4-BE49-F238E27FC236}">
                <a16:creationId xmlns:a16="http://schemas.microsoft.com/office/drawing/2014/main" id="{D4564F6D-479C-4B30-B5DF-6F4842797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69" y="1757428"/>
            <a:ext cx="3661761" cy="274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ttp://4.bp.blogspot.com/-VSl31BzbZVg/TcRlron7l1I/AAAAAAAAAME/3GNSY6zcRHk/s1600/123501.jpg">
            <a:extLst>
              <a:ext uri="{FF2B5EF4-FFF2-40B4-BE49-F238E27FC236}">
                <a16:creationId xmlns:a16="http://schemas.microsoft.com/office/drawing/2014/main" id="{3CCAFECB-B720-4C28-AE87-A8D66AC37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819" y="628098"/>
            <a:ext cx="4327525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326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5" name="Freeform: Shape 74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8" name="Picture 4" descr="What is the difference between organism, population, community ...">
            <a:extLst>
              <a:ext uri="{FF2B5EF4-FFF2-40B4-BE49-F238E27FC236}">
                <a16:creationId xmlns:a16="http://schemas.microsoft.com/office/drawing/2014/main" id="{EFC28709-9D30-4AF6-BC58-88720E939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" r="-1" b="-1"/>
          <a:stretch/>
        </p:blipFill>
        <p:spPr bwMode="auto">
          <a:xfrm>
            <a:off x="835819" y="10"/>
            <a:ext cx="7472362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E511D552-7623-4C18-AA28-DAA094F627ED}"/>
              </a:ext>
            </a:extLst>
          </p:cNvPr>
          <p:cNvSpPr/>
          <p:nvPr/>
        </p:nvSpPr>
        <p:spPr>
          <a:xfrm>
            <a:off x="4318782" y="168812"/>
            <a:ext cx="1420836" cy="351693"/>
          </a:xfrm>
          <a:prstGeom prst="rect">
            <a:avLst/>
          </a:prstGeom>
          <a:solidFill>
            <a:srgbClr val="E3F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accent3">
                    <a:lumMod val="75000"/>
                  </a:schemeClr>
                </a:solidFill>
              </a:rPr>
              <a:t>Jedinec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8C481353-039B-4040-A040-5736E76CDF2B}"/>
              </a:ext>
            </a:extLst>
          </p:cNvPr>
          <p:cNvSpPr/>
          <p:nvPr/>
        </p:nvSpPr>
        <p:spPr>
          <a:xfrm>
            <a:off x="4571998" y="886265"/>
            <a:ext cx="1561515" cy="459535"/>
          </a:xfrm>
          <a:prstGeom prst="rect">
            <a:avLst/>
          </a:prstGeom>
          <a:solidFill>
            <a:srgbClr val="E3F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accent3">
                    <a:lumMod val="75000"/>
                  </a:schemeClr>
                </a:solidFill>
              </a:rPr>
              <a:t>Populácia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74C9B748-EF0D-4830-A9E0-C2AF381BFD5C}"/>
              </a:ext>
            </a:extLst>
          </p:cNvPr>
          <p:cNvSpPr/>
          <p:nvPr/>
        </p:nvSpPr>
        <p:spPr>
          <a:xfrm>
            <a:off x="4958860" y="1711560"/>
            <a:ext cx="1962445" cy="459535"/>
          </a:xfrm>
          <a:prstGeom prst="rect">
            <a:avLst/>
          </a:prstGeom>
          <a:solidFill>
            <a:srgbClr val="E3F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accent3">
                    <a:lumMod val="75000"/>
                  </a:schemeClr>
                </a:solidFill>
              </a:rPr>
              <a:t>Spoločenstvo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37509AD4-42E5-4D16-A708-F24F2222014B}"/>
              </a:ext>
            </a:extLst>
          </p:cNvPr>
          <p:cNvSpPr/>
          <p:nvPr/>
        </p:nvSpPr>
        <p:spPr>
          <a:xfrm>
            <a:off x="5152290" y="2618907"/>
            <a:ext cx="1962445" cy="459535"/>
          </a:xfrm>
          <a:prstGeom prst="rect">
            <a:avLst/>
          </a:prstGeom>
          <a:solidFill>
            <a:srgbClr val="E3F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accent3">
                    <a:lumMod val="75000"/>
                  </a:schemeClr>
                </a:solidFill>
              </a:rPr>
              <a:t>Ekosystém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109C74CD-ED60-445E-A94D-EC20F02DD87C}"/>
              </a:ext>
            </a:extLst>
          </p:cNvPr>
          <p:cNvSpPr/>
          <p:nvPr/>
        </p:nvSpPr>
        <p:spPr>
          <a:xfrm>
            <a:off x="6738969" y="3882645"/>
            <a:ext cx="1362262" cy="459535"/>
          </a:xfrm>
          <a:prstGeom prst="rect">
            <a:avLst/>
          </a:prstGeom>
          <a:solidFill>
            <a:srgbClr val="E3F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b="1" dirty="0">
                <a:solidFill>
                  <a:schemeClr val="accent3">
                    <a:lumMod val="75000"/>
                  </a:schemeClr>
                </a:solidFill>
              </a:rPr>
              <a:t>Bióm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784C3AE4-2503-4618-B0EA-EAA75B76A3A3}"/>
              </a:ext>
            </a:extLst>
          </p:cNvPr>
          <p:cNvSpPr/>
          <p:nvPr/>
        </p:nvSpPr>
        <p:spPr>
          <a:xfrm>
            <a:off x="6738969" y="5370322"/>
            <a:ext cx="1223345" cy="459535"/>
          </a:xfrm>
          <a:prstGeom prst="rect">
            <a:avLst/>
          </a:prstGeom>
          <a:solidFill>
            <a:srgbClr val="E3F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000" b="1" dirty="0">
                <a:solidFill>
                  <a:schemeClr val="accent3">
                    <a:lumMod val="75000"/>
                  </a:schemeClr>
                </a:solidFill>
              </a:rPr>
              <a:t>Biosféra</a:t>
            </a:r>
          </a:p>
        </p:txBody>
      </p:sp>
    </p:spTree>
    <p:extLst>
      <p:ext uri="{BB962C8B-B14F-4D97-AF65-F5344CB8AC3E}">
        <p14:creationId xmlns:p14="http://schemas.microsoft.com/office/powerpoint/2010/main" val="3014542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8692C0E-60E1-439F-A1D6-F1CABA5F96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Mikoryza w ogrodzie – symbioza roślin z grzybami">
            <a:extLst>
              <a:ext uri="{FF2B5EF4-FFF2-40B4-BE49-F238E27FC236}">
                <a16:creationId xmlns:a16="http://schemas.microsoft.com/office/drawing/2014/main" id="{D320B2C6-17C8-41D6-BFF6-344DE01D2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6" r="2" b="1357"/>
          <a:stretch/>
        </p:blipFill>
        <p:spPr bwMode="auto">
          <a:xfrm>
            <a:off x="597948" y="401541"/>
            <a:ext cx="8017002" cy="55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11DC99DB-7E80-4D1E-9069-4489287AE7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948" y="6338062"/>
            <a:ext cx="8017002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1B0B4C7-ED1F-47FB-AA86-5C0CF97DC4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35424" y="4742433"/>
            <a:ext cx="73152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883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E8692C0E-60E1-439F-A1D6-F1CABA5F96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6" name="Picture 2" descr="Komár, ktorý roznáša nákazu, je aj na Slovensku - Domáce - Správy ...">
            <a:extLst>
              <a:ext uri="{FF2B5EF4-FFF2-40B4-BE49-F238E27FC236}">
                <a16:creationId xmlns:a16="http://schemas.microsoft.com/office/drawing/2014/main" id="{596BAD66-CE71-4F7D-BC3A-EA2DA7699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7" r="9113" b="1"/>
          <a:stretch/>
        </p:blipFill>
        <p:spPr bwMode="auto">
          <a:xfrm>
            <a:off x="597948" y="401541"/>
            <a:ext cx="8017002" cy="55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11DC99DB-7E80-4D1E-9069-4489287AE7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948" y="6338062"/>
            <a:ext cx="8017002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1B0B4C7-ED1F-47FB-AA86-5C0CF97DC4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35424" y="4742433"/>
            <a:ext cx="73152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63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E8692C0E-60E1-439F-A1D6-F1CABA5F96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Difference between Mutualism and Commensalism | Biology Dictionary">
            <a:extLst>
              <a:ext uri="{FF2B5EF4-FFF2-40B4-BE49-F238E27FC236}">
                <a16:creationId xmlns:a16="http://schemas.microsoft.com/office/drawing/2014/main" id="{3B454453-77BD-4DCD-94CB-163FB7F18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r="2" b="2164"/>
          <a:stretch/>
        </p:blipFill>
        <p:spPr bwMode="auto">
          <a:xfrm>
            <a:off x="597948" y="401541"/>
            <a:ext cx="8017002" cy="55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" name="Rectangle 192">
            <a:extLst>
              <a:ext uri="{FF2B5EF4-FFF2-40B4-BE49-F238E27FC236}">
                <a16:creationId xmlns:a16="http://schemas.microsoft.com/office/drawing/2014/main" id="{11DC99DB-7E80-4D1E-9069-4489287AE7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948" y="6338062"/>
            <a:ext cx="8017002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E1B0B4C7-ED1F-47FB-AA86-5C0CF97DC4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535424" y="4742433"/>
            <a:ext cx="73152" cy="31546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98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1D233B05-FA5C-4F2F-BC2C-432A05D5E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87" y="548640"/>
            <a:ext cx="8766226" cy="552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54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72689" y="3271925"/>
            <a:ext cx="5688917" cy="1435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436" name="Picture 4" descr="The End GIF by ilayda | Gfycat">
            <a:extLst>
              <a:ext uri="{FF2B5EF4-FFF2-40B4-BE49-F238E27FC236}">
                <a16:creationId xmlns:a16="http://schemas.microsoft.com/office/drawing/2014/main" id="{85856A72-9BC3-49A2-93A3-90511D51F4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8" y="1051120"/>
            <a:ext cx="8454683" cy="475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515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46D8410-2C5A-4E5A-8EC1-B544820BFB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6107961"/>
              </p:ext>
            </p:extLst>
          </p:nvPr>
        </p:nvGraphicFramePr>
        <p:xfrm>
          <a:off x="-583809" y="604911"/>
          <a:ext cx="7533250" cy="5802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bdĺžnik 6">
            <a:extLst>
              <a:ext uri="{FF2B5EF4-FFF2-40B4-BE49-F238E27FC236}">
                <a16:creationId xmlns:a16="http://schemas.microsoft.com/office/drawing/2014/main" id="{F92D5908-33DB-4850-B676-7DDF7AD9D2AF}"/>
              </a:ext>
            </a:extLst>
          </p:cNvPr>
          <p:cNvSpPr/>
          <p:nvPr/>
        </p:nvSpPr>
        <p:spPr>
          <a:xfrm>
            <a:off x="5134708" y="337625"/>
            <a:ext cx="3629465" cy="562708"/>
          </a:xfrm>
          <a:prstGeom prst="rect">
            <a:avLst/>
          </a:prstGeom>
          <a:solidFill>
            <a:srgbClr val="099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celý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priestor</a:t>
            </a:r>
            <a:r>
              <a:rPr lang="sk-SK" dirty="0"/>
              <a:t> Zeme, na ktorom žijú organizmy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4E422091-7B3A-4FDF-A81A-B581C41B9339}"/>
              </a:ext>
            </a:extLst>
          </p:cNvPr>
          <p:cNvSpPr/>
          <p:nvPr/>
        </p:nvSpPr>
        <p:spPr>
          <a:xfrm>
            <a:off x="5439510" y="1139484"/>
            <a:ext cx="3350456" cy="562708"/>
          </a:xfrm>
          <a:prstGeom prst="rect">
            <a:avLst/>
          </a:prstGeom>
          <a:solidFill>
            <a:srgbClr val="18A8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súbor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ekosystémov</a:t>
            </a:r>
            <a:r>
              <a:rPr lang="sk-SK" dirty="0"/>
              <a:t> s rovnakým podnebím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02170BF7-9F53-49E8-BB26-E65BF5725F93}"/>
              </a:ext>
            </a:extLst>
          </p:cNvPr>
          <p:cNvSpPr/>
          <p:nvPr/>
        </p:nvSpPr>
        <p:spPr>
          <a:xfrm>
            <a:off x="6117101" y="1941343"/>
            <a:ext cx="2647072" cy="791307"/>
          </a:xfrm>
          <a:prstGeom prst="rect">
            <a:avLst/>
          </a:prstGeom>
          <a:solidFill>
            <a:srgbClr val="67BA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základná ucelená jednotka prírody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02A62466-6BE7-41A9-BC4F-BA4FACC85082}"/>
              </a:ext>
            </a:extLst>
          </p:cNvPr>
          <p:cNvSpPr/>
          <p:nvPr/>
        </p:nvSpPr>
        <p:spPr>
          <a:xfrm>
            <a:off x="6092483" y="2930476"/>
            <a:ext cx="2773682" cy="1447214"/>
          </a:xfrm>
          <a:prstGeom prst="rect">
            <a:avLst/>
          </a:prstGeom>
          <a:solidFill>
            <a:srgbClr val="C2CC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súbor všetkých organizmov, ktoré</a:t>
            </a:r>
          </a:p>
          <a:p>
            <a:pPr algn="ctr"/>
            <a:r>
              <a:rPr lang="sk-SK" dirty="0"/>
              <a:t>žijú v spoločnom priestore v tom istom čase   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5538024E-0E5C-48DE-85ED-13EA374CF2BB}"/>
              </a:ext>
            </a:extLst>
          </p:cNvPr>
          <p:cNvSpPr/>
          <p:nvPr/>
        </p:nvSpPr>
        <p:spPr>
          <a:xfrm>
            <a:off x="6092482" y="4575516"/>
            <a:ext cx="2773682" cy="1230043"/>
          </a:xfrm>
          <a:prstGeom prst="rect">
            <a:avLst/>
          </a:prstGeom>
          <a:solidFill>
            <a:srgbClr val="DD9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skupina jedincov rovnakého druhu, ktoré žijú na rovnakom mieste v rovnakom čase 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BCF2207C-A159-4CDB-A975-6AA8C4AE3B22}"/>
              </a:ext>
            </a:extLst>
          </p:cNvPr>
          <p:cNvSpPr/>
          <p:nvPr/>
        </p:nvSpPr>
        <p:spPr>
          <a:xfrm>
            <a:off x="6117100" y="6037236"/>
            <a:ext cx="2773682" cy="671735"/>
          </a:xfrm>
          <a:prstGeom prst="rect">
            <a:avLst/>
          </a:prstGeom>
          <a:solidFill>
            <a:srgbClr val="E64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základná jednotka populácie</a:t>
            </a:r>
          </a:p>
        </p:txBody>
      </p:sp>
      <p:cxnSp>
        <p:nvCxnSpPr>
          <p:cNvPr id="14" name="Rovná spojnica 13">
            <a:extLst>
              <a:ext uri="{FF2B5EF4-FFF2-40B4-BE49-F238E27FC236}">
                <a16:creationId xmlns:a16="http://schemas.microsoft.com/office/drawing/2014/main" id="{C37079EF-A671-459E-B512-D3D30EBE7BB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3854548" y="618979"/>
            <a:ext cx="1280160" cy="5486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F288E096-A4D5-4F72-A97E-0C13D734F8AB}"/>
              </a:ext>
            </a:extLst>
          </p:cNvPr>
          <p:cNvCxnSpPr>
            <a:cxnSpLocks/>
          </p:cNvCxnSpPr>
          <p:nvPr/>
        </p:nvCxnSpPr>
        <p:spPr>
          <a:xfrm flipV="1">
            <a:off x="3974123" y="1420840"/>
            <a:ext cx="1465387" cy="5205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>
            <a:extLst>
              <a:ext uri="{FF2B5EF4-FFF2-40B4-BE49-F238E27FC236}">
                <a16:creationId xmlns:a16="http://schemas.microsoft.com/office/drawing/2014/main" id="{75093EAE-AFC8-454A-9984-204632DE3917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4151728" y="2336997"/>
            <a:ext cx="1965373" cy="6348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nica 23">
            <a:extLst>
              <a:ext uri="{FF2B5EF4-FFF2-40B4-BE49-F238E27FC236}">
                <a16:creationId xmlns:a16="http://schemas.microsoft.com/office/drawing/2014/main" id="{1EAC8BDF-4DF4-41E5-B6B3-8CEB3D20CC63}"/>
              </a:ext>
            </a:extLst>
          </p:cNvPr>
          <p:cNvCxnSpPr>
            <a:cxnSpLocks/>
          </p:cNvCxnSpPr>
          <p:nvPr/>
        </p:nvCxnSpPr>
        <p:spPr>
          <a:xfrm flipV="1">
            <a:off x="4164037" y="3356463"/>
            <a:ext cx="1940755" cy="6167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>
            <a:extLst>
              <a:ext uri="{FF2B5EF4-FFF2-40B4-BE49-F238E27FC236}">
                <a16:creationId xmlns:a16="http://schemas.microsoft.com/office/drawing/2014/main" id="{3AF156A9-1F0A-463A-BBEE-A8668ED923E6}"/>
              </a:ext>
            </a:extLst>
          </p:cNvPr>
          <p:cNvCxnSpPr>
            <a:cxnSpLocks/>
          </p:cNvCxnSpPr>
          <p:nvPr/>
        </p:nvCxnSpPr>
        <p:spPr>
          <a:xfrm>
            <a:off x="3882684" y="4857305"/>
            <a:ext cx="2209798" cy="3332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>
            <a:extLst>
              <a:ext uri="{FF2B5EF4-FFF2-40B4-BE49-F238E27FC236}">
                <a16:creationId xmlns:a16="http://schemas.microsoft.com/office/drawing/2014/main" id="{386D7B60-D9F6-41DE-B6F8-8A865D81DEB3}"/>
              </a:ext>
            </a:extLst>
          </p:cNvPr>
          <p:cNvCxnSpPr>
            <a:cxnSpLocks/>
          </p:cNvCxnSpPr>
          <p:nvPr/>
        </p:nvCxnSpPr>
        <p:spPr>
          <a:xfrm>
            <a:off x="3601917" y="5791050"/>
            <a:ext cx="2490565" cy="5697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4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89054649-1222-4277-B25F-2B4FDA9959E3}"/>
              </a:ext>
            </a:extLst>
          </p:cNvPr>
          <p:cNvSpPr/>
          <p:nvPr/>
        </p:nvSpPr>
        <p:spPr>
          <a:xfrm>
            <a:off x="2032781" y="309489"/>
            <a:ext cx="5078437" cy="109727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Populácia</a:t>
            </a:r>
          </a:p>
        </p:txBody>
      </p:sp>
      <p:sp>
        <p:nvSpPr>
          <p:cNvPr id="5" name="Obdĺžnik 4">
            <a:extLst>
              <a:ext uri="{FF2B5EF4-FFF2-40B4-BE49-F238E27FC236}">
                <a16:creationId xmlns:a16="http://schemas.microsoft.com/office/drawing/2014/main" id="{7AB5BC11-1861-4AF7-A2AB-D80D6160880F}"/>
              </a:ext>
            </a:extLst>
          </p:cNvPr>
          <p:cNvSpPr/>
          <p:nvPr/>
        </p:nvSpPr>
        <p:spPr>
          <a:xfrm>
            <a:off x="645940" y="1970355"/>
            <a:ext cx="3827586" cy="1230043"/>
          </a:xfrm>
          <a:prstGeom prst="rect">
            <a:avLst/>
          </a:prstGeom>
          <a:solidFill>
            <a:srgbClr val="DD9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Skupina jedincov rovnakého druhu, ktoré žijú na rovnakom mieste v rovnakom čase.</a:t>
            </a: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5EBFEE6B-FBCC-46AB-B7EF-0FDFBB14A2E5}"/>
              </a:ext>
            </a:extLst>
          </p:cNvPr>
          <p:cNvSpPr/>
          <p:nvPr/>
        </p:nvSpPr>
        <p:spPr>
          <a:xfrm>
            <a:off x="5625316" y="2447779"/>
            <a:ext cx="3257683" cy="792186"/>
          </a:xfrm>
          <a:prstGeom prst="rect">
            <a:avLst/>
          </a:prstGeom>
          <a:solidFill>
            <a:srgbClr val="E64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Základná jednotka populácie je </a:t>
            </a:r>
            <a:r>
              <a:rPr lang="sk-SK" sz="2800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JEDINEC.</a:t>
            </a:r>
            <a:endParaRPr lang="sk-SK" sz="2000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E51CFDC7-BA19-457F-84BF-83BA12743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437" y="3891695"/>
            <a:ext cx="3543562" cy="2654251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76AAFC4E-68B3-49B8-A376-77A3EA153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01" y="3307446"/>
            <a:ext cx="4838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8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89054649-1222-4277-B25F-2B4FDA9959E3}"/>
              </a:ext>
            </a:extLst>
          </p:cNvPr>
          <p:cNvSpPr/>
          <p:nvPr/>
        </p:nvSpPr>
        <p:spPr>
          <a:xfrm>
            <a:off x="261001" y="270913"/>
            <a:ext cx="5915464" cy="109727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Vlastnosti </a:t>
            </a:r>
            <a:r>
              <a:rPr lang="sk-SK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populácie</a:t>
            </a:r>
            <a:endParaRPr lang="sk-SK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D8E132B9-5EE9-46DD-B45B-E77EA26C10D6}"/>
              </a:ext>
            </a:extLst>
          </p:cNvPr>
          <p:cNvSpPr/>
          <p:nvPr/>
        </p:nvSpPr>
        <p:spPr>
          <a:xfrm>
            <a:off x="335182" y="2186461"/>
            <a:ext cx="2908918" cy="155799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Rast</a:t>
            </a:r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C7F4BB7E-9C61-4FDA-A878-6CFEECC77523}"/>
              </a:ext>
            </a:extLst>
          </p:cNvPr>
          <p:cNvSpPr/>
          <p:nvPr/>
        </p:nvSpPr>
        <p:spPr>
          <a:xfrm>
            <a:off x="2776774" y="4671539"/>
            <a:ext cx="2908918" cy="15862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Hustota</a:t>
            </a:r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75F57CE8-63D2-4BDF-B2FD-AF46C6EC2F74}"/>
              </a:ext>
            </a:extLst>
          </p:cNvPr>
          <p:cNvSpPr/>
          <p:nvPr/>
        </p:nvSpPr>
        <p:spPr>
          <a:xfrm>
            <a:off x="5165188" y="2158217"/>
            <a:ext cx="3485694" cy="15862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Veková štruktúra</a:t>
            </a:r>
          </a:p>
        </p:txBody>
      </p:sp>
      <p:sp>
        <p:nvSpPr>
          <p:cNvPr id="3" name="Šípka: nadol 2">
            <a:extLst>
              <a:ext uri="{FF2B5EF4-FFF2-40B4-BE49-F238E27FC236}">
                <a16:creationId xmlns:a16="http://schemas.microsoft.com/office/drawing/2014/main" id="{8788E371-C4D4-440B-B1F7-F4B1B8AB5ED1}"/>
              </a:ext>
            </a:extLst>
          </p:cNvPr>
          <p:cNvSpPr/>
          <p:nvPr/>
        </p:nvSpPr>
        <p:spPr>
          <a:xfrm>
            <a:off x="7469945" y="5148775"/>
            <a:ext cx="1180937" cy="1586240"/>
          </a:xfrm>
          <a:prstGeom prst="downArrow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7444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89054649-1222-4277-B25F-2B4FDA9959E3}"/>
              </a:ext>
            </a:extLst>
          </p:cNvPr>
          <p:cNvSpPr/>
          <p:nvPr/>
        </p:nvSpPr>
        <p:spPr>
          <a:xfrm>
            <a:off x="261001" y="270913"/>
            <a:ext cx="5915464" cy="1097279"/>
          </a:xfrm>
          <a:prstGeom prst="rect">
            <a:avLst/>
          </a:prstGeom>
          <a:ln w="38100">
            <a:solidFill>
              <a:srgbClr val="00A5A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Rast </a:t>
            </a:r>
            <a:r>
              <a:rPr lang="sk-SK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populácie</a:t>
            </a:r>
            <a:endParaRPr lang="sk-SK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08B271F-1060-4B27-AF14-CD1356A13E57}"/>
              </a:ext>
            </a:extLst>
          </p:cNvPr>
          <p:cNvSpPr/>
          <p:nvPr/>
        </p:nvSpPr>
        <p:spPr>
          <a:xfrm>
            <a:off x="261002" y="1703069"/>
            <a:ext cx="8249952" cy="10972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Populácia rastie, ak majú jedince dostatok potravy, priestoru a vhodné podmienky.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2A3C49CE-1C8A-461D-AE2D-379A40CE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04" y="2788895"/>
            <a:ext cx="4005351" cy="405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6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>
            <a:extLst>
              <a:ext uri="{FF2B5EF4-FFF2-40B4-BE49-F238E27FC236}">
                <a16:creationId xmlns:a16="http://schemas.microsoft.com/office/drawing/2014/main" id="{AD9FA182-49D2-4991-A70E-74BA60FC5C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419" t="13283" r="34145" b="44783"/>
          <a:stretch/>
        </p:blipFill>
        <p:spPr>
          <a:xfrm>
            <a:off x="197513" y="3635948"/>
            <a:ext cx="998806" cy="2825381"/>
          </a:xfrm>
          <a:prstGeom prst="rect">
            <a:avLst/>
          </a:prstGeom>
        </p:spPr>
      </p:pic>
      <p:sp>
        <p:nvSpPr>
          <p:cNvPr id="4" name="Obdĺžnik 3">
            <a:extLst>
              <a:ext uri="{FF2B5EF4-FFF2-40B4-BE49-F238E27FC236}">
                <a16:creationId xmlns:a16="http://schemas.microsoft.com/office/drawing/2014/main" id="{89054649-1222-4277-B25F-2B4FDA9959E3}"/>
              </a:ext>
            </a:extLst>
          </p:cNvPr>
          <p:cNvSpPr/>
          <p:nvPr/>
        </p:nvSpPr>
        <p:spPr>
          <a:xfrm>
            <a:off x="261001" y="270913"/>
            <a:ext cx="5915464" cy="1097279"/>
          </a:xfrm>
          <a:prstGeom prst="rect">
            <a:avLst/>
          </a:prstGeom>
          <a:ln w="38100">
            <a:solidFill>
              <a:srgbClr val="2BAD0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Hustota </a:t>
            </a:r>
            <a:r>
              <a:rPr lang="sk-SK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populácie</a:t>
            </a:r>
            <a:endParaRPr lang="sk-SK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08B271F-1060-4B27-AF14-CD1356A13E57}"/>
              </a:ext>
            </a:extLst>
          </p:cNvPr>
          <p:cNvSpPr/>
          <p:nvPr/>
        </p:nvSpPr>
        <p:spPr>
          <a:xfrm>
            <a:off x="261001" y="1313790"/>
            <a:ext cx="5506386" cy="12792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to počet jedincov na určitej ploche </a:t>
            </a:r>
            <a:r>
              <a:rPr lang="sk-SK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(napr. počet zajacov na 1 km</a:t>
            </a:r>
            <a:r>
              <a:rPr lang="sk-SK" sz="16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sk-SK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sk-SK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B8F77D4-FA9F-4A5A-87C8-3CE38B071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807" y="3635948"/>
            <a:ext cx="3312193" cy="2652394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FA72FEC0-9A67-415C-9370-256E794FA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606129" y="1266545"/>
            <a:ext cx="1537871" cy="1741949"/>
          </a:xfrm>
          <a:prstGeom prst="rect">
            <a:avLst/>
          </a:prstGeom>
        </p:spPr>
      </p:pic>
      <p:pic>
        <p:nvPicPr>
          <p:cNvPr id="3074" name="Picture 2" descr="11 Ecology">
            <a:extLst>
              <a:ext uri="{FF2B5EF4-FFF2-40B4-BE49-F238E27FC236}">
                <a16:creationId xmlns:a16="http://schemas.microsoft.com/office/drawing/2014/main" id="{BA3A8C1E-A08C-48D0-9FA7-97303332D6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536" r="35647" b="3639"/>
          <a:stretch/>
        </p:blipFill>
        <p:spPr bwMode="auto">
          <a:xfrm>
            <a:off x="4858563" y="3562094"/>
            <a:ext cx="908824" cy="272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ĺžnik 9">
            <a:extLst>
              <a:ext uri="{FF2B5EF4-FFF2-40B4-BE49-F238E27FC236}">
                <a16:creationId xmlns:a16="http://schemas.microsoft.com/office/drawing/2014/main" id="{8EFB0FB3-B3DE-4303-9907-94DC2371D7ED}"/>
              </a:ext>
            </a:extLst>
          </p:cNvPr>
          <p:cNvSpPr/>
          <p:nvPr/>
        </p:nvSpPr>
        <p:spPr>
          <a:xfrm>
            <a:off x="1360873" y="3108767"/>
            <a:ext cx="3110059" cy="439810"/>
          </a:xfrm>
          <a:prstGeom prst="rect">
            <a:avLst/>
          </a:prstGeom>
          <a:solidFill>
            <a:srgbClr val="61D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malá hustota</a:t>
            </a:r>
          </a:p>
        </p:txBody>
      </p:sp>
      <p:pic>
        <p:nvPicPr>
          <p:cNvPr id="3076" name="Picture 4" descr="Ohrožuje vás roj včel? Hasiče volejte, až když jde o život! TIPY ...">
            <a:extLst>
              <a:ext uri="{FF2B5EF4-FFF2-40B4-BE49-F238E27FC236}">
                <a16:creationId xmlns:a16="http://schemas.microsoft.com/office/drawing/2014/main" id="{35A63A20-3A44-4E83-BFCB-966D50CF1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429" y="4011236"/>
            <a:ext cx="3110058" cy="207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ĺžnik 12">
            <a:extLst>
              <a:ext uri="{FF2B5EF4-FFF2-40B4-BE49-F238E27FC236}">
                <a16:creationId xmlns:a16="http://schemas.microsoft.com/office/drawing/2014/main" id="{9389690F-CC59-4DA3-AEA8-33E5C08D048C}"/>
              </a:ext>
            </a:extLst>
          </p:cNvPr>
          <p:cNvSpPr/>
          <p:nvPr/>
        </p:nvSpPr>
        <p:spPr>
          <a:xfrm>
            <a:off x="5910241" y="3196138"/>
            <a:ext cx="3110058" cy="4398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veľká hustota</a:t>
            </a:r>
          </a:p>
        </p:txBody>
      </p:sp>
      <p:sp>
        <p:nvSpPr>
          <p:cNvPr id="11" name="Bublina myšlienky: obláčik 10">
            <a:extLst>
              <a:ext uri="{FF2B5EF4-FFF2-40B4-BE49-F238E27FC236}">
                <a16:creationId xmlns:a16="http://schemas.microsoft.com/office/drawing/2014/main" id="{A307297D-144F-43B7-90D2-9CA31E0BCD78}"/>
              </a:ext>
            </a:extLst>
          </p:cNvPr>
          <p:cNvSpPr/>
          <p:nvPr/>
        </p:nvSpPr>
        <p:spPr>
          <a:xfrm>
            <a:off x="6283531" y="132319"/>
            <a:ext cx="2397794" cy="1279281"/>
          </a:xfrm>
          <a:prstGeom prst="cloudCallout">
            <a:avLst>
              <a:gd name="adj1" fmla="val 3808"/>
              <a:gd name="adj2" fmla="val 9988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môže ovplyvniť kolísanie hustoty populácie komárov počas roka?</a:t>
            </a:r>
          </a:p>
        </p:txBody>
      </p:sp>
    </p:spTree>
    <p:extLst>
      <p:ext uri="{BB962C8B-B14F-4D97-AF65-F5344CB8AC3E}">
        <p14:creationId xmlns:p14="http://schemas.microsoft.com/office/powerpoint/2010/main" val="60123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89054649-1222-4277-B25F-2B4FDA9959E3}"/>
              </a:ext>
            </a:extLst>
          </p:cNvPr>
          <p:cNvSpPr/>
          <p:nvPr/>
        </p:nvSpPr>
        <p:spPr>
          <a:xfrm>
            <a:off x="261001" y="270913"/>
            <a:ext cx="5915464" cy="1097279"/>
          </a:xfrm>
          <a:prstGeom prst="rect">
            <a:avLst/>
          </a:prstGeom>
          <a:ln w="38100">
            <a:solidFill>
              <a:srgbClr val="E6482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Veková štruktúra </a:t>
            </a:r>
            <a:r>
              <a:rPr lang="sk-SK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</a:rPr>
              <a:t>populácie</a:t>
            </a:r>
            <a:endParaRPr lang="sk-SK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6" name="Obdĺžnik 5">
            <a:extLst>
              <a:ext uri="{FF2B5EF4-FFF2-40B4-BE49-F238E27FC236}">
                <a16:creationId xmlns:a16="http://schemas.microsoft.com/office/drawing/2014/main" id="{A08B271F-1060-4B27-AF14-CD1356A13E57}"/>
              </a:ext>
            </a:extLst>
          </p:cNvPr>
          <p:cNvSpPr/>
          <p:nvPr/>
        </p:nvSpPr>
        <p:spPr>
          <a:xfrm>
            <a:off x="261001" y="1434092"/>
            <a:ext cx="8418765" cy="12792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Pomerné zastúpenie jedincov z rôznych vekových skupín (mladé, dospelé, staré a odumierajúce jedince).</a:t>
            </a: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DB499B6D-AD65-4051-A495-076761B2F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72" y="3446023"/>
            <a:ext cx="8246810" cy="3094465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2DBEB3C0-F5D9-4441-8B82-62F4F18C6D8E}"/>
              </a:ext>
            </a:extLst>
          </p:cNvPr>
          <p:cNvSpPr/>
          <p:nvPr/>
        </p:nvSpPr>
        <p:spPr>
          <a:xfrm>
            <a:off x="1528736" y="3446023"/>
            <a:ext cx="1927274" cy="58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populácia</a:t>
            </a:r>
            <a:r>
              <a:rPr lang="sk-SK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sk-SK" b="1" dirty="0">
                <a:solidFill>
                  <a:schemeClr val="tx1"/>
                </a:solidFill>
              </a:rPr>
              <a:t>v rozvoji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8A84985D-C881-4248-B17D-B52FDBA961F5}"/>
              </a:ext>
            </a:extLst>
          </p:cNvPr>
          <p:cNvSpPr/>
          <p:nvPr/>
        </p:nvSpPr>
        <p:spPr>
          <a:xfrm>
            <a:off x="3917103" y="3446023"/>
            <a:ext cx="2475912" cy="58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ustálená </a:t>
            </a:r>
          </a:p>
          <a:p>
            <a:pPr algn="ctr"/>
            <a:r>
              <a:rPr lang="sk-SK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populácia</a:t>
            </a: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4118EF2B-3D84-449A-B751-757ECA1692AC}"/>
              </a:ext>
            </a:extLst>
          </p:cNvPr>
          <p:cNvSpPr/>
          <p:nvPr/>
        </p:nvSpPr>
        <p:spPr>
          <a:xfrm>
            <a:off x="6358597" y="3408460"/>
            <a:ext cx="2785403" cy="58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vymierajúca </a:t>
            </a:r>
          </a:p>
          <a:p>
            <a:pPr algn="ctr"/>
            <a:r>
              <a:rPr lang="sk-SK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populácia</a:t>
            </a:r>
          </a:p>
        </p:txBody>
      </p:sp>
      <p:sp>
        <p:nvSpPr>
          <p:cNvPr id="14" name="Obdĺžnik 13">
            <a:extLst>
              <a:ext uri="{FF2B5EF4-FFF2-40B4-BE49-F238E27FC236}">
                <a16:creationId xmlns:a16="http://schemas.microsoft.com/office/drawing/2014/main" id="{83FC9C7D-A434-4391-9928-FF0D5E800CD2}"/>
              </a:ext>
            </a:extLst>
          </p:cNvPr>
          <p:cNvSpPr/>
          <p:nvPr/>
        </p:nvSpPr>
        <p:spPr>
          <a:xfrm>
            <a:off x="78121" y="3574886"/>
            <a:ext cx="906617" cy="58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vek jedincov</a:t>
            </a:r>
          </a:p>
        </p:txBody>
      </p:sp>
      <p:sp>
        <p:nvSpPr>
          <p:cNvPr id="17" name="Obdĺžnik 16">
            <a:extLst>
              <a:ext uri="{FF2B5EF4-FFF2-40B4-BE49-F238E27FC236}">
                <a16:creationId xmlns:a16="http://schemas.microsoft.com/office/drawing/2014/main" id="{A460FDE9-5A54-4A7F-9E04-58441D6DF1E6}"/>
              </a:ext>
            </a:extLst>
          </p:cNvPr>
          <p:cNvSpPr/>
          <p:nvPr/>
        </p:nvSpPr>
        <p:spPr>
          <a:xfrm>
            <a:off x="171954" y="4268633"/>
            <a:ext cx="8437474" cy="426398"/>
          </a:xfrm>
          <a:prstGeom prst="rect">
            <a:avLst/>
          </a:prstGeom>
          <a:solidFill>
            <a:srgbClr val="FFBD29">
              <a:alpha val="1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staré jedince</a:t>
            </a: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6DBF4856-273A-4D00-B5FF-A8720DC68555}"/>
              </a:ext>
            </a:extLst>
          </p:cNvPr>
          <p:cNvSpPr/>
          <p:nvPr/>
        </p:nvSpPr>
        <p:spPr>
          <a:xfrm>
            <a:off x="171954" y="4848157"/>
            <a:ext cx="8437474" cy="967082"/>
          </a:xfrm>
          <a:prstGeom prst="rect">
            <a:avLst/>
          </a:prstGeom>
          <a:solidFill>
            <a:srgbClr val="90DEFA">
              <a:alpha val="1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dospelé jedince, </a:t>
            </a:r>
          </a:p>
          <a:p>
            <a:r>
              <a:rPr lang="sk-SK" sz="1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ktoré sa rozmnožujú</a:t>
            </a:r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4FB40096-D3E5-420D-B3EB-95D532760C71}"/>
              </a:ext>
            </a:extLst>
          </p:cNvPr>
          <p:cNvSpPr/>
          <p:nvPr/>
        </p:nvSpPr>
        <p:spPr>
          <a:xfrm>
            <a:off x="171954" y="6035039"/>
            <a:ext cx="8437474" cy="285649"/>
          </a:xfrm>
          <a:prstGeom prst="rect">
            <a:avLst/>
          </a:prstGeom>
          <a:solidFill>
            <a:srgbClr val="00B050">
              <a:alpha val="1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k-SK" sz="16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mladé jedince</a:t>
            </a:r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15A0DFC3-90ED-444D-81B5-EE183D7633C7}"/>
              </a:ext>
            </a:extLst>
          </p:cNvPr>
          <p:cNvSpPr/>
          <p:nvPr/>
        </p:nvSpPr>
        <p:spPr>
          <a:xfrm>
            <a:off x="2371601" y="6525643"/>
            <a:ext cx="4572751" cy="317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počet jedincov v určitej vekovej skupine</a:t>
            </a:r>
          </a:p>
        </p:txBody>
      </p:sp>
    </p:spTree>
    <p:extLst>
      <p:ext uri="{BB962C8B-B14F-4D97-AF65-F5344CB8AC3E}">
        <p14:creationId xmlns:p14="http://schemas.microsoft.com/office/powerpoint/2010/main" val="2459791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C3D2873-2194-4FB0-BFBA-7E7EEB9848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5A0D08F-B162-4125-AC9B-BF8F5F86C6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6" r="9270"/>
          <a:stretch/>
        </p:blipFill>
        <p:spPr>
          <a:xfrm>
            <a:off x="6396990" y="10"/>
            <a:ext cx="274701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5" name="Obrázok 4" descr="Obrázok, na ktorom je trávnik, zviera, vonkajšie, zebra&#10;&#10;Automaticky generovaný popis">
            <a:extLst>
              <a:ext uri="{FF2B5EF4-FFF2-40B4-BE49-F238E27FC236}">
                <a16:creationId xmlns:a16="http://schemas.microsoft.com/office/drawing/2014/main" id="{1203D5BB-C877-4599-9532-F7EECBC69C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67" r="25317" b="1"/>
          <a:stretch/>
        </p:blipFill>
        <p:spPr>
          <a:xfrm>
            <a:off x="3836485" y="10"/>
            <a:ext cx="3088583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01332D89-C29B-40B1-887B-8C2E533AB4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72" b="-4"/>
          <a:stretch/>
        </p:blipFill>
        <p:spPr>
          <a:xfrm>
            <a:off x="3876264" y="3456432"/>
            <a:ext cx="5267735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B228652A-FD81-4A3C-B164-2012BF4EEA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5957" cy="6858000"/>
          </a:xfrm>
          <a:custGeom>
            <a:avLst/>
            <a:gdLst>
              <a:gd name="connsiteX0" fmla="*/ 0 w 5927943"/>
              <a:gd name="connsiteY0" fmla="*/ 0 h 6858000"/>
              <a:gd name="connsiteX1" fmla="*/ 5129522 w 5927943"/>
              <a:gd name="connsiteY1" fmla="*/ 0 h 6858000"/>
              <a:gd name="connsiteX2" fmla="*/ 5289639 w 5927943"/>
              <a:gd name="connsiteY2" fmla="*/ 323150 h 6858000"/>
              <a:gd name="connsiteX3" fmla="*/ 5927943 w 5927943"/>
              <a:gd name="connsiteY3" fmla="*/ 3476847 h 6858000"/>
              <a:gd name="connsiteX4" fmla="*/ 5289639 w 5927943"/>
              <a:gd name="connsiteY4" fmla="*/ 6630545 h 6858000"/>
              <a:gd name="connsiteX5" fmla="*/ 5176937 w 5927943"/>
              <a:gd name="connsiteY5" fmla="*/ 6858000 h 6858000"/>
              <a:gd name="connsiteX6" fmla="*/ 0 w 592794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7943" h="6858000">
                <a:moveTo>
                  <a:pt x="0" y="0"/>
                </a:moveTo>
                <a:lnTo>
                  <a:pt x="5129522" y="0"/>
                </a:lnTo>
                <a:lnTo>
                  <a:pt x="5289639" y="323150"/>
                </a:lnTo>
                <a:cubicBezTo>
                  <a:pt x="5692631" y="1223391"/>
                  <a:pt x="5927943" y="2308646"/>
                  <a:pt x="5927943" y="3476847"/>
                </a:cubicBezTo>
                <a:cubicBezTo>
                  <a:pt x="5927943" y="4645048"/>
                  <a:pt x="5692631" y="5730304"/>
                  <a:pt x="5289639" y="6630545"/>
                </a:cubicBezTo>
                <a:lnTo>
                  <a:pt x="517693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E8F25D8-4980-4C67-9E0C-7BE94C9CBF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37982" cy="6858000"/>
          </a:xfrm>
          <a:custGeom>
            <a:avLst/>
            <a:gdLst>
              <a:gd name="connsiteX0" fmla="*/ 0 w 5917310"/>
              <a:gd name="connsiteY0" fmla="*/ 0 h 6858000"/>
              <a:gd name="connsiteX1" fmla="*/ 5118889 w 5917310"/>
              <a:gd name="connsiteY1" fmla="*/ 0 h 6858000"/>
              <a:gd name="connsiteX2" fmla="*/ 5279006 w 5917310"/>
              <a:gd name="connsiteY2" fmla="*/ 323150 h 6858000"/>
              <a:gd name="connsiteX3" fmla="*/ 5917310 w 5917310"/>
              <a:gd name="connsiteY3" fmla="*/ 3476847 h 6858000"/>
              <a:gd name="connsiteX4" fmla="*/ 5279006 w 5917310"/>
              <a:gd name="connsiteY4" fmla="*/ 6630545 h 6858000"/>
              <a:gd name="connsiteX5" fmla="*/ 5166304 w 5917310"/>
              <a:gd name="connsiteY5" fmla="*/ 6858000 h 6858000"/>
              <a:gd name="connsiteX6" fmla="*/ 0 w 591731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17310" h="6858000">
                <a:moveTo>
                  <a:pt x="0" y="0"/>
                </a:moveTo>
                <a:lnTo>
                  <a:pt x="5118889" y="0"/>
                </a:lnTo>
                <a:lnTo>
                  <a:pt x="5279006" y="323150"/>
                </a:lnTo>
                <a:cubicBezTo>
                  <a:pt x="5681998" y="1223391"/>
                  <a:pt x="5917310" y="2308646"/>
                  <a:pt x="5917310" y="3476847"/>
                </a:cubicBezTo>
                <a:cubicBezTo>
                  <a:pt x="5917310" y="4645048"/>
                  <a:pt x="5681998" y="5730304"/>
                  <a:pt x="5279006" y="6630545"/>
                </a:cubicBezTo>
                <a:lnTo>
                  <a:pt x="516630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B909C7-6A86-42F6-9577-9D1BF1220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9184" y="1857190"/>
            <a:ext cx="4376836" cy="2549065"/>
          </a:xfrm>
        </p:spPr>
        <p:txBody>
          <a:bodyPr>
            <a:normAutofit/>
          </a:bodyPr>
          <a:lstStyle/>
          <a:p>
            <a:r>
              <a:rPr lang="sk-SK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Medzidruhové vzťahy organizmov</a:t>
            </a:r>
            <a:r>
              <a:rPr lang="sk-SK" sz="3200" b="1" dirty="0">
                <a:latin typeface="Book Antiqua" pitchFamily="18" charset="0"/>
              </a:rPr>
              <a:t/>
            </a:r>
            <a:br>
              <a:rPr lang="sk-SK" sz="3200" b="1" dirty="0">
                <a:latin typeface="Book Antiqua" pitchFamily="18" charset="0"/>
              </a:rPr>
            </a:br>
            <a:endParaRPr lang="sk-SK" sz="32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214C69-1234-4E5D-91CD-BEA0020425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6E49C8-40C0-4E80-BAC0-9A66298F1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461119"/>
            <a:ext cx="376430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38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289</Words>
  <Application>Microsoft Office PowerPoint</Application>
  <PresentationFormat>Prezentácia na obrazovke (4:3)</PresentationFormat>
  <Paragraphs>65</Paragraphs>
  <Slides>24</Slides>
  <Notes>0</Notes>
  <HiddenSlides>1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24</vt:i4>
      </vt:variant>
    </vt:vector>
  </HeadingPairs>
  <TitlesOfParts>
    <vt:vector size="29" baseType="lpstr">
      <vt:lpstr>Arial</vt:lpstr>
      <vt:lpstr>Avenir Next LT Pro</vt:lpstr>
      <vt:lpstr>Book Antiqua</vt:lpstr>
      <vt:lpstr>Calibri</vt:lpstr>
      <vt:lpstr>AccentBoxVTI</vt:lpstr>
      <vt:lpstr>Živé (biotické) zložky prostredia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Medzidruhové vzťahy organizmov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Urči o aký medzidruhový vzťah organizmov ide ...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Živé (biotické) zložky prostredia</dc:title>
  <dc:creator>Patrícia Kaclíková</dc:creator>
  <cp:lastModifiedBy>HP</cp:lastModifiedBy>
  <cp:revision>3</cp:revision>
  <dcterms:created xsi:type="dcterms:W3CDTF">2020-05-06T14:08:12Z</dcterms:created>
  <dcterms:modified xsi:type="dcterms:W3CDTF">2020-06-06T06:18:44Z</dcterms:modified>
</cp:coreProperties>
</file>