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65" r:id="rId2"/>
    <p:sldId id="266" r:id="rId3"/>
    <p:sldId id="267" r:id="rId4"/>
    <p:sldId id="269" r:id="rId5"/>
    <p:sldId id="271" r:id="rId6"/>
    <p:sldId id="272" r:id="rId7"/>
    <p:sldId id="274" r:id="rId8"/>
    <p:sldId id="276" r:id="rId9"/>
    <p:sldId id="273" r:id="rId1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0DBF1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331" autoAdjust="0"/>
    <p:restoredTop sz="94660"/>
  </p:normalViewPr>
  <p:slideViewPr>
    <p:cSldViewPr>
      <p:cViewPr varScale="1">
        <p:scale>
          <a:sx n="70" d="100"/>
          <a:sy n="70" d="100"/>
        </p:scale>
        <p:origin x="44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AF337-FFBC-4508-8C25-81667C8C15AE}" type="datetimeFigureOut">
              <a:rPr lang="sk-SK" smtClean="0"/>
              <a:pPr/>
              <a:t>30.05.2020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FD56D6-7318-4A56-BBDE-06181A499B5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08580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err="1" smtClean="0"/>
              <a:t>Cichlida</a:t>
            </a:r>
            <a:r>
              <a:rPr lang="sk-SK" baseline="0" dirty="0" smtClean="0"/>
              <a:t> znáša vyššie teploty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D56D6-7318-4A56-BBDE-06181A499B5C}" type="slidenum">
              <a:rPr lang="sk-SK" smtClean="0"/>
              <a:pPr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44292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19DC-AE2A-4657-89E4-6C43538C6D2D}" type="datetimeFigureOut">
              <a:rPr lang="sk-SK" smtClean="0"/>
              <a:pPr/>
              <a:t>30.05.2020</a:t>
            </a:fld>
            <a:endParaRPr lang="sk-SK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FF77F-1931-4983-BAA7-A3B75E818A4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19DC-AE2A-4657-89E4-6C43538C6D2D}" type="datetimeFigureOut">
              <a:rPr lang="sk-SK" smtClean="0"/>
              <a:pPr/>
              <a:t>30.05.2020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FF77F-1931-4983-BAA7-A3B75E818A4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19DC-AE2A-4657-89E4-6C43538C6D2D}" type="datetimeFigureOut">
              <a:rPr lang="sk-SK" smtClean="0"/>
              <a:pPr/>
              <a:t>30.05.2020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FF77F-1931-4983-BAA7-A3B75E818A4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19DC-AE2A-4657-89E4-6C43538C6D2D}" type="datetimeFigureOut">
              <a:rPr lang="sk-SK" smtClean="0"/>
              <a:pPr/>
              <a:t>30.05.2020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FF77F-1931-4983-BAA7-A3B75E818A4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 anchor="t"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19DC-AE2A-4657-89E4-6C43538C6D2D}" type="datetimeFigureOut">
              <a:rPr lang="sk-SK" smtClean="0"/>
              <a:pPr/>
              <a:t>30.05.2020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FF77F-1931-4983-BAA7-A3B75E818A4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19DC-AE2A-4657-89E4-6C43538C6D2D}" type="datetimeFigureOut">
              <a:rPr lang="sk-SK" smtClean="0"/>
              <a:pPr/>
              <a:t>30.05.2020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FF77F-1931-4983-BAA7-A3B75E818A4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 anchor="b"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19DC-AE2A-4657-89E4-6C43538C6D2D}" type="datetimeFigureOut">
              <a:rPr lang="sk-SK" smtClean="0"/>
              <a:pPr/>
              <a:t>30.05.2020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FF77F-1931-4983-BAA7-A3B75E818A4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 tIns="9144" bIns="9144" anchor="b"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19DC-AE2A-4657-89E4-6C43538C6D2D}" type="datetimeFigureOut">
              <a:rPr lang="sk-SK" smtClean="0"/>
              <a:pPr/>
              <a:t>30.05.2020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FF77F-1931-4983-BAA7-A3B75E818A4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19DC-AE2A-4657-89E4-6C43538C6D2D}" type="datetimeFigureOut">
              <a:rPr lang="sk-SK" smtClean="0"/>
              <a:pPr/>
              <a:t>30.05.2020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FF77F-1931-4983-BAA7-A3B75E818A4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 anchor="b"/>
          <a:lstStyle>
            <a:lvl1pPr algn="l">
              <a:buNone/>
              <a:defRPr sz="5000" b="1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t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19DC-AE2A-4657-89E4-6C43538C6D2D}" type="datetimeFigureOut">
              <a:rPr lang="sk-SK" smtClean="0"/>
              <a:pPr/>
              <a:t>30.05.2020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FF77F-1931-4983-BAA7-A3B75E818A4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 anchor="b"/>
          <a:lstStyle>
            <a:lvl1pPr algn="r">
              <a:buNone/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cs-CZ" smtClean="0"/>
              <a:t>Klepnutím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 anchor="t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19DC-AE2A-4657-89E4-6C43538C6D2D}" type="datetimeFigureOut">
              <a:rPr lang="sk-SK" smtClean="0"/>
              <a:pPr/>
              <a:t>30.05.2020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F7CFF77F-1931-4983-BAA7-A3B75E818A4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2179637"/>
            <a:ext cx="8229600" cy="4114800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92519DC-AE2A-4657-89E4-6C43538C6D2D}" type="datetimeFigureOut">
              <a:rPr lang="sk-SK" smtClean="0"/>
              <a:pPr/>
              <a:t>30.05.2020</a:t>
            </a:fld>
            <a:endParaRPr lang="sk-SK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0" anchor="b"/>
          <a:lstStyle>
            <a:lvl1pPr algn="l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7CFF77F-1931-4983-BAA7-A3B75E818A47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chemeClr val="tx2">
              <a:tint val="100000"/>
              <a:satMod val="250000"/>
            </a:schemeClr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36" indent="-27432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3544" indent="-274320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22860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earth_day_by_wow_d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428604"/>
            <a:ext cx="8643966" cy="6147124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611560" y="973840"/>
            <a:ext cx="5661272" cy="2167128"/>
          </a:xfrm>
        </p:spPr>
        <p:txBody>
          <a:bodyPr>
            <a:noAutofit/>
          </a:bodyPr>
          <a:lstStyle/>
          <a:p>
            <a:pPr algn="ctr"/>
            <a:r>
              <a:rPr lang="sk-SK" sz="6600" cap="none" dirty="0" smtClean="0">
                <a:solidFill>
                  <a:srgbClr val="0000FF"/>
                </a:solidFill>
              </a:rPr>
              <a:t>     </a:t>
            </a:r>
            <a:r>
              <a:rPr lang="sk-SK" sz="6600" cap="none" dirty="0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Organizmy </a:t>
            </a:r>
            <a:br>
              <a:rPr lang="sk-SK" sz="6600" cap="none" dirty="0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sk-SK" sz="6600" cap="none" dirty="0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a prostredie</a:t>
            </a:r>
            <a:r>
              <a:rPr lang="sk-SK" sz="6600" dirty="0" smtClean="0">
                <a:solidFill>
                  <a:srgbClr val="0000FF"/>
                </a:solidFill>
              </a:rPr>
              <a:t/>
            </a:r>
            <a:br>
              <a:rPr lang="sk-SK" sz="6600" dirty="0" smtClean="0">
                <a:solidFill>
                  <a:srgbClr val="0000FF"/>
                </a:solidFill>
              </a:rPr>
            </a:br>
            <a:endParaRPr lang="sk-SK" sz="6600" cap="none" dirty="0">
              <a:solidFill>
                <a:srgbClr val="0000FF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141836" y="5374377"/>
            <a:ext cx="3286148" cy="430887"/>
          </a:xfrm>
          <a:prstGeom prst="rect">
            <a:avLst/>
          </a:prstGeom>
          <a:solidFill>
            <a:srgbClr val="F0DBF1"/>
          </a:solidFill>
        </p:spPr>
        <p:txBody>
          <a:bodyPr wrap="square">
            <a:spAutoFit/>
          </a:bodyPr>
          <a:lstStyle/>
          <a:p>
            <a:pPr algn="ctr"/>
            <a:r>
              <a:rPr lang="sk-SK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BIOLÓGIA – 9. ročník</a:t>
            </a:r>
            <a:endParaRPr lang="sk-SK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57158" y="1785926"/>
            <a:ext cx="8229600" cy="45434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k-SK" sz="3600" b="1" dirty="0" smtClean="0">
                <a:solidFill>
                  <a:srgbClr val="FF0000"/>
                </a:solidFill>
              </a:rPr>
              <a:t> Živé organizmy</a:t>
            </a:r>
          </a:p>
          <a:p>
            <a:pPr>
              <a:buNone/>
            </a:pPr>
            <a:endParaRPr lang="sk-SK" sz="3200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sk-SK" sz="3200" b="1" dirty="0" smtClean="0">
                <a:solidFill>
                  <a:schemeClr val="bg1"/>
                </a:solidFill>
              </a:rPr>
              <a:t>Súčasť prírodného prostredia , ktoré tvoria </a:t>
            </a:r>
            <a:r>
              <a:rPr lang="sk-SK" sz="3200" b="1" u="sng" dirty="0" smtClean="0">
                <a:solidFill>
                  <a:schemeClr val="bg1"/>
                </a:solidFill>
              </a:rPr>
              <a:t>neživé prírodniny</a:t>
            </a:r>
          </a:p>
          <a:p>
            <a:endParaRPr lang="sk-SK" sz="3200" b="1" dirty="0" smtClean="0">
              <a:solidFill>
                <a:schemeClr val="bg1"/>
              </a:solidFill>
            </a:endParaRPr>
          </a:p>
          <a:p>
            <a:endParaRPr lang="sk-SK" sz="3200" b="1" dirty="0" smtClean="0">
              <a:solidFill>
                <a:schemeClr val="bg1"/>
              </a:solidFill>
            </a:endParaRPr>
          </a:p>
          <a:p>
            <a:endParaRPr lang="sk-SK" sz="3200" dirty="0" smtClean="0"/>
          </a:p>
          <a:p>
            <a:endParaRPr lang="sk-SK" sz="3200" b="1" dirty="0" smtClean="0">
              <a:solidFill>
                <a:schemeClr val="bg1"/>
              </a:solidFill>
            </a:endParaRPr>
          </a:p>
          <a:p>
            <a:endParaRPr lang="sk-SK" sz="3200" dirty="0" smtClean="0">
              <a:solidFill>
                <a:srgbClr val="000000"/>
              </a:solidFill>
            </a:endParaRPr>
          </a:p>
          <a:p>
            <a:endParaRPr lang="sk-SK" dirty="0"/>
          </a:p>
        </p:txBody>
      </p:sp>
      <p:pic>
        <p:nvPicPr>
          <p:cNvPr id="1027" name="Picture 3" descr="C:\Documents and Settings\maria\My Documents\My Pictures\Galerie médií\j0438062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0" y="142852"/>
            <a:ext cx="1071538" cy="1071538"/>
          </a:xfrm>
          <a:prstGeom prst="rect">
            <a:avLst/>
          </a:prstGeom>
          <a:noFill/>
          <a:effectLst>
            <a:outerShdw blurRad="685800" dist="50800" dir="5400000" sx="1000" sy="1000" algn="ctr" rotWithShape="0">
              <a:srgbClr val="000000"/>
            </a:outerShdw>
          </a:effectLst>
        </p:spPr>
      </p:pic>
      <p:sp>
        <p:nvSpPr>
          <p:cNvPr id="11" name="Šipka dolů 10"/>
          <p:cNvSpPr/>
          <p:nvPr/>
        </p:nvSpPr>
        <p:spPr>
          <a:xfrm>
            <a:off x="4286248" y="2357430"/>
            <a:ext cx="357190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Šipka doprava 11"/>
          <p:cNvSpPr/>
          <p:nvPr/>
        </p:nvSpPr>
        <p:spPr>
          <a:xfrm rot="8726948">
            <a:off x="2209179" y="4207413"/>
            <a:ext cx="939427" cy="2093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pSp>
        <p:nvGrpSpPr>
          <p:cNvPr id="13" name="Skupina 12"/>
          <p:cNvGrpSpPr/>
          <p:nvPr/>
        </p:nvGrpSpPr>
        <p:grpSpPr>
          <a:xfrm>
            <a:off x="2736272" y="5643554"/>
            <a:ext cx="4414581" cy="1214446"/>
            <a:chOff x="2857488" y="2786058"/>
            <a:chExt cx="3570374" cy="1857388"/>
          </a:xfrm>
        </p:grpSpPr>
        <p:sp>
          <p:nvSpPr>
            <p:cNvPr id="14" name="Obojsmerná vodorovná šípka 9"/>
            <p:cNvSpPr/>
            <p:nvPr/>
          </p:nvSpPr>
          <p:spPr>
            <a:xfrm>
              <a:off x="2857488" y="2786058"/>
              <a:ext cx="3286148" cy="1857388"/>
            </a:xfrm>
            <a:prstGeom prst="leftRightArrow">
              <a:avLst>
                <a:gd name="adj1" fmla="val 45219"/>
                <a:gd name="adj2" fmla="val 5000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BlokTextu 10"/>
            <p:cNvSpPr txBox="1"/>
            <p:nvPr/>
          </p:nvSpPr>
          <p:spPr>
            <a:xfrm>
              <a:off x="2944460" y="3332347"/>
              <a:ext cx="3483402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2800" b="1" dirty="0" smtClean="0">
                  <a:solidFill>
                    <a:schemeClr val="bg1"/>
                  </a:solidFill>
                </a:rPr>
                <a:t>Výmena látok a energie</a:t>
              </a:r>
              <a:endParaRPr lang="cs-CZ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Šipka doprava 17"/>
          <p:cNvSpPr/>
          <p:nvPr/>
        </p:nvSpPr>
        <p:spPr>
          <a:xfrm rot="2773191">
            <a:off x="6017866" y="4208897"/>
            <a:ext cx="869218" cy="2204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Šipka doprava 18"/>
          <p:cNvSpPr/>
          <p:nvPr/>
        </p:nvSpPr>
        <p:spPr>
          <a:xfrm rot="6952308">
            <a:off x="3678472" y="4179652"/>
            <a:ext cx="574153" cy="2158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 b="49912"/>
          <a:stretch>
            <a:fillRect/>
          </a:stretch>
        </p:blipFill>
        <p:spPr bwMode="auto">
          <a:xfrm>
            <a:off x="3428993" y="182890"/>
            <a:ext cx="2286016" cy="167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Zahnutá šípka doľava 14"/>
          <p:cNvSpPr/>
          <p:nvPr/>
        </p:nvSpPr>
        <p:spPr>
          <a:xfrm>
            <a:off x="7643834" y="1571611"/>
            <a:ext cx="1214444" cy="3429025"/>
          </a:xfrm>
          <a:prstGeom prst="curved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pic>
        <p:nvPicPr>
          <p:cNvPr id="23" name="Obrázok 16" descr="vod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28" y="4500570"/>
            <a:ext cx="1086114" cy="1000132"/>
          </a:xfrm>
          <a:prstGeom prst="ellipse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24" name="Zástupný symbol obsahu 5" descr="vzduc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876" y="4643446"/>
            <a:ext cx="1096978" cy="1071570"/>
          </a:xfrm>
          <a:prstGeom prst="ellipse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12" y="4643446"/>
            <a:ext cx="1347359" cy="10715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Zahnutá šípka doľava 14"/>
          <p:cNvSpPr/>
          <p:nvPr/>
        </p:nvSpPr>
        <p:spPr>
          <a:xfrm rot="10800000">
            <a:off x="214282" y="1643050"/>
            <a:ext cx="1214444" cy="3429025"/>
          </a:xfrm>
          <a:prstGeom prst="curved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00364" y="4572008"/>
            <a:ext cx="1423394" cy="12574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Šipka doprava 28"/>
          <p:cNvSpPr/>
          <p:nvPr/>
        </p:nvSpPr>
        <p:spPr>
          <a:xfrm rot="3834502">
            <a:off x="4751392" y="4190037"/>
            <a:ext cx="574153" cy="2158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1" grpId="0" animBg="1"/>
      <p:bldP spid="12" grpId="1" animBg="1"/>
      <p:bldP spid="18" grpId="0" animBg="1"/>
      <p:bldP spid="19" grpId="0" animBg="1"/>
      <p:bldP spid="22" grpId="0" animBg="1"/>
      <p:bldP spid="27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214282" y="1285860"/>
            <a:ext cx="8643998" cy="392909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sk-SK" sz="3200" b="1" dirty="0" smtClean="0">
                <a:solidFill>
                  <a:schemeClr val="bg1"/>
                </a:solidFill>
              </a:rPr>
              <a:t>súčasťou organizmov sú                               rovnaké prvky ako v neživých                       prírodninách:</a:t>
            </a:r>
          </a:p>
          <a:p>
            <a:pPr>
              <a:buNone/>
              <a:defRPr/>
            </a:pPr>
            <a:endParaRPr lang="sk-SK" sz="3200" b="1" dirty="0" smtClean="0">
              <a:solidFill>
                <a:schemeClr val="bg1"/>
              </a:solidFill>
            </a:endParaRPr>
          </a:p>
          <a:p>
            <a:pPr marL="514350" indent="-514350">
              <a:buNone/>
              <a:defRPr/>
            </a:pPr>
            <a:r>
              <a:rPr lang="sk-SK" sz="3200" b="1" dirty="0" smtClean="0">
                <a:solidFill>
                  <a:schemeClr val="bg1"/>
                </a:solidFill>
              </a:rPr>
              <a:t> </a:t>
            </a:r>
            <a:r>
              <a:rPr lang="sk-SK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biogénne prvky          </a:t>
            </a:r>
            <a:endParaRPr lang="sk-SK" sz="3200" b="1" dirty="0" smtClean="0">
              <a:solidFill>
                <a:srgbClr val="FFFF00"/>
              </a:solidFill>
            </a:endParaRPr>
          </a:p>
          <a:p>
            <a:endParaRPr lang="sk-SK" sz="3200" dirty="0" smtClean="0"/>
          </a:p>
          <a:p>
            <a:endParaRPr lang="sk-SK" sz="3200" b="1" dirty="0" smtClean="0">
              <a:solidFill>
                <a:schemeClr val="bg1"/>
              </a:solidFill>
            </a:endParaRPr>
          </a:p>
          <a:p>
            <a:endParaRPr lang="sk-SK" sz="3200" dirty="0" smtClean="0">
              <a:solidFill>
                <a:srgbClr val="000000"/>
              </a:solidFill>
            </a:endParaRPr>
          </a:p>
          <a:p>
            <a:endParaRPr lang="sk-SK" dirty="0"/>
          </a:p>
        </p:txBody>
      </p:sp>
      <p:sp>
        <p:nvSpPr>
          <p:cNvPr id="7" name="Zaoblený obdĺžnik 51"/>
          <p:cNvSpPr/>
          <p:nvPr/>
        </p:nvSpPr>
        <p:spPr>
          <a:xfrm>
            <a:off x="3786182" y="3357562"/>
            <a:ext cx="2428860" cy="92869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b="1" dirty="0" smtClean="0">
                <a:solidFill>
                  <a:schemeClr val="accent6">
                    <a:lumMod val="50000"/>
                  </a:schemeClr>
                </a:solidFill>
              </a:rPr>
              <a:t>Sú nevyhnutné pre stavbu a funkciu organizmov</a:t>
            </a:r>
            <a:endParaRPr lang="cs-CZ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Ovál 42"/>
          <p:cNvSpPr/>
          <p:nvPr/>
        </p:nvSpPr>
        <p:spPr>
          <a:xfrm>
            <a:off x="6215074" y="5000636"/>
            <a:ext cx="1143008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solidFill>
                  <a:schemeClr val="tx1"/>
                </a:solidFill>
              </a:rPr>
              <a:t>horčík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9" name="Ovál 43"/>
          <p:cNvSpPr/>
          <p:nvPr/>
        </p:nvSpPr>
        <p:spPr>
          <a:xfrm>
            <a:off x="5143504" y="5643578"/>
            <a:ext cx="1143008" cy="85725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600" b="1" dirty="0" smtClean="0"/>
              <a:t>železo</a:t>
            </a:r>
            <a:endParaRPr lang="cs-CZ" sz="1600" b="1" dirty="0"/>
          </a:p>
        </p:txBody>
      </p:sp>
      <p:sp>
        <p:nvSpPr>
          <p:cNvPr id="10" name="Ovál 36"/>
          <p:cNvSpPr/>
          <p:nvPr/>
        </p:nvSpPr>
        <p:spPr>
          <a:xfrm>
            <a:off x="1187624" y="5715016"/>
            <a:ext cx="1241236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solidFill>
                  <a:schemeClr val="tx1"/>
                </a:solidFill>
              </a:rPr>
              <a:t>vápnik</a:t>
            </a:r>
            <a:endParaRPr lang="cs-CZ" b="1" dirty="0" smtClean="0">
              <a:solidFill>
                <a:schemeClr val="tx1"/>
              </a:solidFill>
            </a:endParaRPr>
          </a:p>
        </p:txBody>
      </p:sp>
      <p:sp>
        <p:nvSpPr>
          <p:cNvPr id="11" name="Ovál 37"/>
          <p:cNvSpPr/>
          <p:nvPr/>
        </p:nvSpPr>
        <p:spPr>
          <a:xfrm>
            <a:off x="3428992" y="5715016"/>
            <a:ext cx="1071570" cy="7857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solidFill>
                  <a:schemeClr val="dk1"/>
                </a:solidFill>
              </a:rPr>
              <a:t>kyslík</a:t>
            </a:r>
            <a:endParaRPr lang="cs-CZ" b="1" dirty="0" smtClean="0">
              <a:solidFill>
                <a:schemeClr val="dk1"/>
              </a:solidFill>
            </a:endParaRPr>
          </a:p>
        </p:txBody>
      </p:sp>
      <p:sp>
        <p:nvSpPr>
          <p:cNvPr id="12" name="Ovál 38"/>
          <p:cNvSpPr/>
          <p:nvPr/>
        </p:nvSpPr>
        <p:spPr>
          <a:xfrm>
            <a:off x="4286248" y="5000636"/>
            <a:ext cx="1071570" cy="78579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b="1" dirty="0" smtClean="0"/>
              <a:t>dusík</a:t>
            </a:r>
            <a:endParaRPr lang="cs-CZ" b="1" dirty="0"/>
          </a:p>
        </p:txBody>
      </p:sp>
      <p:sp>
        <p:nvSpPr>
          <p:cNvPr id="13" name="Ovál 39"/>
          <p:cNvSpPr/>
          <p:nvPr/>
        </p:nvSpPr>
        <p:spPr>
          <a:xfrm>
            <a:off x="2500298" y="5000636"/>
            <a:ext cx="1000132" cy="78581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b="1" dirty="0" smtClean="0"/>
              <a:t>uhlík</a:t>
            </a:r>
            <a:endParaRPr lang="cs-CZ" b="1" dirty="0"/>
          </a:p>
        </p:txBody>
      </p:sp>
      <p:sp>
        <p:nvSpPr>
          <p:cNvPr id="15" name="Šipka doprava 14"/>
          <p:cNvSpPr/>
          <p:nvPr/>
        </p:nvSpPr>
        <p:spPr>
          <a:xfrm>
            <a:off x="3214678" y="3571876"/>
            <a:ext cx="428628" cy="2857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7" name="Picture 3" descr="C:\Documents and Settings\maria\My Documents\My Pictures\Galerie médií\j0438062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0" y="142852"/>
            <a:ext cx="1071538" cy="1071538"/>
          </a:xfrm>
          <a:prstGeom prst="rect">
            <a:avLst/>
          </a:prstGeom>
          <a:noFill/>
          <a:effectLst>
            <a:outerShdw blurRad="685800" dist="50800" dir="5400000" sx="1000" sy="1000" algn="ctr" rotWithShape="0">
              <a:srgbClr val="000000"/>
            </a:outerShdw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929322" y="357166"/>
            <a:ext cx="2876550" cy="2428875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-0.16023 L 0.00416 -0.04485 " pathEditMode="fixed" rAng="0" ptsTypes="AA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254 -0.17595 L -0.02952 -0.0499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6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4 -0.26959 L -0.00694 -0.0702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69 -0.25364 L 0.00347 -0.0647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" y="94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5 -0.14959 L 0.02223 -0.04462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52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244 -0.29041 L 0.02119 -0.0702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 animBg="1"/>
      <p:bldP spid="8" grpId="1" animBg="1"/>
      <p:bldP spid="8" grpId="2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8229600" cy="1857388"/>
          </a:xfrm>
          <a:noFill/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>
              <a:defRPr/>
            </a:pPr>
            <a:r>
              <a:rPr lang="sk-SK" sz="53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/>
                <a:latin typeface="+mj-lt"/>
              </a:rPr>
              <a:t>Ekologické faktory</a:t>
            </a:r>
            <a:r>
              <a:rPr lang="sk-SK" sz="5300" dirty="0" smtClean="0">
                <a:solidFill>
                  <a:schemeClr val="bg1"/>
                </a:solidFill>
                <a:effectLst/>
                <a:latin typeface="+mj-lt"/>
              </a:rPr>
              <a:t/>
            </a:r>
            <a:br>
              <a:rPr lang="sk-SK" sz="5300" dirty="0" smtClean="0">
                <a:solidFill>
                  <a:schemeClr val="bg1"/>
                </a:solidFill>
                <a:effectLst/>
                <a:latin typeface="+mj-lt"/>
              </a:rPr>
            </a:br>
            <a:r>
              <a:rPr lang="sk-SK" dirty="0" smtClean="0">
                <a:solidFill>
                  <a:schemeClr val="bg1"/>
                </a:solidFill>
                <a:effectLst/>
                <a:latin typeface="+mj-lt"/>
              </a:rPr>
              <a:t>=</a:t>
            </a:r>
            <a:br>
              <a:rPr lang="sk-SK" dirty="0" smtClean="0">
                <a:solidFill>
                  <a:schemeClr val="bg1"/>
                </a:solidFill>
                <a:effectLst/>
                <a:latin typeface="+mj-lt"/>
              </a:rPr>
            </a:br>
            <a:r>
              <a:rPr lang="sk-SK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  <a:latin typeface="+mj-lt"/>
              </a:rPr>
              <a:t>základné podmienky života</a:t>
            </a:r>
            <a:endParaRPr lang="sk-SK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/>
              <a:latin typeface="+mj-lt"/>
            </a:endParaRPr>
          </a:p>
        </p:txBody>
      </p:sp>
      <p:pic>
        <p:nvPicPr>
          <p:cNvPr id="12" name="Obrázok 11" descr="tepl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4357694"/>
            <a:ext cx="1774380" cy="1785950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16" name="Zástupný symbol obsahu 5" descr="vzduch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3357562"/>
            <a:ext cx="2000232" cy="1689112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17" name="Obrázok 16" descr="vod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077" y="4500570"/>
            <a:ext cx="1934346" cy="1714512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20" name="Ovál 19"/>
          <p:cNvSpPr/>
          <p:nvPr/>
        </p:nvSpPr>
        <p:spPr>
          <a:xfrm>
            <a:off x="214282" y="4714884"/>
            <a:ext cx="1214414" cy="50006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vzduch</a:t>
            </a:r>
            <a:endParaRPr lang="cs-CZ" dirty="0"/>
          </a:p>
        </p:txBody>
      </p:sp>
      <p:sp>
        <p:nvSpPr>
          <p:cNvPr id="22" name="Ovál 21"/>
          <p:cNvSpPr/>
          <p:nvPr/>
        </p:nvSpPr>
        <p:spPr>
          <a:xfrm>
            <a:off x="2143108" y="5929330"/>
            <a:ext cx="1214446" cy="571528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voda</a:t>
            </a:r>
            <a:endParaRPr lang="cs-CZ" dirty="0"/>
          </a:p>
        </p:txBody>
      </p:sp>
      <p:sp>
        <p:nvSpPr>
          <p:cNvPr id="24" name="Ovál 23"/>
          <p:cNvSpPr/>
          <p:nvPr/>
        </p:nvSpPr>
        <p:spPr>
          <a:xfrm>
            <a:off x="6215074" y="5857892"/>
            <a:ext cx="1285884" cy="57150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teplo</a:t>
            </a:r>
            <a:endParaRPr lang="cs-CZ" dirty="0"/>
          </a:p>
        </p:txBody>
      </p:sp>
      <p:sp>
        <p:nvSpPr>
          <p:cNvPr id="25" name="Ovál 24"/>
          <p:cNvSpPr/>
          <p:nvPr/>
        </p:nvSpPr>
        <p:spPr>
          <a:xfrm>
            <a:off x="8001024" y="4643446"/>
            <a:ext cx="1142976" cy="57150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živiny</a:t>
            </a:r>
            <a:endParaRPr lang="cs-CZ" dirty="0"/>
          </a:p>
        </p:txBody>
      </p:sp>
      <p:sp>
        <p:nvSpPr>
          <p:cNvPr id="28" name="Šípka doprava 27"/>
          <p:cNvSpPr/>
          <p:nvPr/>
        </p:nvSpPr>
        <p:spPr>
          <a:xfrm rot="5161205">
            <a:off x="4297288" y="3401561"/>
            <a:ext cx="1357322" cy="28575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Šípka doprava 28"/>
          <p:cNvSpPr/>
          <p:nvPr/>
        </p:nvSpPr>
        <p:spPr>
          <a:xfrm rot="2742807">
            <a:off x="6612632" y="2728703"/>
            <a:ext cx="1357322" cy="28575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Šípka doprava 29"/>
          <p:cNvSpPr/>
          <p:nvPr/>
        </p:nvSpPr>
        <p:spPr>
          <a:xfrm rot="3988119">
            <a:off x="5581173" y="3251012"/>
            <a:ext cx="1357322" cy="28575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Šípka doprava 30"/>
          <p:cNvSpPr/>
          <p:nvPr/>
        </p:nvSpPr>
        <p:spPr>
          <a:xfrm rot="6433324">
            <a:off x="3159174" y="3333717"/>
            <a:ext cx="1357322" cy="28575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Šípka doprava 31"/>
          <p:cNvSpPr/>
          <p:nvPr/>
        </p:nvSpPr>
        <p:spPr>
          <a:xfrm rot="7865634">
            <a:off x="2018204" y="2819928"/>
            <a:ext cx="1357322" cy="28575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6" name="Picture 6" descr="http://bioptron-lampy.com/wp-content/uploads/svetl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4429132"/>
            <a:ext cx="2003393" cy="1785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10" descr="http://www.zijeme.cz/wp-content/uploads/zdravy-jidelnice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97558" y="3286124"/>
            <a:ext cx="1646442" cy="15716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Ovál 22"/>
          <p:cNvSpPr/>
          <p:nvPr/>
        </p:nvSpPr>
        <p:spPr>
          <a:xfrm>
            <a:off x="4214810" y="6000768"/>
            <a:ext cx="1214446" cy="571528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svetlo</a:t>
            </a:r>
            <a:endParaRPr lang="cs-CZ" dirty="0"/>
          </a:p>
        </p:txBody>
      </p:sp>
      <p:pic>
        <p:nvPicPr>
          <p:cNvPr id="40" name="Picture 3" descr="C:\Documents and Settings\maria\My Documents\My Pictures\Galerie médií\j0438062.pn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0" y="142852"/>
            <a:ext cx="1071538" cy="1071538"/>
          </a:xfrm>
          <a:prstGeom prst="rect">
            <a:avLst/>
          </a:prstGeom>
          <a:noFill/>
          <a:effectLst>
            <a:outerShdw blurRad="685800" dist="50800" dir="5400000" sx="1000" sy="1000" algn="ctr" rotWithShape="0">
              <a:srgbClr val="000000"/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22" grpId="0" animBg="1"/>
      <p:bldP spid="24" grpId="0" animBg="1"/>
      <p:bldP spid="25" grpId="0" animBg="1"/>
      <p:bldP spid="29" grpId="0" animBg="1"/>
      <p:bldP spid="31" grpId="0" animBg="1"/>
      <p:bldP spid="3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895336"/>
          </a:xfrm>
        </p:spPr>
        <p:txBody>
          <a:bodyPr>
            <a:normAutofit/>
          </a:bodyPr>
          <a:lstStyle/>
          <a:p>
            <a:pPr algn="ctr"/>
            <a:r>
              <a:rPr lang="sk-SK" sz="5400" dirty="0" smtClean="0">
                <a:solidFill>
                  <a:srgbClr val="FF0000"/>
                </a:solidFill>
              </a:rPr>
              <a:t>Čo je ekológia?</a:t>
            </a:r>
            <a:endParaRPr lang="sk-SK" sz="54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sk-SK" sz="3600" b="1" dirty="0" smtClean="0">
                <a:solidFill>
                  <a:schemeClr val="bg1"/>
                </a:solidFill>
              </a:rPr>
              <a:t>Veda, ktorá skúma vzťahy medzi organizmami navzájom a medzi organizmami a prostredím</a:t>
            </a:r>
          </a:p>
          <a:p>
            <a:endParaRPr lang="sk-S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4357694"/>
            <a:ext cx="21336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 descr="C:\Documents and Settings\maria\My Documents\My Pictures\Galerie médií\j0438062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0" y="142852"/>
            <a:ext cx="1071538" cy="1071538"/>
          </a:xfrm>
          <a:prstGeom prst="rect">
            <a:avLst/>
          </a:prstGeom>
          <a:noFill/>
          <a:effectLst>
            <a:outerShdw blurRad="685800" dist="50800" dir="5400000" sx="1000" sy="1000" algn="ctr" rotWithShape="0">
              <a:srgbClr val="000000"/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4429132"/>
            <a:ext cx="231457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sahu 5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5000660"/>
          </a:xfrm>
        </p:spPr>
        <p:txBody>
          <a:bodyPr/>
          <a:lstStyle/>
          <a:p>
            <a:r>
              <a:rPr lang="sk-SK" sz="3200" b="1" dirty="0">
                <a:solidFill>
                  <a:schemeClr val="bg1"/>
                </a:solidFill>
              </a:rPr>
              <a:t>Prispôsobujú sa prostrediu, v ktorom žijú- ekologická prispôsobivosť (</a:t>
            </a:r>
            <a:r>
              <a:rPr lang="sk-SK" sz="3200" b="1" dirty="0" smtClean="0">
                <a:solidFill>
                  <a:schemeClr val="bg1"/>
                </a:solidFill>
              </a:rPr>
              <a:t>adaptácia), napr. tvarom, veľkosťou, farbou...</a:t>
            </a:r>
          </a:p>
          <a:p>
            <a:endParaRPr lang="sk-SK" sz="3200" b="1" dirty="0" smtClean="0">
              <a:solidFill>
                <a:schemeClr val="bg1"/>
              </a:solidFill>
            </a:endParaRPr>
          </a:p>
          <a:p>
            <a:endParaRPr lang="sk-SK" sz="3200" b="1" dirty="0" smtClean="0">
              <a:solidFill>
                <a:schemeClr val="bg1"/>
              </a:solidFill>
            </a:endParaRPr>
          </a:p>
          <a:p>
            <a:endParaRPr lang="sk-SK" sz="3200" b="1" dirty="0" smtClean="0">
              <a:solidFill>
                <a:schemeClr val="bg1"/>
              </a:solidFill>
            </a:endParaRPr>
          </a:p>
          <a:p>
            <a:endParaRPr lang="sk-SK" sz="3200" b="1" dirty="0" smtClean="0">
              <a:solidFill>
                <a:schemeClr val="bg1"/>
              </a:solidFill>
            </a:endParaRPr>
          </a:p>
          <a:p>
            <a:r>
              <a:rPr lang="sk-SK" sz="3200" b="1" dirty="0" smtClean="0">
                <a:solidFill>
                  <a:schemeClr val="bg1"/>
                </a:solidFill>
              </a:rPr>
              <a:t>Organizmy, ktoré neboli schopné sa prispôsobiť vymreli</a:t>
            </a:r>
            <a:endParaRPr lang="sk-SK" sz="3200" b="1" dirty="0">
              <a:solidFill>
                <a:schemeClr val="bg1"/>
              </a:solidFill>
            </a:endParaRPr>
          </a:p>
          <a:p>
            <a:endParaRPr lang="sk-SK" dirty="0"/>
          </a:p>
          <a:p>
            <a:endParaRPr lang="sk-SK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950912" y="158540"/>
            <a:ext cx="8229600" cy="1038212"/>
          </a:xfrm>
        </p:spPr>
        <p:txBody>
          <a:bodyPr>
            <a:normAutofit/>
          </a:bodyPr>
          <a:lstStyle/>
          <a:p>
            <a:pPr algn="ctr"/>
            <a:r>
              <a:rPr lang="sk-SK" sz="5400" b="1" dirty="0" smtClean="0">
                <a:solidFill>
                  <a:srgbClr val="FF0000"/>
                </a:solidFill>
              </a:rPr>
              <a:t>Prispôsobivosť - adaptácia</a:t>
            </a:r>
            <a:endParaRPr lang="sk-SK" sz="5400" b="1" dirty="0">
              <a:solidFill>
                <a:srgbClr val="FF0000"/>
              </a:solidFill>
            </a:endParaRPr>
          </a:p>
        </p:txBody>
      </p:sp>
      <p:pic>
        <p:nvPicPr>
          <p:cNvPr id="6" name="Picture 3" descr="C:\Documents and Settings\maria\My Documents\My Pictures\Galerie médií\j0438062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0" y="142852"/>
            <a:ext cx="1071538" cy="1071538"/>
          </a:xfrm>
          <a:prstGeom prst="rect">
            <a:avLst/>
          </a:prstGeom>
          <a:noFill/>
          <a:effectLst>
            <a:outerShdw blurRad="685800" dist="50800" dir="5400000" sx="1000" sy="1000" algn="ctr" rotWithShape="0">
              <a:srgbClr val="000000"/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9950" y="4476750"/>
            <a:ext cx="19240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214686"/>
            <a:ext cx="2786082" cy="1854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0" y="3071810"/>
            <a:ext cx="1691913" cy="230584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0" y="3071810"/>
            <a:ext cx="1680711" cy="229057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28737"/>
            <a:ext cx="8229600" cy="5429263"/>
          </a:xfrm>
        </p:spPr>
        <p:txBody>
          <a:bodyPr>
            <a:noAutofit/>
          </a:bodyPr>
          <a:lstStyle/>
          <a:p>
            <a:r>
              <a:rPr lang="sk-SK" sz="2500" b="1" dirty="0" smtClean="0">
                <a:solidFill>
                  <a:schemeClr val="bg1"/>
                </a:solidFill>
              </a:rPr>
              <a:t>Je schopnosť organizmu znášať určitý rozsah podmienok , v ktorých je schopný existovať</a:t>
            </a:r>
          </a:p>
          <a:p>
            <a:r>
              <a:rPr lang="sk-SK" sz="2500" b="1" dirty="0" smtClean="0">
                <a:solidFill>
                  <a:schemeClr val="bg1"/>
                </a:solidFill>
              </a:rPr>
              <a:t>Ak majú organizmy všetko čo potrebujú – </a:t>
            </a:r>
            <a:r>
              <a:rPr lang="sk-SK" sz="2500" b="1" u="sng" dirty="0" smtClean="0">
                <a:solidFill>
                  <a:srgbClr val="FF0000"/>
                </a:solidFill>
              </a:rPr>
              <a:t>OPTIMÁLNE PODMIENKY </a:t>
            </a:r>
            <a:r>
              <a:rPr lang="sk-SK" sz="2500" b="1" dirty="0" smtClean="0">
                <a:solidFill>
                  <a:schemeClr val="bg1"/>
                </a:solidFill>
              </a:rPr>
              <a:t>(dostatok svetla, tepla, živín, vody a vzduchu)</a:t>
            </a:r>
          </a:p>
          <a:p>
            <a:r>
              <a:rPr lang="sk-SK" sz="2500" b="1" dirty="0" smtClean="0">
                <a:solidFill>
                  <a:schemeClr val="bg1"/>
                </a:solidFill>
              </a:rPr>
              <a:t>Najnevýhodnejšie sú </a:t>
            </a:r>
            <a:r>
              <a:rPr lang="sk-SK" sz="2500" b="1" dirty="0" smtClean="0">
                <a:solidFill>
                  <a:srgbClr val="FF0000"/>
                </a:solidFill>
              </a:rPr>
              <a:t>MINIMÁLNE podmienky </a:t>
            </a:r>
            <a:r>
              <a:rPr lang="sk-SK" sz="2500" b="1" dirty="0" smtClean="0">
                <a:solidFill>
                  <a:schemeClr val="bg1"/>
                </a:solidFill>
              </a:rPr>
              <a:t>( málo svetla, tepla,...) , ale aj </a:t>
            </a:r>
            <a:r>
              <a:rPr lang="sk-SK" sz="2500" b="1" dirty="0" smtClean="0">
                <a:solidFill>
                  <a:srgbClr val="FF0000"/>
                </a:solidFill>
              </a:rPr>
              <a:t>MAXIMÁLNE podmienky</a:t>
            </a:r>
            <a:r>
              <a:rPr lang="sk-SK" sz="2500" b="1" dirty="0" smtClean="0">
                <a:solidFill>
                  <a:schemeClr val="bg1"/>
                </a:solidFill>
              </a:rPr>
              <a:t> (príliš veľa svetla, tepla,...) za                                                                                  ktorých organizmus ešte                                                                                                  môže prežiť, za ich                                                                            hranicou                                                           hynie.</a:t>
            </a:r>
            <a:r>
              <a:rPr lang="sk-SK" sz="2500" dirty="0" smtClean="0"/>
              <a:t>       </a:t>
            </a:r>
            <a:endParaRPr lang="sk-SK" sz="2500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734888" y="0"/>
            <a:ext cx="8229600" cy="985854"/>
          </a:xfrm>
        </p:spPr>
        <p:txBody>
          <a:bodyPr>
            <a:normAutofit/>
          </a:bodyPr>
          <a:lstStyle/>
          <a:p>
            <a:pPr algn="ctr"/>
            <a:r>
              <a:rPr lang="sk-SK" sz="5400" b="1" dirty="0" smtClean="0">
                <a:solidFill>
                  <a:srgbClr val="FF0000"/>
                </a:solidFill>
              </a:rPr>
              <a:t>Znášanlivosť - tolerancia</a:t>
            </a:r>
            <a:endParaRPr lang="sk-SK" sz="5400" b="1" dirty="0">
              <a:solidFill>
                <a:srgbClr val="FF0000"/>
              </a:solidFill>
            </a:endParaRPr>
          </a:p>
        </p:txBody>
      </p:sp>
      <p:pic>
        <p:nvPicPr>
          <p:cNvPr id="5" name="Picture 3" descr="C:\Documents and Settings\maria\My Documents\My Pictures\Galerie médií\j0438062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0" y="142852"/>
            <a:ext cx="1071538" cy="1071538"/>
          </a:xfrm>
          <a:prstGeom prst="rect">
            <a:avLst/>
          </a:prstGeom>
          <a:noFill/>
          <a:effectLst>
            <a:outerShdw blurRad="685800" dist="50800" dir="5400000" sx="1000" sy="1000" algn="ctr" rotWithShape="0">
              <a:srgbClr val="000000"/>
            </a:outerShdw>
          </a:effectLst>
        </p:spPr>
      </p:pic>
      <p:pic>
        <p:nvPicPr>
          <p:cNvPr id="6" name="Zástupný symbol pro obsah 4" descr="scan0001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55976" y="4293096"/>
            <a:ext cx="4421124" cy="23820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46" y="319803"/>
            <a:ext cx="8129082" cy="6038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571480"/>
            <a:ext cx="2944420" cy="1261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64" y="2643182"/>
            <a:ext cx="2952750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4" y="642918"/>
            <a:ext cx="1917576" cy="1282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bdĺžnik 5"/>
          <p:cNvSpPr/>
          <p:nvPr/>
        </p:nvSpPr>
        <p:spPr>
          <a:xfrm>
            <a:off x="888395" y="1784643"/>
            <a:ext cx="2671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k-SK" b="1" dirty="0">
                <a:solidFill>
                  <a:srgbClr val="FF0000"/>
                </a:solidFill>
                <a:latin typeface="Calibri"/>
              </a:rPr>
              <a:t>Pstruh znáša nízke teploty</a:t>
            </a:r>
          </a:p>
        </p:txBody>
      </p:sp>
      <p:sp>
        <p:nvSpPr>
          <p:cNvPr id="7" name="Obdĺžnik 6"/>
          <p:cNvSpPr/>
          <p:nvPr/>
        </p:nvSpPr>
        <p:spPr>
          <a:xfrm>
            <a:off x="3114950" y="3936042"/>
            <a:ext cx="26853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Kapor väčší teplotný </a:t>
            </a:r>
            <a:endParaRPr lang="sk-SK" b="1" dirty="0" smtClean="0">
              <a:solidFill>
                <a:srgbClr val="FF0000"/>
              </a:solidFill>
            </a:endParaRPr>
          </a:p>
          <a:p>
            <a:r>
              <a:rPr lang="sk-SK" b="1" dirty="0" smtClean="0">
                <a:solidFill>
                  <a:srgbClr val="FF0000"/>
                </a:solidFill>
              </a:rPr>
              <a:t>rozsah </a:t>
            </a:r>
            <a:r>
              <a:rPr lang="sk-SK" b="1" dirty="0">
                <a:solidFill>
                  <a:srgbClr val="FF0000"/>
                </a:solidFill>
              </a:rPr>
              <a:t>vody</a:t>
            </a:r>
          </a:p>
        </p:txBody>
      </p:sp>
      <p:sp>
        <p:nvSpPr>
          <p:cNvPr id="8" name="Obdĺžnik 7"/>
          <p:cNvSpPr/>
          <p:nvPr/>
        </p:nvSpPr>
        <p:spPr>
          <a:xfrm>
            <a:off x="5429256" y="1953920"/>
            <a:ext cx="3319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err="1">
                <a:solidFill>
                  <a:srgbClr val="FF0000"/>
                </a:solidFill>
              </a:rPr>
              <a:t>Cichlida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sk-SK" b="1" dirty="0" smtClean="0">
                <a:solidFill>
                  <a:srgbClr val="FF0000"/>
                </a:solidFill>
              </a:rPr>
              <a:t> znáša </a:t>
            </a:r>
            <a:r>
              <a:rPr lang="sk-SK" b="1" dirty="0">
                <a:solidFill>
                  <a:srgbClr val="FF0000"/>
                </a:solidFill>
              </a:rPr>
              <a:t>vyššie teploty</a:t>
            </a:r>
          </a:p>
        </p:txBody>
      </p:sp>
    </p:spTree>
    <p:extLst>
      <p:ext uri="{BB962C8B-B14F-4D97-AF65-F5344CB8AC3E}">
        <p14:creationId xmlns:p14="http://schemas.microsoft.com/office/powerpoint/2010/main" val="18661187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28926" y="285728"/>
            <a:ext cx="3786214" cy="714380"/>
          </a:xfrm>
          <a:noFill/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sk-SK" sz="4400" dirty="0" err="1" smtClean="0">
                <a:solidFill>
                  <a:srgbClr val="FF0000"/>
                </a:solidFill>
                <a:effectLst/>
              </a:rPr>
              <a:t>Bioindikátory</a:t>
            </a:r>
            <a:endParaRPr lang="cs-CZ" sz="4400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71472" y="2071678"/>
            <a:ext cx="4400552" cy="3000396"/>
          </a:xfrm>
          <a:noFill/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sk-SK" dirty="0" smtClean="0">
                <a:solidFill>
                  <a:sysClr val="windowText" lastClr="000000"/>
                </a:solidFill>
              </a:rPr>
              <a:t> reagujú na zmeny podmienok, čím poukazujú  kvalitu prostredia</a:t>
            </a:r>
          </a:p>
          <a:p>
            <a:pPr>
              <a:buFontTx/>
              <a:buChar char="-"/>
            </a:pPr>
            <a:r>
              <a:rPr lang="sk-SK" dirty="0" smtClean="0">
                <a:solidFill>
                  <a:sysClr val="windowText" lastClr="000000"/>
                </a:solidFill>
              </a:rPr>
              <a:t>Napr. lišajníky – rastú iba v čistom ovzduší</a:t>
            </a:r>
            <a:endParaRPr lang="cs-CZ" dirty="0" smtClean="0">
              <a:solidFill>
                <a:sysClr val="windowText" lastClr="000000"/>
              </a:solidFill>
            </a:endParaRPr>
          </a:p>
          <a:p>
            <a:endParaRPr lang="cs-CZ" dirty="0">
              <a:solidFill>
                <a:sysClr val="windowText" lastClr="000000"/>
              </a:solidFill>
            </a:endParaRPr>
          </a:p>
        </p:txBody>
      </p:sp>
      <p:pic>
        <p:nvPicPr>
          <p:cNvPr id="5" name="Obrázok 4" descr="lišajní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000505"/>
            <a:ext cx="3168731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Obrázok 5" descr="ra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1714488"/>
            <a:ext cx="2857520" cy="1901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3" descr="C:\Documents and Settings\maria\My Documents\My Pictures\Galerie médií\j0438062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0" y="142852"/>
            <a:ext cx="1071538" cy="1071538"/>
          </a:xfrm>
          <a:prstGeom prst="rect">
            <a:avLst/>
          </a:prstGeom>
          <a:noFill/>
          <a:effectLst>
            <a:outerShdw blurRad="685800" dist="50800" dir="5400000" sx="1000" sy="1000" algn="ctr" rotWithShape="0">
              <a:srgbClr val="000000"/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theme/theme1.xml><?xml version="1.0" encoding="utf-8"?>
<a:theme xmlns:a="http://schemas.openxmlformats.org/drawingml/2006/main" name="luxusnymotyv">
  <a:themeElements>
    <a:clrScheme name="Vlastní 2">
      <a:dk1>
        <a:srgbClr val="253925"/>
      </a:dk1>
      <a:lt1>
        <a:sysClr val="window" lastClr="FFFFFF"/>
      </a:lt1>
      <a:dk2>
        <a:srgbClr val="BCFFDA"/>
      </a:dk2>
      <a:lt2>
        <a:srgbClr val="EAEBDE"/>
      </a:lt2>
      <a:accent1>
        <a:srgbClr val="00B050"/>
      </a:accent1>
      <a:accent2>
        <a:srgbClr val="4A734A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466</TotalTime>
  <Words>222</Words>
  <Application>Microsoft Office PowerPoint</Application>
  <PresentationFormat>Prezentácia na obrazovke (4:3)</PresentationFormat>
  <Paragraphs>50</Paragraphs>
  <Slides>9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5" baseType="lpstr">
      <vt:lpstr>Bookman Old Style</vt:lpstr>
      <vt:lpstr>Calibri</vt:lpstr>
      <vt:lpstr>Corbel</vt:lpstr>
      <vt:lpstr>Times New Roman</vt:lpstr>
      <vt:lpstr>Wingdings 2</vt:lpstr>
      <vt:lpstr>luxusnymotyv</vt:lpstr>
      <vt:lpstr>     Organizmy  a prostredie </vt:lpstr>
      <vt:lpstr>Prezentácia programu PowerPoint</vt:lpstr>
      <vt:lpstr>Prezentácia programu PowerPoint</vt:lpstr>
      <vt:lpstr>Ekologické faktory = základné podmienky života</vt:lpstr>
      <vt:lpstr>Čo je ekológia?</vt:lpstr>
      <vt:lpstr>Prispôsobivosť - adaptácia</vt:lpstr>
      <vt:lpstr>Znášanlivosť - tolerancia</vt:lpstr>
      <vt:lpstr>Prezentácia programu PowerPoint</vt:lpstr>
      <vt:lpstr>Bioindikátory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ekológie</dc:title>
  <dc:creator>ZŠ Ruskov 4</dc:creator>
  <cp:lastModifiedBy>HP</cp:lastModifiedBy>
  <cp:revision>16</cp:revision>
  <dcterms:created xsi:type="dcterms:W3CDTF">2010-03-11T16:56:00Z</dcterms:created>
  <dcterms:modified xsi:type="dcterms:W3CDTF">2020-05-30T17:19:57Z</dcterms:modified>
</cp:coreProperties>
</file>