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66" r:id="rId4"/>
    <p:sldId id="274" r:id="rId5"/>
    <p:sldId id="290" r:id="rId6"/>
    <p:sldId id="291" r:id="rId7"/>
    <p:sldId id="292" r:id="rId8"/>
    <p:sldId id="293" r:id="rId9"/>
    <p:sldId id="294" r:id="rId10"/>
    <p:sldId id="295" r:id="rId11"/>
    <p:sldId id="270" r:id="rId12"/>
    <p:sldId id="281" r:id="rId13"/>
    <p:sldId id="296" r:id="rId14"/>
    <p:sldId id="297" r:id="rId15"/>
    <p:sldId id="299" r:id="rId16"/>
    <p:sldId id="303" r:id="rId17"/>
    <p:sldId id="300" r:id="rId18"/>
    <p:sldId id="302" r:id="rId19"/>
    <p:sldId id="304" r:id="rId20"/>
    <p:sldId id="262" r:id="rId21"/>
    <p:sldId id="280" r:id="rId22"/>
    <p:sldId id="276" r:id="rId23"/>
    <p:sldId id="277" r:id="rId2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AD6E8-A879-4510-9937-D326E2FA940E}" type="datetimeFigureOut">
              <a:rPr lang="sk-SK" smtClean="0"/>
              <a:pPr/>
              <a:t>13.06.2020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01722-1FBD-477C-9783-E02F0751421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741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65C34-4C2B-40E7-BF4D-5E9C1F38EC85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741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65C34-4C2B-40E7-BF4D-5E9C1F38EC85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741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65C34-4C2B-40E7-BF4D-5E9C1F38EC85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741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65C34-4C2B-40E7-BF4D-5E9C1F38EC85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7C1EA-D190-4F2D-8994-5AFE6F979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9F3503-C856-41A4-82F3-83477CB63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6570844-69BC-46D0-9329-F8A6977B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9A5-E4ED-4839-9C2B-82AB7A9DDE82}" type="datetimeFigureOut">
              <a:rPr lang="sk-SK" smtClean="0"/>
              <a:pPr/>
              <a:t>13.06.2020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EB4181B-64BB-42C0-A652-6F43B389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E666CB-6C63-47BF-8E77-C3FAA888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5963-47FF-4268-B021-0544190319D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814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986F5-7E51-42A6-BCCE-35A180A5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4FC5906A-8424-4DA6-997B-321EFF9DB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C58F077-2370-4542-897D-0B67CDC6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9A5-E4ED-4839-9C2B-82AB7A9DDE82}" type="datetimeFigureOut">
              <a:rPr lang="sk-SK" smtClean="0"/>
              <a:pPr/>
              <a:t>13.06.2020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F2CE370-0E24-41C6-8890-3483B864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72A0890-B891-4241-90AB-2DE1FC1B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5963-47FF-4268-B021-0544190319D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744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8EEF0161-1345-4312-8FBF-0A5307DF2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737C8068-D630-477A-89BA-DE7DA415A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5A53A31-593D-4710-ADD5-006C54B4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9A5-E4ED-4839-9C2B-82AB7A9DDE82}" type="datetimeFigureOut">
              <a:rPr lang="sk-SK" smtClean="0"/>
              <a:pPr/>
              <a:t>13.06.2020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F313ABB-7307-44D1-80D7-D83F3F81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52438E2-D3FB-4377-BCD9-B76E466A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5963-47FF-4268-B021-0544190319D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889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B0E3E-BD2C-4DA6-B99B-A487C7A1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AAF4E86-623A-47ED-8D58-DCBCB2FF3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71DDEA7-7F3C-42EB-8073-9E4B276D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9A5-E4ED-4839-9C2B-82AB7A9DDE82}" type="datetimeFigureOut">
              <a:rPr lang="sk-SK" smtClean="0"/>
              <a:pPr/>
              <a:t>13.06.2020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F2A2EDA-2B00-4A68-9F04-55328F97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4E7B613-6AEA-4E73-9BF6-BA91DCC9F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5963-47FF-4268-B021-0544190319D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327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2A6AE-A17D-4CC6-9931-1330FC1A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8C35B65F-7BD8-4F2B-BC95-CBBAF58BE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582ECB1-40BC-4B4C-AE35-4AE3BCEE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9A5-E4ED-4839-9C2B-82AB7A9DDE82}" type="datetimeFigureOut">
              <a:rPr lang="sk-SK" smtClean="0"/>
              <a:pPr/>
              <a:t>13.06.2020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B879164-DD5F-4EA4-97F4-0AAD61F4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840B269-6326-4959-91F5-6763A89C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5963-47FF-4268-B021-0544190319D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866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C4B6F-DB45-48D2-A373-6FD2462C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A9CBFF-DC5D-4997-94CB-3DEF5A124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6805F4B-107B-4312-93B9-4A0549828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1F11142-EA49-4BDF-9D17-535706F1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9A5-E4ED-4839-9C2B-82AB7A9DDE82}" type="datetimeFigureOut">
              <a:rPr lang="sk-SK" smtClean="0"/>
              <a:pPr/>
              <a:t>13.06.2020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C460119-B22B-436C-8C2F-DCE17B69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28DBDAC-36EE-4ED7-A724-E1C85AF8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5963-47FF-4268-B021-0544190319D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484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5CB34-7F0E-4F2E-829F-997157FA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8DD9DAAA-FDC8-40FF-85E7-EF95EA522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A230512-0CE1-462B-B328-254A1A774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CFE0EEFB-7962-4B85-81C5-BDE5B9C5E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2E4964E-E7CA-4819-A535-0E977A8DF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1D1089B-8F46-41DD-8C0B-D52028A3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9A5-E4ED-4839-9C2B-82AB7A9DDE82}" type="datetimeFigureOut">
              <a:rPr lang="sk-SK" smtClean="0"/>
              <a:pPr/>
              <a:t>13.06.2020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FC6B488-DBC4-40C2-9F37-A904B500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B40488F-4BDF-4B11-9B4A-805385F8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5963-47FF-4268-B021-0544190319D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540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425D4E-8A6C-490E-95C4-91DA49B4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4D78A3A-5D69-431F-8A78-DA31E271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9A5-E4ED-4839-9C2B-82AB7A9DDE82}" type="datetimeFigureOut">
              <a:rPr lang="sk-SK" smtClean="0"/>
              <a:pPr/>
              <a:t>13.06.2020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83E8C39-816A-4C7D-ABC4-74F2DD10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AC9748-5EE5-40A3-BC1B-9718F62F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5963-47FF-4268-B021-0544190319D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550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6EA61128-D1E1-42BF-9B4A-F4490B4F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9A5-E4ED-4839-9C2B-82AB7A9DDE82}" type="datetimeFigureOut">
              <a:rPr lang="sk-SK" smtClean="0"/>
              <a:pPr/>
              <a:t>13.06.2020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81CF0AF6-87F9-4AD4-A7F7-CD6B3F56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57F97F3-B39A-45B3-B624-E7846EEC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5963-47FF-4268-B021-0544190319D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63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357C1-06BD-4ECC-B82D-B412AFBC2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1632E4-6B13-4158-BB52-9689A494B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9715392-0BCA-48A5-96C1-3EDAE3009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02128F-1EFF-45E4-95C9-BCB04412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9A5-E4ED-4839-9C2B-82AB7A9DDE82}" type="datetimeFigureOut">
              <a:rPr lang="sk-SK" smtClean="0"/>
              <a:pPr/>
              <a:t>13.06.2020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77EEF3B-D644-4131-91CB-D83CA7B6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3A90022-418C-4CAD-82FD-B0B6BC11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5963-47FF-4268-B021-0544190319D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664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E3A31-1D2A-4CFB-B368-09A64ABE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020D933-4091-4CCE-95B0-A7328BE13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E8C974DD-FBC3-4722-B4B4-115AC7FBA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85EF2E6-E4FC-4400-8C0C-6A3FF553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9A5-E4ED-4839-9C2B-82AB7A9DDE82}" type="datetimeFigureOut">
              <a:rPr lang="sk-SK" smtClean="0"/>
              <a:pPr/>
              <a:t>13.06.2020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9D8E161-ED1A-4638-9854-0E31B620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A393F2D-C2DA-477A-BD89-5584A140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5963-47FF-4268-B021-0544190319D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780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A94192A-D68C-43A5-9AC5-8DA31604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80174617-BEB5-4338-98B6-43935EEE2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BA09E6D-AEB8-4776-BDF5-B87FDA75E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A19A5-E4ED-4839-9C2B-82AB7A9DDE82}" type="datetimeFigureOut">
              <a:rPr lang="sk-SK" smtClean="0"/>
              <a:pPr/>
              <a:t>13.06.2020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44016E7-6266-47C5-8EFE-CB5BED39A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86D163A-6903-4779-92AF-809E1A888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D5963-47FF-4268-B021-0544190319D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712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7&amp;v=dTzdwIUIuJU&amp;feature=emb_logo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ANUtrndL_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time_continue=7&amp;v=dTzdwIUIuJU&amp;feature=emb_log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www.youtube.com/watch?time_continue=7&amp;v=dTzdwIUIuJU&amp;feature=emb_logo" TargetMode="External"/><Relationship Id="rId4" Type="http://schemas.openxmlformats.org/officeDocument/2006/relationships/hyperlink" Target="https://www.youtube.com/watch?v=d70iDxBtnas&amp;feature=emb_logo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s://www.youtube.com/watch?time_continue=7&amp;v=dTzdwIUIuJU&amp;feature=emb_logo" TargetMode="External"/><Relationship Id="rId4" Type="http://schemas.openxmlformats.org/officeDocument/2006/relationships/hyperlink" Target="https://www.youtube.com/watch?time_continue=3&amp;v=DP24BceOwt8&amp;feature=emb_logo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-ucebnice.sk/stare/biologia8/vber_slov__otzky34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-ucebnice.sk/stare/biologia8/kvz34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36&amp;v=RFEV-hiP2gQ&amp;feature=emb_log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time_continue=7&amp;v=dTzdwIUIuJU&amp;feature=emb_log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4" descr="Kedy sa začali ľudia zaujímať o životné prostredie (alebo Históri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26140"/>
            <a:ext cx="12532658" cy="8355105"/>
          </a:xfrm>
          <a:prstGeom prst="rect">
            <a:avLst/>
          </a:prstGeom>
          <a:noFill/>
        </p:spPr>
      </p:pic>
      <p:pic>
        <p:nvPicPr>
          <p:cNvPr id="38" name="Picture 44" descr="Kedy sa začali ľudia zaujímať o životné prostredie (alebo Históri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578" y="349623"/>
            <a:ext cx="8875060" cy="5916706"/>
          </a:xfrm>
          <a:prstGeom prst="rect">
            <a:avLst/>
          </a:prstGeom>
          <a:noFill/>
        </p:spPr>
      </p:pic>
      <p:pic>
        <p:nvPicPr>
          <p:cNvPr id="35" name="Picture 44" descr="Kedy sa začali ľudia zaujímať o životné prostredie (alebo História ...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3039035" y="1246095"/>
            <a:ext cx="5701553" cy="3801035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AutoShape 6" descr="Obrázky na plochu : Modrá, koralový útes, oceán, more 7680x432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48" name="AutoShape 8" descr="Obrázky na plochu : Modrá, koralový útes, oceán, more 7680x432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50" name="AutoShape 10" descr="Obrázky na plochu : Modrá, koralový útes, oceán, more 7680x432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52" name="AutoShape 12" descr="Obrázky na plochu : Modrá, koralový útes, oceán, more 7680x432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670" name="AutoShape 22" descr="Биосфера — что это такое, границы, структура и учение о биосфере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672" name="AutoShape 24" descr="Ученые пересчитали массу биосферы: больше всего весят раст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678" name="AutoShape 30" descr="Základy ekológie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680" name="AutoShape 32" descr="Základy ekológie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682" name="AutoShape 34" descr="Základy ekológie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7" name="Obdĺžnik 36"/>
          <p:cNvSpPr/>
          <p:nvPr/>
        </p:nvSpPr>
        <p:spPr>
          <a:xfrm>
            <a:off x="3844547" y="2133618"/>
            <a:ext cx="43272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Biosféra</a:t>
            </a:r>
            <a:endParaRPr lang="sk-SK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Biómy Z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0"/>
            <a:ext cx="12192000" cy="7620000"/>
          </a:xfrm>
          <a:prstGeom prst="rect">
            <a:avLst/>
          </a:prstGeom>
          <a:noFill/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1600" dirty="0" smtClean="0">
                <a:latin typeface="Calibri" pitchFamily="34" charset="0"/>
              </a:rPr>
              <a:t>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88332" y="3241264"/>
            <a:ext cx="4603668" cy="1309213"/>
          </a:xfrm>
        </p:spPr>
        <p:txBody>
          <a:bodyPr>
            <a:noAutofit/>
          </a:bodyPr>
          <a:lstStyle/>
          <a:p>
            <a:r>
              <a:rPr lang="sk-SK" sz="3200" b="1" u="sng" dirty="0" smtClean="0"/>
              <a:t>Savany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teplé oblasti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striedanie období sucha dažďov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trávy + riedke stromy a kry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Podpovrchová voda - 3D-model - Mozaik Digitálne Vyučova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"/>
            <a:ext cx="12521043" cy="6858000"/>
          </a:xfrm>
          <a:prstGeom prst="rect">
            <a:avLst/>
          </a:prstGeom>
          <a:noFill/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8194" name="Zástupný symbol obsahu 2"/>
          <p:cNvSpPr>
            <a:spLocks noGrp="1"/>
          </p:cNvSpPr>
          <p:nvPr>
            <p:ph idx="1"/>
          </p:nvPr>
        </p:nvSpPr>
        <p:spPr>
          <a:xfrm>
            <a:off x="0" y="1667436"/>
            <a:ext cx="5217459" cy="481404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sk-SK" sz="3600" b="1" u="sng" dirty="0" smtClean="0"/>
              <a:t>Obeh látok a energie v biosfére</a:t>
            </a:r>
          </a:p>
          <a:p>
            <a:pPr algn="ctr"/>
            <a:r>
              <a:rPr lang="sk-SK" sz="3600" dirty="0" smtClean="0"/>
              <a:t>V biosfére prebieha obeh látok a tok energie. </a:t>
            </a:r>
          </a:p>
          <a:p>
            <a:pPr algn="ctr"/>
            <a:r>
              <a:rPr lang="sk-SK" sz="3600" dirty="0" smtClean="0"/>
              <a:t>Hlavným zdrojom energie je slnečné žiarenie. </a:t>
            </a:r>
          </a:p>
          <a:p>
            <a:pPr algn="ctr"/>
            <a:r>
              <a:rPr lang="sk-SK" sz="3600" dirty="0" smtClean="0"/>
              <a:t>Tok energie prebieha od producentov cez </a:t>
            </a:r>
            <a:r>
              <a:rPr lang="sk-SK" sz="3600" dirty="0" err="1" smtClean="0"/>
              <a:t>konzumenty</a:t>
            </a:r>
            <a:r>
              <a:rPr lang="sk-SK" sz="3600" dirty="0" smtClean="0"/>
              <a:t> k </a:t>
            </a:r>
            <a:r>
              <a:rPr lang="sk-SK" sz="3600" dirty="0" err="1" smtClean="0"/>
              <a:t>reducentom</a:t>
            </a:r>
            <a:r>
              <a:rPr lang="sk-SK" sz="3600" dirty="0" smtClean="0"/>
              <a:t>. 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Font typeface="Arial" pitchFamily="34" charset="0"/>
              <a:buChar char="•"/>
            </a:pPr>
            <a:endParaRPr lang="sk-SK" sz="3200" dirty="0" smtClean="0"/>
          </a:p>
          <a:p>
            <a:pPr algn="ctr">
              <a:buFont typeface="Arial" pitchFamily="34" charset="0"/>
              <a:buChar char="•"/>
            </a:pPr>
            <a:endParaRPr lang="sk-SK" sz="3200" dirty="0" smtClean="0"/>
          </a:p>
          <a:p>
            <a:pPr algn="ctr">
              <a:buFont typeface="Arial" pitchFamily="34" charset="0"/>
              <a:buChar char="•"/>
            </a:pPr>
            <a:r>
              <a:rPr lang="sk-SK" sz="3200" dirty="0" smtClean="0"/>
              <a:t>Časť energie sa v jej toku uvoľňuje do prostredia vo forme tepla. </a:t>
            </a:r>
          </a:p>
          <a:p>
            <a:pPr algn="ctr">
              <a:buFont typeface="Arial" pitchFamily="34" charset="0"/>
              <a:buChar char="•"/>
            </a:pPr>
            <a:r>
              <a:rPr lang="sk-SK" sz="3200" dirty="0" smtClean="0"/>
              <a:t>Z obehu látok je najdôležitejší obeh vody, kyslíka, uhlíka a dusíka.</a:t>
            </a:r>
            <a:endParaRPr lang="sk-SK" sz="3200" dirty="0"/>
          </a:p>
        </p:txBody>
      </p:sp>
      <p:sp>
        <p:nvSpPr>
          <p:cNvPr id="16386" name="AutoShape 2" descr="Kolobeh kyslíka - 3D-model - CL Mozaik Digitálne Vyučova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388" name="AutoShape 4" descr="Kolobeh kyslíka - 3D-model - CL Mozaik Digitálne Vyučovani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Ešte jeden! Pohár vody - Zdravá výživa - Zdravie - Pravda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19976" cy="6858000"/>
          </a:xfrm>
          <a:prstGeom prst="rect">
            <a:avLst/>
          </a:prstGeom>
          <a:noFill/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1600" dirty="0" smtClean="0">
                <a:latin typeface="Calibri" pitchFamily="34" charset="0"/>
              </a:rPr>
              <a:t>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88332" y="4263241"/>
            <a:ext cx="4603668" cy="1309213"/>
          </a:xfrm>
        </p:spPr>
        <p:txBody>
          <a:bodyPr>
            <a:noAutofit/>
          </a:bodyPr>
          <a:lstStyle/>
          <a:p>
            <a:r>
              <a:rPr lang="sk-SK" sz="2800" b="1" u="sng" dirty="0" smtClean="0"/>
              <a:t>Obeh vody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zdrojom energie je slnečné žiarenie a zemská príťažlivosť</a:t>
            </a:r>
            <a:endParaRPr lang="sk-SK" sz="2800" dirty="0"/>
          </a:p>
        </p:txBody>
      </p:sp>
      <p:sp>
        <p:nvSpPr>
          <p:cNvPr id="8194" name="AutoShape 2" descr="Švédsko už sto roko viac stromov vysadí ako zotne - Dobré nov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196" name="AutoShape 4" descr="Švédsko už sto roko viac stromov vysadí ako zotne - Dobré nov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Zahnutý roh 7"/>
          <p:cNvSpPr/>
          <p:nvPr/>
        </p:nvSpPr>
        <p:spPr>
          <a:xfrm>
            <a:off x="8305801" y="1173255"/>
            <a:ext cx="2686050" cy="23241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 smtClean="0">
              <a:hlinkClick r:id="rId3"/>
            </a:endParaRPr>
          </a:p>
          <a:p>
            <a:pPr algn="ctr"/>
            <a:endParaRPr lang="sk-SK" dirty="0" smtClean="0">
              <a:hlinkClick r:id="rId3"/>
            </a:endParaRPr>
          </a:p>
          <a:p>
            <a:pPr algn="ctr"/>
            <a:endParaRPr lang="sk-SK" dirty="0" smtClean="0">
              <a:hlinkClick r:id="rId3"/>
            </a:endParaRPr>
          </a:p>
          <a:p>
            <a:pPr algn="ctr"/>
            <a:endParaRPr lang="sk-SK" dirty="0" smtClean="0">
              <a:hlinkClick r:id="rId3"/>
            </a:endParaRPr>
          </a:p>
          <a:p>
            <a:pPr algn="ctr"/>
            <a:r>
              <a:rPr lang="sk-SK" dirty="0" smtClean="0">
                <a:hlinkClick r:id="rId3"/>
              </a:rPr>
              <a:t>https://www.youtube.com/watch?time_continue=7&amp;v=dTzdwIUIuJU&amp;feature=emb_logo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4" descr="Filmová klapka na fotenie, - 11 € | Svadobné shopy | Mojasvadba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5432" y="1265331"/>
            <a:ext cx="782358" cy="861572"/>
          </a:xfrm>
          <a:prstGeom prst="rect">
            <a:avLst/>
          </a:prstGeom>
          <a:noFill/>
        </p:spPr>
      </p:pic>
      <p:sp>
        <p:nvSpPr>
          <p:cNvPr id="12290" name="AutoShape 2" descr="Voda - Filtrácia vody - Člán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292" name="AutoShape 4" descr="Voda - Filtrácia vody - Člán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340" name="Picture 4" descr="Kolobeh vody - Časopis Quar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623" y="1721224"/>
            <a:ext cx="6932546" cy="423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5058" name="Picture 2" descr="Obeh vody v príro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705" y="0"/>
            <a:ext cx="98567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Kyslík - elixír mladosti a života - Salón Exell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1600" dirty="0" smtClean="0">
                <a:latin typeface="Calibri" pitchFamily="34" charset="0"/>
              </a:rPr>
              <a:t>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88332" y="3563994"/>
            <a:ext cx="4603668" cy="1309213"/>
          </a:xfrm>
        </p:spPr>
        <p:txBody>
          <a:bodyPr>
            <a:noAutofit/>
          </a:bodyPr>
          <a:lstStyle/>
          <a:p>
            <a:r>
              <a:rPr lang="sk-SK" sz="2800" b="1" u="sng" dirty="0" smtClean="0"/>
              <a:t>Obeh kyslíka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kyslík uvoľňujú do ovzdušia rastliny pri fotosyntéze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živočíchy aj rastliny spotrebúvajú vzdušný kyslík pri dýchaní</a:t>
            </a:r>
            <a:endParaRPr lang="sk-SK" sz="2800" dirty="0"/>
          </a:p>
        </p:txBody>
      </p:sp>
      <p:sp>
        <p:nvSpPr>
          <p:cNvPr id="8194" name="AutoShape 2" descr="Švédsko už sto roko viac stromov vysadí ako zotne - Dobré nov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196" name="AutoShape 4" descr="Švédsko už sto roko viac stromov vysadí ako zotne - Dobré nov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Zahnutý roh 7"/>
          <p:cNvSpPr/>
          <p:nvPr/>
        </p:nvSpPr>
        <p:spPr>
          <a:xfrm>
            <a:off x="8494059" y="850526"/>
            <a:ext cx="2686050" cy="23241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 smtClean="0">
              <a:hlinkClick r:id="rId3"/>
            </a:endParaRPr>
          </a:p>
          <a:p>
            <a:pPr algn="ctr"/>
            <a:endParaRPr lang="sk-SK" dirty="0" smtClean="0">
              <a:hlinkClick r:id="rId3"/>
            </a:endParaRPr>
          </a:p>
          <a:p>
            <a:pPr algn="ctr"/>
            <a:endParaRPr lang="sk-SK" dirty="0" smtClean="0">
              <a:hlinkClick r:id="rId3"/>
            </a:endParaRPr>
          </a:p>
          <a:p>
            <a:pPr algn="ctr"/>
            <a:r>
              <a:rPr lang="sk-SK" dirty="0" smtClean="0">
                <a:hlinkClick r:id="rId3"/>
              </a:rPr>
              <a:t>https://www.youtube.com/watch?v=GANUtrndL_U</a:t>
            </a:r>
            <a:endParaRPr lang="sk-SK" dirty="0" smtClean="0">
              <a:hlinkClick r:id="rId4"/>
            </a:endParaRPr>
          </a:p>
        </p:txBody>
      </p:sp>
      <p:pic>
        <p:nvPicPr>
          <p:cNvPr id="9" name="Picture 4" descr="Filmová klapka na fotenie, - 11 € | Svadobné shopy | Mojasvadba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1266" y="1048871"/>
            <a:ext cx="782358" cy="861572"/>
          </a:xfrm>
          <a:prstGeom prst="rect">
            <a:avLst/>
          </a:prstGeom>
          <a:noFill/>
        </p:spPr>
      </p:pic>
      <p:sp>
        <p:nvSpPr>
          <p:cNvPr id="46082" name="AutoShape 2" descr="Kyslík - elixír mladosti a života - Salón Exell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6084" name="AutoShape 4" descr="Kyslík - elixír mladosti a života - Salón Exell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" name="Picture 10" descr="Kolobeh kyslíka, nástenná tabuľa | Z1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1906" y="322729"/>
            <a:ext cx="4429203" cy="6212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266" name="AutoShape 2" descr="Živá plané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68" name="AutoShape 4" descr="Živá plané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70" name="AutoShape 6" descr="Kolobeh kyslíka, nástenná tabuľa | Z1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72" name="AutoShape 8" descr="Kolobeh kyslíka, nástenná tabuľa | Z1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276" name="Picture 12" descr="Jméno autora: Mgr. Ladislav Kažimír Datum vytvoření: - ppt stáhn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3717"/>
            <a:ext cx="7243482" cy="5432612"/>
          </a:xfrm>
          <a:prstGeom prst="rect">
            <a:avLst/>
          </a:prstGeom>
          <a:noFill/>
        </p:spPr>
      </p:pic>
      <p:pic>
        <p:nvPicPr>
          <p:cNvPr id="47106" name="Picture 2" descr="Kolobeh kyslíka a oxidu uhličité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282" y="568333"/>
            <a:ext cx="5680448" cy="6612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-510988" y="0"/>
            <a:ext cx="127029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Picture 2" descr="Uhlík - O ško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0236" y="600335"/>
            <a:ext cx="5298141" cy="5433665"/>
          </a:xfrm>
          <a:prstGeom prst="rect">
            <a:avLst/>
          </a:prstGeom>
          <a:noFill/>
        </p:spPr>
      </p:pic>
      <p:pic>
        <p:nvPicPr>
          <p:cNvPr id="10" name="Picture 2" descr="Uhlík - O ško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1" y="555512"/>
            <a:ext cx="5298141" cy="5433665"/>
          </a:xfrm>
          <a:prstGeom prst="rect">
            <a:avLst/>
          </a:prstGeom>
          <a:noFill/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8194" name="Zástupný symbol obsahu 2"/>
          <p:cNvSpPr>
            <a:spLocks noGrp="1"/>
          </p:cNvSpPr>
          <p:nvPr>
            <p:ph idx="1"/>
          </p:nvPr>
        </p:nvSpPr>
        <p:spPr>
          <a:xfrm>
            <a:off x="0" y="2293657"/>
            <a:ext cx="5513294" cy="418782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k-SK" sz="3600" b="1" u="sng" dirty="0" smtClean="0"/>
              <a:t>Obeh uhlíka</a:t>
            </a:r>
          </a:p>
          <a:p>
            <a:pPr algn="ctr"/>
            <a:r>
              <a:rPr lang="sk-SK" sz="3600" dirty="0" smtClean="0"/>
              <a:t>rastliny viažu vzdušný uhlík do organických látok pri fotosyntéze</a:t>
            </a:r>
          </a:p>
          <a:p>
            <a:pPr algn="ctr"/>
            <a:r>
              <a:rPr lang="sk-SK" sz="3600" dirty="0" smtClean="0"/>
              <a:t>živočíchy vylučujú uhlík do atmosféry pri dýchaní</a:t>
            </a:r>
          </a:p>
          <a:p>
            <a:pPr algn="ctr"/>
            <a:r>
              <a:rPr lang="sk-SK" sz="3600" dirty="0" smtClean="0"/>
              <a:t>jeho množstvo sa v atmosfére zvyšuje spaľovaním fosílnych palív</a:t>
            </a:r>
          </a:p>
          <a:p>
            <a:endParaRPr lang="sk-SK" sz="3600" dirty="0"/>
          </a:p>
        </p:txBody>
      </p:sp>
      <p:sp>
        <p:nvSpPr>
          <p:cNvPr id="8" name="Zahnutý roh 7"/>
          <p:cNvSpPr/>
          <p:nvPr/>
        </p:nvSpPr>
        <p:spPr>
          <a:xfrm>
            <a:off x="322729" y="-1"/>
            <a:ext cx="2474259" cy="1991285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 smtClean="0">
              <a:hlinkClick r:id="rId4"/>
            </a:endParaRPr>
          </a:p>
          <a:p>
            <a:pPr algn="ctr"/>
            <a:endParaRPr lang="sk-SK" dirty="0" smtClean="0">
              <a:hlinkClick r:id="rId4"/>
            </a:endParaRPr>
          </a:p>
          <a:p>
            <a:pPr algn="ctr"/>
            <a:endParaRPr lang="sk-SK" dirty="0" smtClean="0">
              <a:hlinkClick r:id="rId4"/>
            </a:endParaRPr>
          </a:p>
          <a:p>
            <a:pPr algn="ctr"/>
            <a:endParaRPr lang="sk-SK" dirty="0" smtClean="0">
              <a:hlinkClick r:id="rId4"/>
            </a:endParaRPr>
          </a:p>
          <a:p>
            <a:pPr algn="ctr"/>
            <a:endParaRPr lang="sk-SK" dirty="0" smtClean="0">
              <a:hlinkClick r:id="rId4"/>
            </a:endParaRPr>
          </a:p>
          <a:p>
            <a:pPr algn="ctr"/>
            <a:r>
              <a:rPr lang="sk-SK" dirty="0" smtClean="0">
                <a:hlinkClick r:id="rId4"/>
              </a:rPr>
              <a:t>https://www.youtube.com/watch?v=d70iDxBtnas&amp;feature=emb_logo</a:t>
            </a:r>
            <a:endParaRPr lang="sk-SK" dirty="0" smtClean="0">
              <a:hlinkClick r:id="rId5"/>
            </a:endParaRPr>
          </a:p>
        </p:txBody>
      </p:sp>
      <p:pic>
        <p:nvPicPr>
          <p:cNvPr id="9" name="Picture 4" descr="Filmová klapka na fotenie, - 11 € | Svadobné shopy | Mojasvadba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878" y="177702"/>
            <a:ext cx="620993" cy="683869"/>
          </a:xfrm>
          <a:prstGeom prst="rect">
            <a:avLst/>
          </a:prstGeom>
          <a:noFill/>
        </p:spPr>
      </p:pic>
      <p:pic>
        <p:nvPicPr>
          <p:cNvPr id="10242" name="Picture 2" descr="Kolobeh oxidu uhličitého, nástenná tabuľa | Z1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21150" y="941295"/>
            <a:ext cx="3405689" cy="4854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9154" name="Picture 2" descr="Kolobeh uhlí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291" y="0"/>
            <a:ext cx="100899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Čo je dusík? Hmotnosť dusíka. Molekula dusí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6923"/>
            <a:ext cx="12192000" cy="9840688"/>
          </a:xfrm>
          <a:prstGeom prst="rect">
            <a:avLst/>
          </a:prstGeom>
          <a:noFill/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8194" name="Zástupný symbol obsahu 2"/>
          <p:cNvSpPr>
            <a:spLocks noGrp="1"/>
          </p:cNvSpPr>
          <p:nvPr>
            <p:ph idx="1"/>
          </p:nvPr>
        </p:nvSpPr>
        <p:spPr>
          <a:xfrm>
            <a:off x="0" y="2178424"/>
            <a:ext cx="5432612" cy="467957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sk-SK" sz="3600" b="1" u="sng" dirty="0" smtClean="0"/>
          </a:p>
          <a:p>
            <a:pPr algn="ctr">
              <a:buNone/>
            </a:pPr>
            <a:r>
              <a:rPr lang="sk-SK" sz="3600" b="1" u="sng" dirty="0" smtClean="0"/>
              <a:t>Obeh dusíka</a:t>
            </a:r>
          </a:p>
          <a:p>
            <a:pPr algn="ctr"/>
            <a:r>
              <a:rPr lang="sk-SK" sz="3600" dirty="0" smtClean="0"/>
              <a:t>do ovzdušia sa dostáva činnosťou baktérii, pri sopečnej činnosti a spaľovaním</a:t>
            </a:r>
          </a:p>
          <a:p>
            <a:pPr algn="ctr"/>
            <a:r>
              <a:rPr lang="sk-SK" sz="3600" dirty="0" smtClean="0"/>
              <a:t>vzdušný dusík dokážu využívať len niektoré baktérie a huby - v pôde ostávajú nitráty a amónne ióny - následne ich dokážu využiť aj rastliny</a:t>
            </a:r>
          </a:p>
          <a:p>
            <a:pPr algn="ctr"/>
            <a:r>
              <a:rPr lang="sk-SK" sz="3600" dirty="0" smtClean="0"/>
              <a:t>živočíchy prijímajú dusík z rastlín</a:t>
            </a:r>
          </a:p>
          <a:p>
            <a:endParaRPr lang="sk-SK" sz="3600" dirty="0" smtClean="0"/>
          </a:p>
          <a:p>
            <a:pPr algn="ctr">
              <a:buNone/>
            </a:pPr>
            <a:endParaRPr lang="sk-SK" sz="3600" dirty="0" smtClean="0">
              <a:latin typeface="Calibri" pitchFamily="34" charset="0"/>
            </a:endParaRPr>
          </a:p>
        </p:txBody>
      </p:sp>
      <p:sp>
        <p:nvSpPr>
          <p:cNvPr id="8" name="Zahnutý roh 7"/>
          <p:cNvSpPr/>
          <p:nvPr/>
        </p:nvSpPr>
        <p:spPr>
          <a:xfrm>
            <a:off x="372036" y="0"/>
            <a:ext cx="2344270" cy="201705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 smtClean="0">
              <a:hlinkClick r:id="rId4"/>
            </a:endParaRPr>
          </a:p>
          <a:p>
            <a:pPr algn="ctr"/>
            <a:endParaRPr lang="sk-SK" dirty="0" smtClean="0">
              <a:hlinkClick r:id="rId4"/>
            </a:endParaRPr>
          </a:p>
          <a:p>
            <a:pPr algn="ctr"/>
            <a:endParaRPr lang="sk-SK" dirty="0" smtClean="0">
              <a:hlinkClick r:id="rId4"/>
            </a:endParaRPr>
          </a:p>
          <a:p>
            <a:pPr algn="ctr"/>
            <a:endParaRPr lang="sk-SK" dirty="0" smtClean="0">
              <a:hlinkClick r:id="rId4"/>
            </a:endParaRPr>
          </a:p>
          <a:p>
            <a:pPr algn="ctr"/>
            <a:r>
              <a:rPr lang="sk-SK" dirty="0" smtClean="0">
                <a:hlinkClick r:id="rId4"/>
              </a:rPr>
              <a:t>https://www.youtube.com/watch?time_continue=3&amp;v=DP24BceOwt8&amp;feature=emb_logo</a:t>
            </a:r>
            <a:endParaRPr lang="sk-SK" dirty="0" smtClean="0">
              <a:hlinkClick r:id="rId5"/>
            </a:endParaRPr>
          </a:p>
        </p:txBody>
      </p:sp>
      <p:pic>
        <p:nvPicPr>
          <p:cNvPr id="9" name="Picture 4" descr="Filmová klapka na fotenie, - 11 € | Svadobné shopy | Mojasvadba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772" y="557657"/>
            <a:ext cx="647887" cy="713486"/>
          </a:xfrm>
          <a:prstGeom prst="rect">
            <a:avLst/>
          </a:prstGeom>
          <a:noFill/>
        </p:spPr>
      </p:pic>
      <p:pic>
        <p:nvPicPr>
          <p:cNvPr id="7170" name="Picture 2" descr="Vzdelávacie tabu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2931" y="1479175"/>
            <a:ext cx="6709069" cy="4679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Kolobeh dusí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0963" y="-44684"/>
            <a:ext cx="9203578" cy="6902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4" descr="Kedy sa začali ľudia zaujímať o životné prostredie (alebo Históri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8258" y="-995081"/>
            <a:ext cx="12532658" cy="8355105"/>
          </a:xfrm>
          <a:prstGeom prst="rect">
            <a:avLst/>
          </a:prstGeom>
          <a:noFill/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8194" name="Zástupný symbol obsahu 2"/>
          <p:cNvSpPr>
            <a:spLocks noGrp="1"/>
          </p:cNvSpPr>
          <p:nvPr>
            <p:ph idx="1"/>
          </p:nvPr>
        </p:nvSpPr>
        <p:spPr>
          <a:xfrm>
            <a:off x="1" y="2070847"/>
            <a:ext cx="5109882" cy="4787153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sk-SK" sz="4000" b="1" dirty="0" smtClean="0"/>
              <a:t>Biosféra</a:t>
            </a:r>
            <a:r>
              <a:rPr lang="sk-SK" sz="4000" dirty="0" smtClean="0"/>
              <a:t> je súbor všetkých ekosystémov Zeme. </a:t>
            </a:r>
          </a:p>
          <a:p>
            <a:pPr algn="ctr">
              <a:defRPr/>
            </a:pPr>
            <a:r>
              <a:rPr lang="sk-SK" sz="4000" dirty="0" smtClean="0"/>
              <a:t>Je to priestor v ktorom žijú organizmy.</a:t>
            </a:r>
          </a:p>
          <a:p>
            <a:pPr algn="ctr">
              <a:defRPr/>
            </a:pPr>
            <a:r>
              <a:rPr lang="sk-SK" sz="4000" dirty="0" smtClean="0"/>
              <a:t> Život prebieha hlavne vo vrchnej časti </a:t>
            </a:r>
            <a:r>
              <a:rPr lang="sk-SK" sz="4000" dirty="0" err="1" smtClean="0"/>
              <a:t>litosféry</a:t>
            </a:r>
            <a:r>
              <a:rPr lang="sk-SK" sz="4000" dirty="0" smtClean="0"/>
              <a:t>, v </a:t>
            </a:r>
            <a:r>
              <a:rPr lang="sk-SK" sz="4000" dirty="0" err="1" smtClean="0"/>
              <a:t>pedosfére</a:t>
            </a:r>
            <a:r>
              <a:rPr lang="sk-SK" sz="4000" dirty="0" smtClean="0"/>
              <a:t>, hydrosfére a spodnej časti atmosféry.</a:t>
            </a:r>
            <a:endParaRPr lang="sk-SK" sz="4000" dirty="0">
              <a:latin typeface="Calibri" pitchFamily="34" charset="0"/>
            </a:endParaRPr>
          </a:p>
        </p:txBody>
      </p:sp>
      <p:sp>
        <p:nvSpPr>
          <p:cNvPr id="31750" name="AutoShape 6" descr="Čarovná príroda - Flog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752" name="AutoShape 8" descr="Čarovná príroda - Flog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1506" name="Picture 2" descr="Biosféra | Biológia pre 8. ročník základných škôl a 3. ročník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7459" y="3313876"/>
            <a:ext cx="6571129" cy="3221394"/>
          </a:xfrm>
          <a:prstGeom prst="rect">
            <a:avLst/>
          </a:prstGeom>
          <a:noFill/>
        </p:spPr>
      </p:pic>
      <p:pic>
        <p:nvPicPr>
          <p:cNvPr id="21512" name="Picture 8" descr="Fyzická geografia – Biosféra, základné poznatky - O ško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5693" y="349623"/>
            <a:ext cx="5038725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oľné kvety tapeta, pozadie,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1996" cy="6858000"/>
          </a:xfrm>
          <a:prstGeom prst="rect">
            <a:avLst/>
          </a:prstGeom>
          <a:noFill/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10A04C-F90A-41A1-8772-4E190789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sk-SK" sz="1800" dirty="0" smtClean="0"/>
              <a:t>Ďakujem za pozornosť</a:t>
            </a:r>
          </a:p>
          <a:p>
            <a:endParaRPr lang="sk-SK" sz="1800" dirty="0" smtClean="0"/>
          </a:p>
          <a:p>
            <a:r>
              <a:rPr lang="sk-SK" sz="1800" dirty="0" smtClean="0"/>
              <a:t>Mgr. Terézia </a:t>
            </a:r>
            <a:r>
              <a:rPr lang="sk-SK" sz="1800" dirty="0" err="1" smtClean="0"/>
              <a:t>Kolcunová</a:t>
            </a:r>
            <a:endParaRPr lang="sk-SK" sz="1800" dirty="0"/>
          </a:p>
        </p:txBody>
      </p:sp>
      <p:sp>
        <p:nvSpPr>
          <p:cNvPr id="2050" name="AutoShape 2" descr="Snežienky si vypestujme sa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21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Škola už volá: Pripravte deti na návrat! Obrázok č.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4560"/>
            <a:ext cx="12192000" cy="8290560"/>
          </a:xfrm>
          <a:prstGeom prst="rect">
            <a:avLst/>
          </a:prstGeom>
          <a:noFill/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10A04C-F90A-41A1-8772-4E190789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68" y="1842566"/>
            <a:ext cx="5046315" cy="4047247"/>
          </a:xfrm>
        </p:spPr>
        <p:txBody>
          <a:bodyPr anchor="ctr">
            <a:noAutofit/>
          </a:bodyPr>
          <a:lstStyle/>
          <a:p>
            <a:pPr marL="342900" indent="-342900">
              <a:buNone/>
            </a:pPr>
            <a:endParaRPr lang="sk-SK" b="1" dirty="0" smtClean="0"/>
          </a:p>
          <a:p>
            <a:pPr marL="342900" indent="-342900">
              <a:buNone/>
            </a:pPr>
            <a:endParaRPr lang="sk-SK" b="1" dirty="0" smtClean="0"/>
          </a:p>
          <a:p>
            <a:pPr marL="342900" indent="-342900">
              <a:buFont typeface="+mj-lt"/>
              <a:buAutoNum type="arabicPeriod"/>
            </a:pPr>
            <a:r>
              <a:rPr lang="sk-SK" dirty="0" smtClean="0">
                <a:hlinkClick r:id="rId3"/>
              </a:rPr>
              <a:t>https://e-ucebnice.sk/stare/biologia8/vber_slov__otzky34.html</a:t>
            </a: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sk-SK" dirty="0" smtClean="0">
                <a:hlinkClick r:id="rId4"/>
              </a:rPr>
              <a:t>https://e-ucebnice.sk/stare/biologia8/kvz34.html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521051" y="1380582"/>
            <a:ext cx="41545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Úlohy</a:t>
            </a:r>
          </a:p>
          <a:p>
            <a:pPr algn="ctr"/>
            <a:r>
              <a:rPr lang="sk-SK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na precvičenie učiva</a:t>
            </a:r>
            <a:endParaRPr lang="sk-SK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21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Košice vyhlásili jubilejný ročník literárnej súťaže Šumenie pr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3705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48131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7" name="Zahnutá šípka dolu 6"/>
          <p:cNvSpPr/>
          <p:nvPr/>
        </p:nvSpPr>
        <p:spPr>
          <a:xfrm>
            <a:off x="736831" y="4303107"/>
            <a:ext cx="4217554" cy="2313824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543540" y="2160511"/>
            <a:ext cx="38010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" charset="0"/>
                <a:cs typeface="Arial" charset="0"/>
              </a:rPr>
              <a:t>Poznámky </a:t>
            </a:r>
            <a:endParaRPr lang="sk-SK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Arial" charset="0"/>
              <a:cs typeface="Arial" charset="0"/>
            </a:endParaRPr>
          </a:p>
          <a:p>
            <a:pPr algn="ctr"/>
            <a:r>
              <a:rPr lang="sk-S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" charset="0"/>
                <a:cs typeface="Arial" charset="0"/>
              </a:rPr>
              <a:t>do </a:t>
            </a:r>
            <a:r>
              <a:rPr lang="sk-SK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" charset="0"/>
                <a:cs typeface="Arial" charset="0"/>
              </a:rPr>
              <a:t>zošita</a:t>
            </a:r>
            <a:endParaRPr lang="sk-SK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Zástupný symbol obsahu 2"/>
          <p:cNvSpPr>
            <a:spLocks noGrp="1"/>
          </p:cNvSpPr>
          <p:nvPr>
            <p:ph sz="quarter" idx="1"/>
          </p:nvPr>
        </p:nvSpPr>
        <p:spPr>
          <a:xfrm>
            <a:off x="406400" y="953034"/>
            <a:ext cx="11493679" cy="6561786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endParaRPr lang="sk-SK" dirty="0" smtClean="0"/>
          </a:p>
          <a:p>
            <a:r>
              <a:rPr lang="sk-SK" sz="3200" b="1" dirty="0" smtClean="0"/>
              <a:t>Biosféra</a:t>
            </a:r>
            <a:r>
              <a:rPr lang="sk-SK" sz="3200" dirty="0" smtClean="0"/>
              <a:t> </a:t>
            </a:r>
            <a:r>
              <a:rPr lang="sk-SK" sz="3200" dirty="0" smtClean="0"/>
              <a:t>= priestor Zeme, v ktorom žijú organizmy : zemská kôra, pôda (</a:t>
            </a:r>
            <a:r>
              <a:rPr lang="sk-SK" sz="3200" dirty="0" err="1" smtClean="0"/>
              <a:t>pedosféra</a:t>
            </a:r>
            <a:r>
              <a:rPr lang="sk-SK" sz="3200" dirty="0" smtClean="0"/>
              <a:t>), vodný obal (hydrosféra), dolná vrstva ovzdušia (atmosféra).</a:t>
            </a:r>
          </a:p>
          <a:p>
            <a:r>
              <a:rPr lang="sk-SK" sz="3200" b="1" dirty="0" err="1" smtClean="0"/>
              <a:t>Biomy</a:t>
            </a:r>
            <a:r>
              <a:rPr lang="sk-SK" sz="3200" b="1" smtClean="0"/>
              <a:t> </a:t>
            </a:r>
            <a:r>
              <a:rPr lang="sk-SK" sz="3200" smtClean="0"/>
              <a:t>= </a:t>
            </a:r>
            <a:r>
              <a:rPr lang="sk-SK" sz="3200" dirty="0" smtClean="0"/>
              <a:t>ekosystémy so spoločnými znakmi (klimatické podmienky, druhy organizmov).</a:t>
            </a:r>
          </a:p>
          <a:p>
            <a:r>
              <a:rPr lang="sk-SK" sz="3200" dirty="0" err="1" smtClean="0"/>
              <a:t>Biomy</a:t>
            </a:r>
            <a:r>
              <a:rPr lang="sk-SK" sz="3200" dirty="0" smtClean="0"/>
              <a:t>: tundra, tajga, step, púšť, savana, tropický dažďový les, ...</a:t>
            </a:r>
          </a:p>
          <a:p>
            <a:pPr lvl="0"/>
            <a:r>
              <a:rPr lang="sk-SK" sz="3200" dirty="0" smtClean="0"/>
              <a:t>Neustály obeh látok a tok energie</a:t>
            </a:r>
          </a:p>
          <a:p>
            <a:pPr lvl="0"/>
            <a:r>
              <a:rPr lang="sk-SK" sz="3200" dirty="0" smtClean="0"/>
              <a:t>Zdrojom energie je </a:t>
            </a:r>
            <a:r>
              <a:rPr lang="sk-SK" sz="3200" b="1" dirty="0" smtClean="0"/>
              <a:t>slnečné žiarenie</a:t>
            </a:r>
            <a:endParaRPr lang="sk-SK" sz="3200" dirty="0" smtClean="0"/>
          </a:p>
          <a:p>
            <a:pPr lvl="0"/>
            <a:r>
              <a:rPr lang="sk-SK" sz="3200" b="1" dirty="0" smtClean="0"/>
              <a:t>Tok energie: </a:t>
            </a:r>
            <a:r>
              <a:rPr lang="sk-SK" sz="3200" dirty="0" err="1" smtClean="0"/>
              <a:t>producenty</a:t>
            </a:r>
            <a:r>
              <a:rPr lang="sk-SK" sz="3200" dirty="0" smtClean="0"/>
              <a:t> – </a:t>
            </a:r>
            <a:r>
              <a:rPr lang="sk-SK" sz="3200" dirty="0" err="1" smtClean="0"/>
              <a:t>konzumenty</a:t>
            </a:r>
            <a:r>
              <a:rPr lang="sk-SK" sz="3200" dirty="0" smtClean="0"/>
              <a:t> - </a:t>
            </a:r>
            <a:r>
              <a:rPr lang="sk-SK" sz="3200" dirty="0" err="1" smtClean="0"/>
              <a:t>reducenty</a:t>
            </a:r>
            <a:endParaRPr lang="sk-SK" sz="3200" dirty="0" smtClean="0"/>
          </a:p>
          <a:p>
            <a:pPr lvl="0"/>
            <a:r>
              <a:rPr lang="sk-SK" sz="3200" b="1" dirty="0" smtClean="0"/>
              <a:t>Nevyhnutné obehy látok: vody, kyslíka, uhlíka, dusíka</a:t>
            </a:r>
            <a:endParaRPr lang="sk-SK" sz="3200" dirty="0" smtClean="0"/>
          </a:p>
          <a:p>
            <a:endParaRPr lang="sk-SK" dirty="0" smtClean="0"/>
          </a:p>
          <a:p>
            <a:pPr>
              <a:buFont typeface="Wingdings 2" pitchFamily="18" charset="2"/>
              <a:buNone/>
            </a:pPr>
            <a:endParaRPr lang="sk-SK" dirty="0" smtClean="0"/>
          </a:p>
        </p:txBody>
      </p:sp>
      <p:sp>
        <p:nvSpPr>
          <p:cNvPr id="5" name="Obdĺžnik 4"/>
          <p:cNvSpPr/>
          <p:nvPr/>
        </p:nvSpPr>
        <p:spPr>
          <a:xfrm>
            <a:off x="385622" y="0"/>
            <a:ext cx="2945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BIOSFÉRA</a:t>
            </a:r>
            <a:endParaRPr lang="sk-SK" sz="54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 Minute Meditation: Breathing with the Earth - Improvised 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718612" y="3119718"/>
            <a:ext cx="4473388" cy="28561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k-SK" sz="3200" dirty="0" smtClean="0"/>
              <a:t>Podľa  rovnakého </a:t>
            </a:r>
            <a:r>
              <a:rPr lang="sk-SK" sz="3200" b="1" dirty="0" smtClean="0"/>
              <a:t>podnebia</a:t>
            </a:r>
            <a:r>
              <a:rPr lang="sk-SK" sz="3200" dirty="0" smtClean="0"/>
              <a:t> a charakteristického </a:t>
            </a:r>
            <a:r>
              <a:rPr lang="sk-SK" sz="3200" b="1" dirty="0" smtClean="0"/>
              <a:t>rastlinstva</a:t>
            </a:r>
            <a:r>
              <a:rPr lang="sk-SK" sz="3200" dirty="0" smtClean="0"/>
              <a:t> môžeme zoskupovať ekosystémy do väčších celkov - </a:t>
            </a:r>
            <a:r>
              <a:rPr lang="sk-SK" sz="3200" b="1" dirty="0" err="1" smtClean="0"/>
              <a:t>biomov</a:t>
            </a:r>
            <a:r>
              <a:rPr lang="sk-SK" sz="3200" b="1" dirty="0" smtClean="0"/>
              <a:t> </a:t>
            </a:r>
            <a:r>
              <a:rPr lang="sk-SK" sz="3200" i="1" dirty="0" smtClean="0"/>
              <a:t>(napr. púšť, tundra)</a:t>
            </a:r>
          </a:p>
          <a:p>
            <a:pPr>
              <a:defRPr/>
            </a:pPr>
            <a:r>
              <a:rPr lang="sk-SK" sz="3200" dirty="0" smtClean="0"/>
              <a:t> </a:t>
            </a:r>
            <a:endParaRPr lang="sk-SK" sz="3200" dirty="0"/>
          </a:p>
        </p:txBody>
      </p:sp>
      <p:sp>
        <p:nvSpPr>
          <p:cNvPr id="11" name="Zahnutý roh 10"/>
          <p:cNvSpPr/>
          <p:nvPr/>
        </p:nvSpPr>
        <p:spPr>
          <a:xfrm>
            <a:off x="560295" y="4061012"/>
            <a:ext cx="2962834" cy="2448485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 smtClean="0">
              <a:hlinkClick r:id="rId3"/>
            </a:endParaRPr>
          </a:p>
          <a:p>
            <a:pPr algn="ctr"/>
            <a:endParaRPr lang="sk-SK" dirty="0" smtClean="0">
              <a:hlinkClick r:id="rId3"/>
            </a:endParaRPr>
          </a:p>
          <a:p>
            <a:pPr algn="ctr"/>
            <a:endParaRPr lang="sk-SK" dirty="0" smtClean="0">
              <a:hlinkClick r:id="rId3"/>
            </a:endParaRPr>
          </a:p>
          <a:p>
            <a:pPr algn="ctr"/>
            <a:endParaRPr lang="sk-SK" dirty="0" smtClean="0">
              <a:hlinkClick r:id="rId3"/>
            </a:endParaRPr>
          </a:p>
          <a:p>
            <a:pPr algn="ctr"/>
            <a:r>
              <a:rPr lang="sk-SK" dirty="0" smtClean="0">
                <a:hlinkClick r:id="rId3"/>
              </a:rPr>
              <a:t>https://www.youtube.com/watch?time_continue=36&amp;v=RFEV-hiP2gQ&amp;feature=emb_logo</a:t>
            </a:r>
            <a:endParaRPr lang="sk-SK" dirty="0" smtClean="0">
              <a:hlinkClick r:id="rId4"/>
            </a:endParaRPr>
          </a:p>
        </p:txBody>
      </p:sp>
      <p:pic>
        <p:nvPicPr>
          <p:cNvPr id="12" name="Picture 4" descr="Filmová klapka na fotenie, - 11 € | Svadobné shopy | Mojasvadba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715" y="4169895"/>
            <a:ext cx="782358" cy="861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3 Unique Tundra Animals - Earthpedia - Earth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37"/>
            <a:ext cx="12192000" cy="6847563"/>
          </a:xfrm>
          <a:prstGeom prst="rect">
            <a:avLst/>
          </a:prstGeom>
          <a:noFill/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1600" dirty="0" smtClean="0">
                <a:latin typeface="Calibri" pitchFamily="34" charset="0"/>
              </a:rPr>
              <a:t>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88332" y="3241264"/>
            <a:ext cx="4603668" cy="1309213"/>
          </a:xfrm>
        </p:spPr>
        <p:txBody>
          <a:bodyPr>
            <a:noAutofit/>
          </a:bodyPr>
          <a:lstStyle/>
          <a:p>
            <a:r>
              <a:rPr lang="sk-SK" sz="3200" b="1" u="sng" dirty="0" smtClean="0"/>
              <a:t>Tundry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najsevernejšie oblasti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stále zamrznutá pôda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v lete rozmŕza časť pôdy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rastú tu lišajníky, machy a zakrpatené dreviny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 descr="Obrázky na plochu : príroda, špinavá cesta, fešný, divokosť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8235" y="-252132"/>
            <a:ext cx="12640235" cy="7110132"/>
          </a:xfrm>
          <a:prstGeom prst="rect">
            <a:avLst/>
          </a:prstGeom>
          <a:noFill/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1600" dirty="0" smtClean="0">
                <a:latin typeface="Calibri" pitchFamily="34" charset="0"/>
              </a:rPr>
              <a:t>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88332" y="3241264"/>
            <a:ext cx="4603668" cy="1309213"/>
          </a:xfrm>
        </p:spPr>
        <p:txBody>
          <a:bodyPr>
            <a:noAutofit/>
          </a:bodyPr>
          <a:lstStyle/>
          <a:p>
            <a:r>
              <a:rPr lang="sk-SK" sz="3200" b="1" u="sng" dirty="0" smtClean="0"/>
              <a:t>Ihličnaté lesy (tajga)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južnejšie oblasti od tundry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chladnejšie oblasti mierneho pásma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prevládajú ihličnaté dreviny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ko žije 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3970"/>
            <a:ext cx="12192000" cy="8131970"/>
          </a:xfrm>
          <a:prstGeom prst="rect">
            <a:avLst/>
          </a:prstGeom>
          <a:noFill/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1600" dirty="0" smtClean="0">
                <a:latin typeface="Calibri" pitchFamily="34" charset="0"/>
              </a:rPr>
              <a:t>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88332" y="3241264"/>
            <a:ext cx="4603668" cy="1309213"/>
          </a:xfrm>
        </p:spPr>
        <p:txBody>
          <a:bodyPr>
            <a:noAutofit/>
          </a:bodyPr>
          <a:lstStyle/>
          <a:p>
            <a:r>
              <a:rPr lang="sk-SK" sz="3200" b="1" u="sng" dirty="0" smtClean="0"/>
              <a:t>Listnaté lesy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hlavne teplejšie oblasti mierneho pásma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teplé letá a chladné zimy, dostatok zrážok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prevládajú listnaté dreviny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avopis negatívnych a neurčito osobných zámen. Pravopi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642347"/>
            <a:ext cx="12667129" cy="9500347"/>
          </a:xfrm>
          <a:prstGeom prst="rect">
            <a:avLst/>
          </a:prstGeom>
          <a:noFill/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1600" dirty="0" smtClean="0">
                <a:latin typeface="Calibri" pitchFamily="34" charset="0"/>
              </a:rPr>
              <a:t>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88332" y="2810958"/>
            <a:ext cx="4603668" cy="1309213"/>
          </a:xfrm>
        </p:spPr>
        <p:txBody>
          <a:bodyPr>
            <a:noAutofit/>
          </a:bodyPr>
          <a:lstStyle/>
          <a:p>
            <a:r>
              <a:rPr lang="sk-SK" sz="3200" b="1" u="sng" dirty="0" smtClean="0"/>
              <a:t>Tropické pralesy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v tropických oblastiach s dostatkom zrážok a tepla po celý rok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vysoké priemerné ročné teploty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vysoká druhová pestrosť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iómy Z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9079"/>
            <a:ext cx="12192000" cy="7117080"/>
          </a:xfrm>
          <a:prstGeom prst="rect">
            <a:avLst/>
          </a:prstGeom>
          <a:noFill/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1600" dirty="0" smtClean="0">
                <a:latin typeface="Calibri" pitchFamily="34" charset="0"/>
              </a:rPr>
              <a:t>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88332" y="3241264"/>
            <a:ext cx="4603668" cy="1309213"/>
          </a:xfrm>
        </p:spPr>
        <p:txBody>
          <a:bodyPr>
            <a:noAutofit/>
          </a:bodyPr>
          <a:lstStyle/>
          <a:p>
            <a:r>
              <a:rPr lang="sk-SK" sz="3200" b="1" u="sng" dirty="0" smtClean="0"/>
              <a:t>Stepi (prérie, pampy)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chladné zimy a málo zrážok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rozsiahle oblasti v strede Severnej Ameriky a Ázie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z rastlinstva prevládajú trávy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yzylkum, Uzbekist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65103"/>
            <a:ext cx="12192000" cy="812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1600" dirty="0" smtClean="0">
                <a:latin typeface="Calibri" pitchFamily="34" charset="0"/>
              </a:rPr>
              <a:t>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88332" y="3241264"/>
            <a:ext cx="4603668" cy="1309213"/>
          </a:xfrm>
        </p:spPr>
        <p:txBody>
          <a:bodyPr>
            <a:noAutofit/>
          </a:bodyPr>
          <a:lstStyle/>
          <a:p>
            <a:r>
              <a:rPr lang="sk-SK" sz="3200" b="1" u="sng" dirty="0" smtClean="0"/>
              <a:t>Púšte a polopúšte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veľmi suché teplé alebo studené oblasti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veľmi chudobné rastlinstvo, alebo úplne chýba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481</Words>
  <Application>Microsoft Office PowerPoint</Application>
  <PresentationFormat>Širokouhlá</PresentationFormat>
  <Paragraphs>115</Paragraphs>
  <Slides>23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 2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Pohyb živočíchov</dc:title>
  <dc:creator>Magdalena Galova</dc:creator>
  <cp:lastModifiedBy>HP</cp:lastModifiedBy>
  <cp:revision>61</cp:revision>
  <dcterms:created xsi:type="dcterms:W3CDTF">2019-03-03T21:06:35Z</dcterms:created>
  <dcterms:modified xsi:type="dcterms:W3CDTF">2020-06-13T03:49:20Z</dcterms:modified>
</cp:coreProperties>
</file>