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994E6F-2570-433A-8F78-AEFE2AA11932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1EC5A7-E316-4841-8CF4-36BCF55FDFF5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Dýchanie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2"/>
                </a:solidFill>
              </a:rPr>
              <a:t>živočíchov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84168" y="5638800"/>
            <a:ext cx="3059832" cy="67052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sk-SK" dirty="0" smtClean="0"/>
              <a:t>BIOLÓGIA pre 8. ročník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4078" t="33204" r="17606" b="20897"/>
          <a:stretch>
            <a:fillRect/>
          </a:stretch>
        </p:blipFill>
        <p:spPr bwMode="auto">
          <a:xfrm>
            <a:off x="0" y="3653032"/>
            <a:ext cx="6000792" cy="32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8658196" cy="92867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Vodné Stavovce </a:t>
            </a:r>
            <a:r>
              <a:rPr lang="sk-SK" sz="3600" dirty="0" smtClean="0"/>
              <a:t>(ryby, larvy obojživelníkov)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žiabre</a:t>
            </a:r>
            <a:endParaRPr lang="sk-SK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4590" t="33203" r="17642" b="22851"/>
          <a:stretch>
            <a:fillRect/>
          </a:stretch>
        </p:blipFill>
        <p:spPr bwMode="auto">
          <a:xfrm>
            <a:off x="2714612" y="857232"/>
            <a:ext cx="62151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Suchozemské stavovce (obojživelníky, plazy, vtáky, cicavce)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pľúca </a:t>
            </a:r>
          </a:p>
          <a:p>
            <a:pPr>
              <a:buNone/>
            </a:pPr>
            <a:r>
              <a:rPr lang="sk-SK" dirty="0" smtClean="0">
                <a:solidFill>
                  <a:schemeClr val="accent2"/>
                </a:solidFill>
              </a:rPr>
              <a:t>kyslík    nosohltan    hrtan    priedušnica    priedušky      pľúca     </a:t>
            </a:r>
            <a:endParaRPr lang="sk-SK" dirty="0">
              <a:solidFill>
                <a:schemeClr val="accent2"/>
              </a:solidFill>
            </a:endParaRPr>
          </a:p>
        </p:txBody>
      </p:sp>
      <p:pic>
        <p:nvPicPr>
          <p:cNvPr id="4" name="Obrázok 3" descr="plu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14607"/>
            <a:ext cx="6252757" cy="414339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>
            <a:off x="1285852" y="242886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3428992" y="242886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4714876" y="242886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7072330" y="242886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285720" y="292893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sk-SK" dirty="0" smtClean="0"/>
              <a:t>obojživelníky dopĺňajú – kožným dýchaním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vtáky – vzdušné vaky (zásobárne vzduchu)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Dych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14752"/>
            <a:ext cx="4762490" cy="2930763"/>
          </a:xfrm>
          <a:prstGeom prst="rect">
            <a:avLst/>
          </a:prstGeom>
        </p:spPr>
      </p:pic>
      <p:pic>
        <p:nvPicPr>
          <p:cNvPr id="5" name="Obrázok 4" descr="Litoria_caerul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071546"/>
            <a:ext cx="2854948" cy="188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Podľa miesta výmeny dýchacích plynov rozlišujeme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vonkajšie dýchanie </a:t>
            </a:r>
            <a:r>
              <a:rPr lang="sk-SK" dirty="0" smtClean="0"/>
              <a:t>– </a:t>
            </a:r>
          </a:p>
          <a:p>
            <a:pPr>
              <a:buNone/>
            </a:pPr>
            <a:r>
              <a:rPr lang="sk-SK" dirty="0" smtClean="0"/>
              <a:t>medzi pľúcnymi mechúrikmi</a:t>
            </a:r>
          </a:p>
          <a:p>
            <a:pPr>
              <a:buNone/>
            </a:pPr>
            <a:r>
              <a:rPr lang="sk-SK" dirty="0" smtClean="0"/>
              <a:t> a krvou</a:t>
            </a:r>
          </a:p>
          <a:p>
            <a:endParaRPr lang="sk-SK" dirty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vnútorné dýchanie</a:t>
            </a:r>
            <a:r>
              <a:rPr lang="sk-SK" dirty="0" smtClean="0"/>
              <a:t> – medzi bunkami a krvou</a:t>
            </a:r>
            <a:endParaRPr lang="sk-SK" dirty="0"/>
          </a:p>
        </p:txBody>
      </p:sp>
      <p:pic>
        <p:nvPicPr>
          <p:cNvPr id="5" name="Obrázok 4" descr="DLco_test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85860"/>
            <a:ext cx="3428992" cy="342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00298" y="2928934"/>
            <a:ext cx="4004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Ďakujem za pozornosť!</a:t>
            </a:r>
            <a:endParaRPr lang="sk-SK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už viem?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Aký význam má dýchanie pre živočíchy?</a:t>
            </a:r>
          </a:p>
          <a:p>
            <a:r>
              <a:rPr lang="sk-SK" dirty="0" smtClean="0"/>
              <a:t>Ktoré plyny nazývame dýchacie?</a:t>
            </a:r>
          </a:p>
          <a:p>
            <a:r>
              <a:rPr lang="sk-SK" dirty="0" smtClean="0"/>
              <a:t>Aký význam má kyslík, ktorý sa dostane do buniek?</a:t>
            </a:r>
          </a:p>
          <a:p>
            <a:r>
              <a:rPr lang="sk-SK" dirty="0" smtClean="0"/>
              <a:t>Aký je najjednoduchší spôsob dýchania bezstavovcov?</a:t>
            </a:r>
          </a:p>
          <a:p>
            <a:r>
              <a:rPr lang="sk-SK" dirty="0" smtClean="0"/>
              <a:t>Ako nazývame dýchacie orgány hmyzu a pavúkov?</a:t>
            </a:r>
          </a:p>
          <a:p>
            <a:r>
              <a:rPr lang="sk-SK" dirty="0" smtClean="0"/>
              <a:t>Ako sa volá orgán, ktorým dýchajú suchozemské stavovce?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sk-SK" dirty="0" smtClean="0"/>
              <a:t>Proces dýchania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28596" y="2643182"/>
            <a:ext cx="150019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Prijímanie KYSLÍKA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143240" y="2714620"/>
            <a:ext cx="257176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DÝCHACÍ ORGÁN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14414" y="435769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/>
              <a:t>-kyslík rozkladá </a:t>
            </a:r>
            <a:r>
              <a:rPr lang="sk-SK" sz="2400" dirty="0" smtClean="0"/>
              <a:t>(oxiduje) </a:t>
            </a:r>
            <a:r>
              <a:rPr lang="sk-SK" sz="3200" b="1" dirty="0" smtClean="0"/>
              <a:t>organické látky </a:t>
            </a:r>
            <a:r>
              <a:rPr lang="sk-SK" sz="3200" dirty="0" smtClean="0"/>
              <a:t>na jednoduché, pričom sa</a:t>
            </a:r>
          </a:p>
          <a:p>
            <a:pPr algn="ctr"/>
            <a:r>
              <a:rPr lang="sk-SK" sz="3200" b="1" dirty="0" smtClean="0"/>
              <a:t>uvoľňuje energia </a:t>
            </a:r>
            <a:r>
              <a:rPr lang="sk-SK" sz="2400" dirty="0" smtClean="0"/>
              <a:t>(uskladnenie v ATP)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6715140" y="2643182"/>
            <a:ext cx="228601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VYLUČOVANIE OXIDU UHLIČITÉHO</a:t>
            </a:r>
            <a:endParaRPr lang="sk-SK" dirty="0"/>
          </a:p>
        </p:txBody>
      </p:sp>
      <p:sp>
        <p:nvSpPr>
          <p:cNvPr id="8" name="Šípka doprava 7"/>
          <p:cNvSpPr/>
          <p:nvPr/>
        </p:nvSpPr>
        <p:spPr>
          <a:xfrm>
            <a:off x="2143108" y="285749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5857884" y="2786058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3214678" y="1428736"/>
            <a:ext cx="24288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DÝCHACIE PLYNY</a:t>
            </a:r>
            <a:endParaRPr lang="sk-SK" dirty="0"/>
          </a:p>
        </p:txBody>
      </p:sp>
      <p:cxnSp>
        <p:nvCxnSpPr>
          <p:cNvPr id="12" name="Rovná spojovacia šípka 11"/>
          <p:cNvCxnSpPr/>
          <p:nvPr/>
        </p:nvCxnSpPr>
        <p:spPr>
          <a:xfrm rot="10800000" flipV="1">
            <a:off x="1714480" y="1785926"/>
            <a:ext cx="1500198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5572132" y="1714488"/>
            <a:ext cx="2857520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357158" y="385762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Prečo je potrebný kyslík pri dýchaní? </a:t>
            </a:r>
            <a:r>
              <a:rPr lang="sk-SK" b="1" dirty="0"/>
              <a:t> </a:t>
            </a:r>
            <a:r>
              <a:rPr lang="sk-SK" b="1" dirty="0" smtClean="0"/>
              <a:t>Z akého dôvodu je dôležité dýchanie?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sk-SK" dirty="0" smtClean="0"/>
              <a:t>Stavba dýchacej sústavy závisí od zložitosti organizmu a prostredia v ktorom žije.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Živočíchy dýchajú</a:t>
            </a:r>
          </a:p>
          <a:p>
            <a:pPr lvl="2"/>
            <a:r>
              <a:rPr lang="sk-SK" dirty="0" smtClean="0"/>
              <a:t>povrchom tela</a:t>
            </a:r>
          </a:p>
          <a:p>
            <a:pPr lvl="2"/>
            <a:r>
              <a:rPr lang="sk-SK" dirty="0" smtClean="0"/>
              <a:t>dýchacími orgánmi</a:t>
            </a:r>
            <a:endParaRPr lang="sk-SK" dirty="0"/>
          </a:p>
        </p:txBody>
      </p:sp>
      <p:sp>
        <p:nvSpPr>
          <p:cNvPr id="4" name="Pravá zložená zátvorka 3"/>
          <p:cNvSpPr/>
          <p:nvPr/>
        </p:nvSpPr>
        <p:spPr>
          <a:xfrm>
            <a:off x="4357686" y="2643182"/>
            <a:ext cx="357190" cy="714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929190" y="264318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rozvádzanie telovými tekutinami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r>
              <a:rPr lang="sk-SK" sz="3200" dirty="0" err="1" smtClean="0"/>
              <a:t>Jednobunkovce</a:t>
            </a:r>
            <a:r>
              <a:rPr lang="sk-SK" sz="3200" dirty="0" smtClean="0"/>
              <a:t>, </a:t>
            </a:r>
            <a:r>
              <a:rPr lang="sk-SK" sz="3200" dirty="0" err="1" smtClean="0"/>
              <a:t>pŕhlivce</a:t>
            </a:r>
            <a:r>
              <a:rPr lang="sk-SK" sz="3200" dirty="0" smtClean="0"/>
              <a:t>, </a:t>
            </a:r>
            <a:r>
              <a:rPr lang="sk-SK" sz="3200" dirty="0" err="1" smtClean="0"/>
              <a:t>ploskavce</a:t>
            </a:r>
            <a:r>
              <a:rPr lang="sk-SK" sz="3200" dirty="0" smtClean="0"/>
              <a:t>, </a:t>
            </a:r>
            <a:r>
              <a:rPr lang="sk-SK" sz="3200" dirty="0" err="1" smtClean="0"/>
              <a:t>obrúčkavce</a:t>
            </a:r>
            <a:r>
              <a:rPr lang="sk-SK" sz="3200" dirty="0" smtClean="0"/>
              <a:t>, drobné bezstavovce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dýchanie povrchom tela, prostredníctvom difúzie</a:t>
            </a:r>
            <a:endParaRPr lang="sk-SK" dirty="0"/>
          </a:p>
        </p:txBody>
      </p:sp>
      <p:pic>
        <p:nvPicPr>
          <p:cNvPr id="4" name="Obrázok 3" descr="1200px-Scheme_simple_diffusion_in_cell_membrane-en.svg.png"/>
          <p:cNvPicPr>
            <a:picLocks noChangeAspect="1"/>
          </p:cNvPicPr>
          <p:nvPr/>
        </p:nvPicPr>
        <p:blipFill>
          <a:blip r:embed="rId2" cstate="print"/>
          <a:srcRect r="1333" b="7973"/>
          <a:stretch>
            <a:fillRect/>
          </a:stretch>
        </p:blipFill>
        <p:spPr>
          <a:xfrm>
            <a:off x="4643438" y="2500306"/>
            <a:ext cx="3857652" cy="2293739"/>
          </a:xfrm>
          <a:prstGeom prst="rect">
            <a:avLst/>
          </a:prstGeom>
        </p:spPr>
      </p:pic>
      <p:pic>
        <p:nvPicPr>
          <p:cNvPr id="5" name="Obrázok 4" descr="stiahnuť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857760"/>
            <a:ext cx="2543175" cy="1790700"/>
          </a:xfrm>
          <a:prstGeom prst="rect">
            <a:avLst/>
          </a:prstGeom>
        </p:spPr>
      </p:pic>
      <p:pic>
        <p:nvPicPr>
          <p:cNvPr id="6" name="Obrázok 5" descr="dazdovka_shutterstock_142988140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857760"/>
            <a:ext cx="2662222" cy="1793880"/>
          </a:xfrm>
          <a:prstGeom prst="rect">
            <a:avLst/>
          </a:prstGeom>
        </p:spPr>
      </p:pic>
      <p:pic>
        <p:nvPicPr>
          <p:cNvPr id="7" name="Obrázok 6" descr="2624271_nezmar-v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000372"/>
            <a:ext cx="2881231" cy="1497010"/>
          </a:xfrm>
          <a:prstGeom prst="rect">
            <a:avLst/>
          </a:prstGeom>
        </p:spPr>
      </p:pic>
      <p:pic>
        <p:nvPicPr>
          <p:cNvPr id="8" name="Obrázok 7" descr="019278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929198"/>
            <a:ext cx="2038338" cy="1647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suchozemské bezstavovce </a:t>
            </a:r>
            <a:br>
              <a:rPr lang="sk-SK" dirty="0" smtClean="0"/>
            </a:br>
            <a:r>
              <a:rPr lang="sk-SK" sz="3600" dirty="0" smtClean="0">
                <a:solidFill>
                  <a:schemeClr val="accent2"/>
                </a:solidFill>
              </a:rPr>
              <a:t>vzdušnice</a:t>
            </a:r>
            <a:r>
              <a:rPr lang="sk-SK" sz="3600" dirty="0" smtClean="0"/>
              <a:t> (systém rozvetvených trubíc)</a:t>
            </a:r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884" t="22461" r="14348" b="25781"/>
          <a:stretch>
            <a:fillRect/>
          </a:stretch>
        </p:blipFill>
        <p:spPr bwMode="auto">
          <a:xfrm>
            <a:off x="0" y="2214554"/>
            <a:ext cx="62151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7255" t="22656" r="37921" b="43164"/>
          <a:stretch>
            <a:fillRect/>
          </a:stretch>
        </p:blipFill>
        <p:spPr bwMode="auto">
          <a:xfrm>
            <a:off x="6715140" y="157161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3571868" y="15001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privádza kyslík k tkanivám bez účasti krvi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6286512" y="1857364"/>
            <a:ext cx="142876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643702" y="435769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pavúky, mravce, chrobáky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079" t="19531" r="41801" b="19393"/>
          <a:stretch>
            <a:fillRect/>
          </a:stretch>
        </p:blipFill>
        <p:spPr bwMode="auto">
          <a:xfrm>
            <a:off x="571472" y="666731"/>
            <a:ext cx="7643866" cy="56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Pľúcne vaky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mäkkýše, článkonožce (</a:t>
            </a:r>
            <a:r>
              <a:rPr lang="sk-SK" dirty="0" err="1" smtClean="0"/>
              <a:t>pavúkovce</a:t>
            </a:r>
            <a:r>
              <a:rPr lang="sk-SK" dirty="0" smtClean="0"/>
              <a:t>)</a:t>
            </a:r>
          </a:p>
          <a:p>
            <a:r>
              <a:rPr lang="sk-SK" dirty="0" smtClean="0"/>
              <a:t>skladajú sa z lamiel, cez ne </a:t>
            </a:r>
            <a:r>
              <a:rPr lang="sk-SK" dirty="0" err="1" smtClean="0"/>
              <a:t>hemolymfa</a:t>
            </a:r>
            <a:r>
              <a:rPr lang="sk-SK" dirty="0" smtClean="0"/>
              <a:t>, ktorá sa okysličuje</a:t>
            </a:r>
            <a:endParaRPr lang="sk-SK" dirty="0"/>
          </a:p>
        </p:txBody>
      </p:sp>
      <p:pic>
        <p:nvPicPr>
          <p:cNvPr id="5" name="Obrázok 4" descr="55014-004-B80B2BEF.jpg"/>
          <p:cNvPicPr>
            <a:picLocks noChangeAspect="1"/>
          </p:cNvPicPr>
          <p:nvPr/>
        </p:nvPicPr>
        <p:blipFill>
          <a:blip r:embed="rId2"/>
          <a:srcRect r="1265" b="5063"/>
          <a:stretch>
            <a:fillRect/>
          </a:stretch>
        </p:blipFill>
        <p:spPr>
          <a:xfrm>
            <a:off x="4429124" y="2928934"/>
            <a:ext cx="371477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žiabre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vodné bezstavovce</a:t>
            </a:r>
            <a:endParaRPr lang="sk-SK" dirty="0"/>
          </a:p>
        </p:txBody>
      </p:sp>
      <p:pic>
        <p:nvPicPr>
          <p:cNvPr id="4" name="Obrázok 3" descr="995-Lovlya-rakov-osenyu.1-581x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71744"/>
            <a:ext cx="4929190" cy="2728659"/>
          </a:xfrm>
          <a:prstGeom prst="rect">
            <a:avLst/>
          </a:prstGeom>
        </p:spPr>
      </p:pic>
      <p:pic>
        <p:nvPicPr>
          <p:cNvPr id="5" name="Obrázok 4" descr="vodomil-cerny_owr93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500570"/>
            <a:ext cx="3130938" cy="2089901"/>
          </a:xfrm>
          <a:prstGeom prst="rect">
            <a:avLst/>
          </a:prstGeom>
        </p:spPr>
      </p:pic>
      <p:pic>
        <p:nvPicPr>
          <p:cNvPr id="6" name="Obrázok 5" descr="1901647_1200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571612"/>
            <a:ext cx="3393273" cy="226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136</TotalTime>
  <Words>253</Words>
  <Application>Microsoft Office PowerPoint</Application>
  <PresentationFormat>Prezentácia na obrazovke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Franklin Gothic Book</vt:lpstr>
      <vt:lpstr>Wingdings 2</vt:lpstr>
      <vt:lpstr>Technický</vt:lpstr>
      <vt:lpstr>Dýchanie živočíchov</vt:lpstr>
      <vt:lpstr>Čo už viem?</vt:lpstr>
      <vt:lpstr>Proces dýchania</vt:lpstr>
      <vt:lpstr>Prezentácia programu PowerPoint</vt:lpstr>
      <vt:lpstr>Jednobunkovce, pŕhlivce, ploskavce, obrúčkavce, drobné bezstavovce</vt:lpstr>
      <vt:lpstr>suchozemské bezstavovce  vzdušnice (systém rozvetvených trubíc)</vt:lpstr>
      <vt:lpstr>Prezentácia programu PowerPoint</vt:lpstr>
      <vt:lpstr>Pľúcne vaky</vt:lpstr>
      <vt:lpstr>žiabre</vt:lpstr>
      <vt:lpstr>Vodné Stavovce (ryby, larvy obojživelníkov)</vt:lpstr>
      <vt:lpstr>Suchozemské stavovce (obojživelníky, plazy, vtáky, cicavce)</vt:lpstr>
      <vt:lpstr>Prezentácia programu PowerPoint</vt:lpstr>
      <vt:lpstr>Podľa miesta výmeny dýchacích plynov rozlišujeme: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Dýchanie živočíchov</dc:title>
  <dc:creator>uzivatel</dc:creator>
  <cp:lastModifiedBy>HP</cp:lastModifiedBy>
  <cp:revision>7</cp:revision>
  <dcterms:created xsi:type="dcterms:W3CDTF">2019-11-24T09:48:47Z</dcterms:created>
  <dcterms:modified xsi:type="dcterms:W3CDTF">2020-12-05T07:43:05Z</dcterms:modified>
</cp:coreProperties>
</file>