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2" r:id="rId5"/>
    <p:sldId id="273" r:id="rId6"/>
    <p:sldId id="274" r:id="rId7"/>
    <p:sldId id="279" r:id="rId8"/>
    <p:sldId id="275" r:id="rId9"/>
    <p:sldId id="276" r:id="rId10"/>
    <p:sldId id="277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70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45000">
              <a:schemeClr val="accent3">
                <a:lumMod val="75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rgbClr val="FFC0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30.05.2020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latin typeface="Bradley Hand ITC" pitchFamily="66" charset="0"/>
                <a:ea typeface="Cambria Math" pitchFamily="18" charset="0"/>
              </a:rPr>
              <a:t>Rekordy prírody Slovenska</a:t>
            </a:r>
            <a:br>
              <a:rPr lang="sk-SK" b="1" dirty="0" smtClean="0">
                <a:latin typeface="Bradley Hand ITC" pitchFamily="66" charset="0"/>
                <a:ea typeface="Cambria Math" pitchFamily="18" charset="0"/>
              </a:rPr>
            </a:br>
            <a:r>
              <a:rPr lang="sk-SK" b="1" dirty="0" smtClean="0">
                <a:latin typeface="Bradley Hand ITC" pitchFamily="66" charset="0"/>
                <a:ea typeface="Cambria Math" pitchFamily="18" charset="0"/>
              </a:rPr>
              <a:t>OCHRANA PRÍRODY</a:t>
            </a:r>
            <a:endParaRPr lang="sk-SK" b="1" dirty="0">
              <a:latin typeface="Bradley Hand ITC" pitchFamily="66" charset="0"/>
              <a:ea typeface="Cambria Math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Národný park s najväčším ochranným pásmom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NP Nízke Tatry (NAPANT)</a:t>
            </a: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vyhlásené      </a:t>
            </a:r>
            <a:r>
              <a:rPr lang="sk-SK" sz="2200" b="1" dirty="0" smtClean="0">
                <a:ea typeface="Cambria Math" pitchFamily="18" charset="0"/>
              </a:rPr>
              <a:t>14. júna 1978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728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Rozloha ochranného              pásma je </a:t>
            </a:r>
            <a:r>
              <a:rPr lang="sk-SK" sz="2200" b="1" dirty="0" smtClean="0">
                <a:ea typeface="Cambria Math" pitchFamily="18" charset="0"/>
              </a:rPr>
              <a:t>1 102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</a:p>
          <a:p>
            <a:r>
              <a:rPr lang="sk-SK" sz="2200" dirty="0" smtClean="0">
                <a:ea typeface="Cambria Math" pitchFamily="18" charset="0"/>
              </a:rPr>
              <a:t>Z väčšej časti sa rozkladá v krajinnom celku Nízke Tatry, iba okrajmi zasahuje do susedných celkov</a:t>
            </a:r>
          </a:p>
          <a:p>
            <a:endParaRPr lang="sk-SK" sz="2400" dirty="0">
              <a:ea typeface="Cambria Math" pitchFamily="18" charset="0"/>
            </a:endParaRPr>
          </a:p>
        </p:txBody>
      </p:sp>
      <p:pic>
        <p:nvPicPr>
          <p:cNvPr id="6" name="Obrázok 5" descr="crw_0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810000"/>
            <a:ext cx="4572000" cy="3048000"/>
          </a:xfrm>
          <a:prstGeom prst="rect">
            <a:avLst/>
          </a:prstGeom>
        </p:spPr>
      </p:pic>
      <p:pic>
        <p:nvPicPr>
          <p:cNvPr id="7" name="Obrázok 6" descr="napant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643050"/>
            <a:ext cx="2190752" cy="2146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Najväčšia chránená krajinná oblasť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CHKO Štiavnické vrchy</a:t>
            </a: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vyhlásené      </a:t>
            </a:r>
            <a:r>
              <a:rPr lang="sk-SK" sz="2200" b="1" dirty="0" smtClean="0">
                <a:ea typeface="Cambria Math" pitchFamily="18" charset="0"/>
              </a:rPr>
              <a:t>22.  septembra 1979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726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Sú najväčším sopečným          pohorím na Slovensku</a:t>
            </a:r>
          </a:p>
          <a:p>
            <a:endParaRPr lang="sk-SK" sz="2400" dirty="0">
              <a:ea typeface="Cambria Math" pitchFamily="18" charset="0"/>
            </a:endParaRPr>
          </a:p>
        </p:txBody>
      </p:sp>
      <p:pic>
        <p:nvPicPr>
          <p:cNvPr id="8" name="Obrázok 7" descr="4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3112510"/>
            <a:ext cx="5000628" cy="3745490"/>
          </a:xfrm>
          <a:prstGeom prst="rect">
            <a:avLst/>
          </a:prstGeom>
        </p:spPr>
      </p:pic>
      <p:pic>
        <p:nvPicPr>
          <p:cNvPr id="9" name="Obrázok 8" descr="logo-chkostiavnickevrch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285860"/>
            <a:ext cx="1833566" cy="1833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Najpestrejšia a najzaujímavejšia CHKO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CHKO Strážovské vrchy</a:t>
            </a: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vyhlásené        </a:t>
            </a:r>
            <a:r>
              <a:rPr lang="sk-SK" sz="2200" b="1" dirty="0" smtClean="0">
                <a:ea typeface="Cambria Math" pitchFamily="18" charset="0"/>
              </a:rPr>
              <a:t>3.  marca 1998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310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Sú tu sústredené významné rezervácie: NPR Súľovské skaly, NPR </a:t>
            </a:r>
            <a:r>
              <a:rPr lang="sk-SK" sz="2200" dirty="0" err="1" smtClean="0">
                <a:ea typeface="Cambria Math" pitchFamily="18" charset="0"/>
              </a:rPr>
              <a:t>Manínska</a:t>
            </a:r>
            <a:r>
              <a:rPr lang="sk-SK" sz="2200" dirty="0" smtClean="0">
                <a:ea typeface="Cambria Math" pitchFamily="18" charset="0"/>
              </a:rPr>
              <a:t> tiesňava</a:t>
            </a:r>
          </a:p>
          <a:p>
            <a:endParaRPr lang="sk-SK" sz="2400" dirty="0">
              <a:ea typeface="Cambria Math" pitchFamily="18" charset="0"/>
            </a:endParaRPr>
          </a:p>
        </p:txBody>
      </p:sp>
      <p:sp>
        <p:nvSpPr>
          <p:cNvPr id="2050" name="AutoShape 2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2" name="Obrázok 11" descr="943759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359725"/>
            <a:ext cx="4643438" cy="3498275"/>
          </a:xfrm>
          <a:prstGeom prst="rect">
            <a:avLst/>
          </a:prstGeom>
        </p:spPr>
      </p:pic>
      <p:pic>
        <p:nvPicPr>
          <p:cNvPr id="13" name="Obrázok 12" descr="stiahnuť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363472"/>
            <a:ext cx="2043116" cy="2017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>
                <a:latin typeface="+mn-lt"/>
                <a:ea typeface="Cambria Math" pitchFamily="18" charset="0"/>
              </a:rPr>
              <a:t>N</a:t>
            </a:r>
            <a:r>
              <a:rPr lang="sk-SK" sz="2800" b="1" dirty="0" smtClean="0">
                <a:latin typeface="+mn-lt"/>
                <a:ea typeface="Cambria Math" pitchFamily="18" charset="0"/>
              </a:rPr>
              <a:t>ajsevernejšia CHKO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CHKO Horná Orava</a:t>
            </a: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vyhlásené          v roku </a:t>
            </a:r>
            <a:r>
              <a:rPr lang="sk-SK" sz="2200" b="1" dirty="0" smtClean="0">
                <a:ea typeface="Cambria Math" pitchFamily="18" charset="0"/>
              </a:rPr>
              <a:t>1979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703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endParaRPr lang="sk-SK" sz="2400" dirty="0">
              <a:ea typeface="Cambria Math" pitchFamily="18" charset="0"/>
            </a:endParaRPr>
          </a:p>
        </p:txBody>
      </p:sp>
      <p:sp>
        <p:nvSpPr>
          <p:cNvPr id="2050" name="AutoShape 2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" name="Obrázok 8" descr="csm_D_Horna_Orava_Babia_Hora_jpg_ec118ba8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958589"/>
            <a:ext cx="6000760" cy="3899411"/>
          </a:xfrm>
          <a:prstGeom prst="rect">
            <a:avLst/>
          </a:prstGeom>
        </p:spPr>
      </p:pic>
      <p:pic>
        <p:nvPicPr>
          <p:cNvPr id="10" name="Obrázok 9" descr="CHKO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143380"/>
            <a:ext cx="2243517" cy="2243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Najmladšia a najjužnejšia CHKO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CHKO Dunajské luhy</a:t>
            </a: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vyhlásené        </a:t>
            </a:r>
            <a:r>
              <a:rPr lang="sk-SK" sz="2200" b="1" dirty="0" smtClean="0">
                <a:ea typeface="Cambria Math" pitchFamily="18" charset="0"/>
              </a:rPr>
              <a:t>3.  marca 1998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123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endParaRPr lang="sk-SK" sz="2400" dirty="0">
              <a:ea typeface="Cambria Math" pitchFamily="18" charset="0"/>
            </a:endParaRPr>
          </a:p>
        </p:txBody>
      </p:sp>
      <p:sp>
        <p:nvSpPr>
          <p:cNvPr id="2050" name="AutoShape 2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" name="Obrázok 8" descr="ULjq.rv3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4947" y="3357562"/>
            <a:ext cx="6219053" cy="3500438"/>
          </a:xfrm>
          <a:prstGeom prst="rect">
            <a:avLst/>
          </a:prstGeom>
        </p:spPr>
      </p:pic>
      <p:pic>
        <p:nvPicPr>
          <p:cNvPr id="10" name="Obrázok 9" descr="obr_31_01.jpg"/>
          <p:cNvPicPr>
            <a:picLocks noChangeAspect="1"/>
          </p:cNvPicPr>
          <p:nvPr/>
        </p:nvPicPr>
        <p:blipFill>
          <a:blip r:embed="rId3" cstate="print"/>
          <a:srcRect l="4196" t="40364" r="66072" b="15069"/>
          <a:stretch>
            <a:fillRect/>
          </a:stretch>
        </p:blipFill>
        <p:spPr>
          <a:xfrm>
            <a:off x="6500826" y="1500174"/>
            <a:ext cx="1857388" cy="1857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Najjužnejšia horská CHKO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CHKO Cerová vrchovina</a:t>
            </a: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vyhlásené        </a:t>
            </a:r>
            <a:r>
              <a:rPr lang="sk-SK" sz="2200" b="1" dirty="0" smtClean="0">
                <a:ea typeface="Cambria Math" pitchFamily="18" charset="0"/>
              </a:rPr>
              <a:t>10.  októbra 1989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163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endParaRPr lang="sk-SK" sz="2400" dirty="0">
              <a:ea typeface="Cambria Math" pitchFamily="18" charset="0"/>
            </a:endParaRPr>
          </a:p>
        </p:txBody>
      </p:sp>
      <p:sp>
        <p:nvSpPr>
          <p:cNvPr id="2050" name="AutoShape 2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4" name="Picture 2" descr="cerova-vrchovina-prirodni-rezervace-logo.jpg (300×26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5216" y="1340769"/>
            <a:ext cx="2326411" cy="2016224"/>
          </a:xfrm>
          <a:prstGeom prst="rect">
            <a:avLst/>
          </a:prstGeom>
          <a:noFill/>
        </p:spPr>
      </p:pic>
      <p:pic>
        <p:nvPicPr>
          <p:cNvPr id="3076" name="Picture 4" descr="cv007.jpg (580×442)"/>
          <p:cNvPicPr>
            <a:picLocks noChangeAspect="1" noChangeArrowheads="1"/>
          </p:cNvPicPr>
          <p:nvPr/>
        </p:nvPicPr>
        <p:blipFill>
          <a:blip r:embed="rId3" cstate="print"/>
          <a:srcRect l="2827" t="4200" r="2754" b="11801"/>
          <a:stretch>
            <a:fillRect/>
          </a:stretch>
        </p:blipFill>
        <p:spPr bwMode="auto">
          <a:xfrm>
            <a:off x="1691680" y="3538309"/>
            <a:ext cx="4896544" cy="33196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Najzápadnejšia CHKO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CHKO Záhorie</a:t>
            </a: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vyhlásené        </a:t>
            </a:r>
            <a:r>
              <a:rPr lang="sk-SK" sz="2200" b="1" dirty="0" smtClean="0">
                <a:ea typeface="Cambria Math" pitchFamily="18" charset="0"/>
              </a:rPr>
              <a:t>9.  novembra 1988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275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Jej časť Niva Moravy je zapísaná medzi medzinárodne významné mokrade podľa </a:t>
            </a:r>
            <a:r>
              <a:rPr lang="sk-SK" sz="2200" dirty="0" err="1" smtClean="0">
                <a:ea typeface="Cambria Math" pitchFamily="18" charset="0"/>
              </a:rPr>
              <a:t>Ramsarskej</a:t>
            </a:r>
            <a:r>
              <a:rPr lang="sk-SK" sz="2200" dirty="0" smtClean="0">
                <a:ea typeface="Cambria Math" pitchFamily="18" charset="0"/>
              </a:rPr>
              <a:t> konvencie</a:t>
            </a:r>
          </a:p>
          <a:p>
            <a:endParaRPr lang="sk-SK" sz="2400" dirty="0">
              <a:ea typeface="Cambria Math" pitchFamily="18" charset="0"/>
            </a:endParaRPr>
          </a:p>
        </p:txBody>
      </p:sp>
      <p:sp>
        <p:nvSpPr>
          <p:cNvPr id="2050" name="AutoShape 2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" name="Picture 2" descr="zahorie.gif (299×2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72816"/>
            <a:ext cx="2847975" cy="1905000"/>
          </a:xfrm>
          <a:prstGeom prst="rect">
            <a:avLst/>
          </a:prstGeom>
          <a:noFill/>
        </p:spPr>
      </p:pic>
      <p:pic>
        <p:nvPicPr>
          <p:cNvPr id="5" name="Picture 4" descr="pokus_549.JPG (800×53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265" y="3922364"/>
            <a:ext cx="4389735" cy="29356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Najvýchodnejšia CHKO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CHKO Vihorlat</a:t>
            </a: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vyhlásené         v roku </a:t>
            </a:r>
            <a:r>
              <a:rPr lang="sk-SK" sz="2200" b="1" dirty="0" smtClean="0">
                <a:ea typeface="Cambria Math" pitchFamily="18" charset="0"/>
              </a:rPr>
              <a:t>1974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46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Zaujímavé prírodné   výtvory ako Morské oko       a Sninský kameň</a:t>
            </a:r>
          </a:p>
          <a:p>
            <a:endParaRPr lang="sk-SK" sz="2400" dirty="0">
              <a:ea typeface="Cambria Math" pitchFamily="18" charset="0"/>
            </a:endParaRPr>
          </a:p>
        </p:txBody>
      </p:sp>
      <p:sp>
        <p:nvSpPr>
          <p:cNvPr id="2050" name="AutoShape 2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1746" name="Picture 2" descr="Znak_CHKO_Vihorlat.gif (200×2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12776"/>
            <a:ext cx="1905000" cy="1905000"/>
          </a:xfrm>
          <a:prstGeom prst="rect">
            <a:avLst/>
          </a:prstGeom>
          <a:noFill/>
        </p:spPr>
      </p:pic>
      <p:pic>
        <p:nvPicPr>
          <p:cNvPr id="31748" name="Picture 4" descr="csm_D_Vihorlat_Morske_oko_jpg_f85a55ee9c.jpg (1385×9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5" y="3325519"/>
            <a:ext cx="5436096" cy="35324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Najjužnejšia horská prírodná rezervácia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err="1" smtClean="0">
                <a:ea typeface="Cambria Math" pitchFamily="18" charset="0"/>
              </a:rPr>
              <a:t>Kováčovské</a:t>
            </a:r>
            <a:r>
              <a:rPr lang="sk-SK" sz="2400" b="1" u="sng" dirty="0" smtClean="0">
                <a:ea typeface="Cambria Math" pitchFamily="18" charset="0"/>
              </a:rPr>
              <a:t> kopce – juh </a:t>
            </a:r>
            <a:r>
              <a:rPr lang="sk-SK" sz="1400" dirty="0" smtClean="0">
                <a:ea typeface="Cambria Math" pitchFamily="18" charset="0"/>
              </a:rPr>
              <a:t>v pohorí </a:t>
            </a:r>
            <a:r>
              <a:rPr lang="sk-SK" sz="1400" dirty="0" err="1" smtClean="0">
                <a:ea typeface="Cambria Math" pitchFamily="18" charset="0"/>
              </a:rPr>
              <a:t>Burda</a:t>
            </a:r>
            <a:endParaRPr lang="sk-SK" sz="1400" b="1" u="sng" dirty="0" smtClean="0">
              <a:ea typeface="Cambria Math" pitchFamily="18" charset="0"/>
            </a:endParaRP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Národná prírodná rezervácia vyhlásená v roku </a:t>
            </a:r>
            <a:r>
              <a:rPr lang="sk-SK" sz="2200" b="1" dirty="0" smtClean="0">
                <a:ea typeface="Cambria Math" pitchFamily="18" charset="0"/>
              </a:rPr>
              <a:t>1995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5,63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endParaRPr lang="sk-SK" sz="2400" dirty="0">
              <a:ea typeface="Cambria Math" pitchFamily="18" charset="0"/>
            </a:endParaRPr>
          </a:p>
        </p:txBody>
      </p:sp>
      <p:sp>
        <p:nvSpPr>
          <p:cNvPr id="2050" name="AutoShape 2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22" name="Picture 2" descr="burda3_nie_moje.jpg (360×27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6071" y="1268760"/>
            <a:ext cx="3947929" cy="2960948"/>
          </a:xfrm>
          <a:prstGeom prst="rect">
            <a:avLst/>
          </a:prstGeom>
          <a:noFill/>
        </p:spPr>
      </p:pic>
      <p:pic>
        <p:nvPicPr>
          <p:cNvPr id="30724" name="Picture 4" descr="burda1_nie_moje.jpg (300×22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3816424" cy="2862318"/>
          </a:xfrm>
          <a:prstGeom prst="rect">
            <a:avLst/>
          </a:prstGeom>
          <a:noFill/>
        </p:spPr>
      </p:pic>
      <p:sp>
        <p:nvSpPr>
          <p:cNvPr id="30728" name="AutoShape 8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0" name="AutoShape 10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2" name="AutoShape 12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34" name="Picture 14" descr="IMG_7470.jpg (1500×100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584" y="3933056"/>
            <a:ext cx="4387416" cy="29249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Najkomplexnejšia rezervácia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NPR Devínska Kobyla</a:t>
            </a:r>
            <a:endParaRPr lang="sk-SK" sz="1400" b="1" u="sng" dirty="0" smtClean="0">
              <a:ea typeface="Cambria Math" pitchFamily="18" charset="0"/>
            </a:endParaRP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od roku 1964</a:t>
            </a:r>
          </a:p>
          <a:p>
            <a:r>
              <a:rPr lang="sk-SK" sz="2200" dirty="0" smtClean="0">
                <a:ea typeface="Cambria Math" pitchFamily="18" charset="0"/>
              </a:rPr>
              <a:t>Národná prírodná rezervácia vyhlásená v roku </a:t>
            </a:r>
            <a:r>
              <a:rPr lang="sk-SK" sz="2200" b="1" dirty="0" smtClean="0">
                <a:ea typeface="Cambria Math" pitchFamily="18" charset="0"/>
              </a:rPr>
              <a:t>1995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1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More sa tu rozprestieralo pred 14 až 16 mil. rokov - našli sa tu zvyšky vyše 250 druhov živočíchov: veľryby, žraloky, ulitníky, tulene, mastodonty, ...</a:t>
            </a:r>
            <a:endParaRPr lang="sk-SK" sz="2200" dirty="0">
              <a:ea typeface="Cambria Math" pitchFamily="18" charset="0"/>
            </a:endParaRPr>
          </a:p>
        </p:txBody>
      </p:sp>
      <p:sp>
        <p:nvSpPr>
          <p:cNvPr id="2050" name="AutoShape 2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28" name="AutoShape 8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0" name="AutoShape 10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2" name="AutoShape 12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3794" name="Picture 2" descr="img.php (448×33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657599"/>
            <a:ext cx="4267200" cy="3200401"/>
          </a:xfrm>
          <a:prstGeom prst="rect">
            <a:avLst/>
          </a:prstGeom>
          <a:noFill/>
        </p:spPr>
      </p:pic>
      <p:pic>
        <p:nvPicPr>
          <p:cNvPr id="33796" name="Picture 4" descr="scroll_fauna.jpg (411×21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713" y="1628800"/>
            <a:ext cx="3914775" cy="20288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Výsledok vyhľadávania obrázkov pre dopyt chránené územia na slovens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340" name="AutoShape 4" descr="Výsledok vyhľadávania obrázkov pre dopyt chránené územia na slovensk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342" name="Picture 6" descr="https://ii.nnpi.sk/ii2.ashx?m=1&amp;k=1205881&amp;s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5863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Najvýznamnejšie </a:t>
            </a:r>
            <a:r>
              <a:rPr lang="sk-SK" sz="2800" b="1" dirty="0" err="1" smtClean="0">
                <a:latin typeface="+mn-lt"/>
                <a:ea typeface="Cambria Math" pitchFamily="18" charset="0"/>
              </a:rPr>
              <a:t>slanisko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err="1" smtClean="0">
                <a:ea typeface="Cambria Math" pitchFamily="18" charset="0"/>
              </a:rPr>
              <a:t>Kamenínske</a:t>
            </a:r>
            <a:r>
              <a:rPr lang="sk-SK" sz="2400" b="1" u="sng" dirty="0" smtClean="0">
                <a:ea typeface="Cambria Math" pitchFamily="18" charset="0"/>
              </a:rPr>
              <a:t> </a:t>
            </a:r>
            <a:r>
              <a:rPr lang="sk-SK" sz="2400" b="1" u="sng" dirty="0" err="1" smtClean="0">
                <a:ea typeface="Cambria Math" pitchFamily="18" charset="0"/>
              </a:rPr>
              <a:t>slanisko</a:t>
            </a:r>
            <a:endParaRPr lang="sk-SK" sz="1400" b="1" u="sng" dirty="0" smtClean="0">
              <a:ea typeface="Cambria Math" pitchFamily="18" charset="0"/>
            </a:endParaRP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od roku </a:t>
            </a:r>
            <a:r>
              <a:rPr lang="sk-SK" sz="2200" b="1" dirty="0" smtClean="0">
                <a:ea typeface="Cambria Math" pitchFamily="18" charset="0"/>
              </a:rPr>
              <a:t>1953</a:t>
            </a:r>
          </a:p>
          <a:p>
            <a:r>
              <a:rPr lang="sk-SK" sz="2200" dirty="0" smtClean="0">
                <a:ea typeface="Cambria Math" pitchFamily="18" charset="0"/>
              </a:rPr>
              <a:t>Národná prírodná rezervácia vyhlásená v roku </a:t>
            </a:r>
            <a:r>
              <a:rPr lang="sk-SK" sz="2200" b="1" dirty="0" smtClean="0">
                <a:ea typeface="Cambria Math" pitchFamily="18" charset="0"/>
              </a:rPr>
              <a:t>1995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0,22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</a:p>
          <a:p>
            <a:r>
              <a:rPr lang="sk-SK" sz="2200" dirty="0" smtClean="0">
                <a:ea typeface="Cambria Math" pitchFamily="18" charset="0"/>
              </a:rPr>
              <a:t>Na pravom brehu Hrona na južnom okraji obce Kamenín</a:t>
            </a:r>
          </a:p>
          <a:p>
            <a:r>
              <a:rPr lang="sk-SK" sz="2200" dirty="0" smtClean="0">
                <a:ea typeface="Cambria Math" pitchFamily="18" charset="0"/>
              </a:rPr>
              <a:t>Najzachovalejší zvyšok </a:t>
            </a:r>
            <a:r>
              <a:rPr lang="sk-SK" sz="2200" dirty="0" err="1" smtClean="0">
                <a:ea typeface="Cambria Math" pitchFamily="18" charset="0"/>
              </a:rPr>
              <a:t>slaniskových</a:t>
            </a:r>
            <a:r>
              <a:rPr lang="sk-SK" sz="2200" dirty="0" smtClean="0">
                <a:ea typeface="Cambria Math" pitchFamily="18" charset="0"/>
              </a:rPr>
              <a:t> lúk</a:t>
            </a:r>
            <a:endParaRPr lang="sk-SK" sz="2200" dirty="0">
              <a:ea typeface="Cambria Math" pitchFamily="18" charset="0"/>
            </a:endParaRPr>
          </a:p>
        </p:txBody>
      </p:sp>
      <p:sp>
        <p:nvSpPr>
          <p:cNvPr id="2050" name="AutoShape 2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28" name="AutoShape 8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0" name="AutoShape 10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2" name="AutoShape 12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2770" name="Picture 2" descr="foto_8_s.JPG (400×26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3810000" cy="2552700"/>
          </a:xfrm>
          <a:prstGeom prst="rect">
            <a:avLst/>
          </a:prstGeom>
          <a:noFill/>
        </p:spPr>
      </p:pic>
      <p:pic>
        <p:nvPicPr>
          <p:cNvPr id="32772" name="Picture 4" descr="miroslav_fekiac_180477.jpg (570×42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3413026" cy="25627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Najvýznamnejšia lokalita nížinného jelšového lesa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NPR Šúr</a:t>
            </a:r>
            <a:endParaRPr lang="sk-SK" sz="1400" b="1" u="sng" dirty="0" smtClean="0">
              <a:ea typeface="Cambria Math" pitchFamily="18" charset="0"/>
            </a:endParaRP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od roku </a:t>
            </a:r>
            <a:r>
              <a:rPr lang="sk-SK" sz="2200" b="1" dirty="0" smtClean="0">
                <a:ea typeface="Cambria Math" pitchFamily="18" charset="0"/>
              </a:rPr>
              <a:t>1952</a:t>
            </a:r>
          </a:p>
          <a:p>
            <a:r>
              <a:rPr lang="sk-SK" sz="2200" dirty="0" smtClean="0">
                <a:ea typeface="Cambria Math" pitchFamily="18" charset="0"/>
              </a:rPr>
              <a:t>Národná prírodná rezervácia vyhlásená v roku </a:t>
            </a:r>
            <a:r>
              <a:rPr lang="sk-SK" sz="2200" b="1" dirty="0" smtClean="0">
                <a:ea typeface="Cambria Math" pitchFamily="18" charset="0"/>
              </a:rPr>
              <a:t>1995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3,5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</a:p>
          <a:p>
            <a:r>
              <a:rPr lang="sk-SK" sz="2200" dirty="0" smtClean="0">
                <a:ea typeface="Cambria Math" pitchFamily="18" charset="0"/>
              </a:rPr>
              <a:t>Na úpätí Malých Karpát juhozápadne od obce Svätý Jur</a:t>
            </a:r>
          </a:p>
          <a:p>
            <a:r>
              <a:rPr lang="sk-SK" sz="2200" dirty="0" smtClean="0">
                <a:ea typeface="Cambria Math" pitchFamily="18" charset="0"/>
              </a:rPr>
              <a:t>Barinno-slatinná jelšina</a:t>
            </a:r>
            <a:endParaRPr lang="sk-SK" sz="2200" dirty="0">
              <a:ea typeface="Cambria Math" pitchFamily="18" charset="0"/>
            </a:endParaRPr>
          </a:p>
        </p:txBody>
      </p:sp>
      <p:sp>
        <p:nvSpPr>
          <p:cNvPr id="2050" name="AutoShape 2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28" name="AutoShape 8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0" name="AutoShape 10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2" name="AutoShape 12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5842" name="Picture 2" descr="bratislavska_tajga_5.jpg (980×65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77072"/>
            <a:ext cx="3890416" cy="2592288"/>
          </a:xfrm>
          <a:prstGeom prst="rect">
            <a:avLst/>
          </a:prstGeom>
          <a:noFill/>
        </p:spPr>
      </p:pic>
      <p:pic>
        <p:nvPicPr>
          <p:cNvPr id="35844" name="Picture 4" descr="Alnion glutinosae (Sur).JPG (699×46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905193" cy="25922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Najcharakteristickejšie chránené </a:t>
            </a:r>
            <a:r>
              <a:rPr lang="sk-SK" sz="2800" b="1" dirty="0" err="1" smtClean="0">
                <a:latin typeface="+mn-lt"/>
                <a:ea typeface="Cambria Math" pitchFamily="18" charset="0"/>
              </a:rPr>
              <a:t>nivné</a:t>
            </a:r>
            <a:r>
              <a:rPr lang="sk-SK" sz="2800" b="1" dirty="0" smtClean="0">
                <a:latin typeface="+mn-lt"/>
                <a:ea typeface="Cambria Math" pitchFamily="18" charset="0"/>
              </a:rPr>
              <a:t> meandre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NPR Meandre Hrona</a:t>
            </a:r>
            <a:endParaRPr lang="sk-SK" sz="1400" b="1" u="sng" dirty="0" smtClean="0">
              <a:ea typeface="Cambria Math" pitchFamily="18" charset="0"/>
            </a:endParaRP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od roku </a:t>
            </a:r>
            <a:r>
              <a:rPr lang="sk-SK" sz="2200" b="1" dirty="0" smtClean="0">
                <a:ea typeface="Cambria Math" pitchFamily="18" charset="0"/>
              </a:rPr>
              <a:t>1980</a:t>
            </a:r>
          </a:p>
          <a:p>
            <a:r>
              <a:rPr lang="sk-SK" sz="2200" dirty="0" smtClean="0">
                <a:ea typeface="Cambria Math" pitchFamily="18" charset="0"/>
              </a:rPr>
              <a:t>Národná prírodná rezervácia vyhlásená v roku </a:t>
            </a:r>
            <a:r>
              <a:rPr lang="sk-SK" sz="2200" b="1" dirty="0" smtClean="0">
                <a:ea typeface="Cambria Math" pitchFamily="18" charset="0"/>
              </a:rPr>
              <a:t>1995</a:t>
            </a:r>
          </a:p>
          <a:p>
            <a:r>
              <a:rPr lang="sk-SK" sz="2200" dirty="0" smtClean="0">
                <a:ea typeface="Cambria Math" pitchFamily="18" charset="0"/>
              </a:rPr>
              <a:t>Zachovaná esteticky pôsobivá forma riečneho reliéfu s výskytom viacerých chránených druhov rastlín</a:t>
            </a:r>
            <a:endParaRPr lang="sk-SK" sz="2200" dirty="0">
              <a:ea typeface="Cambria Math" pitchFamily="18" charset="0"/>
            </a:endParaRPr>
          </a:p>
        </p:txBody>
      </p:sp>
      <p:sp>
        <p:nvSpPr>
          <p:cNvPr id="2050" name="AutoShape 2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28" name="AutoShape 8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0" name="AutoShape 10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2" name="AutoShape 12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4818" name="Picture 2" descr="Meandre-Hrona-003.JPG (400×3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00500"/>
            <a:ext cx="3810000" cy="2857500"/>
          </a:xfrm>
          <a:prstGeom prst="rect">
            <a:avLst/>
          </a:prstGeom>
          <a:noFill/>
        </p:spPr>
      </p:pic>
      <p:pic>
        <p:nvPicPr>
          <p:cNvPr id="34820" name="Picture 4" descr="Meandre-Hrona-002.JPG (450×33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10512"/>
            <a:ext cx="3816424" cy="2866560"/>
          </a:xfrm>
          <a:prstGeom prst="rect">
            <a:avLst/>
          </a:prstGeom>
          <a:noFill/>
        </p:spPr>
      </p:pic>
      <p:pic>
        <p:nvPicPr>
          <p:cNvPr id="34822" name="Picture 6" descr="protected_territory_03_meandre_hrona.jpg (200×267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869160"/>
            <a:ext cx="1274013" cy="17008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Najvýraznejší a najvyšší bralnatý hrebeň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NPR Vršatské bralá</a:t>
            </a:r>
            <a:endParaRPr lang="sk-SK" sz="1400" b="1" u="sng" dirty="0" smtClean="0">
              <a:ea typeface="Cambria Math" pitchFamily="18" charset="0"/>
            </a:endParaRP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od roku </a:t>
            </a:r>
            <a:r>
              <a:rPr lang="sk-SK" sz="2200" b="1" dirty="0" smtClean="0">
                <a:ea typeface="Cambria Math" pitchFamily="18" charset="0"/>
              </a:rPr>
              <a:t>1970</a:t>
            </a:r>
          </a:p>
          <a:p>
            <a:r>
              <a:rPr lang="sk-SK" sz="2200" dirty="0" smtClean="0">
                <a:ea typeface="Cambria Math" pitchFamily="18" charset="0"/>
              </a:rPr>
              <a:t>Národná prírodná rezervácia vyhlásená v roku </a:t>
            </a:r>
            <a:r>
              <a:rPr lang="sk-SK" sz="2200" b="1" dirty="0" smtClean="0">
                <a:ea typeface="Cambria Math" pitchFamily="18" charset="0"/>
              </a:rPr>
              <a:t>1995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1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V Bielych Karpatoch</a:t>
            </a:r>
            <a:endParaRPr lang="sk-SK" sz="2200" dirty="0">
              <a:ea typeface="Cambria Math" pitchFamily="18" charset="0"/>
            </a:endParaRPr>
          </a:p>
        </p:txBody>
      </p:sp>
      <p:sp>
        <p:nvSpPr>
          <p:cNvPr id="2050" name="AutoShape 2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28" name="AutoShape 8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0" name="AutoShape 10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2" name="AutoShape 12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7890" name="Picture 2" descr="jiri_kamenicek_353574.jpg (620×46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88840"/>
            <a:ext cx="4427984" cy="3320989"/>
          </a:xfrm>
          <a:prstGeom prst="rect">
            <a:avLst/>
          </a:prstGeom>
          <a:noFill/>
        </p:spPr>
      </p:pic>
      <p:pic>
        <p:nvPicPr>
          <p:cNvPr id="37892" name="Picture 4" descr="vr1_img_6932.jpg (700×29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8969"/>
            <a:ext cx="5407868" cy="22790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Najväčší skalný útvar vystupujúci z nivy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PP </a:t>
            </a:r>
            <a:r>
              <a:rPr lang="sk-SK" sz="2400" b="1" u="sng" dirty="0" err="1" smtClean="0">
                <a:ea typeface="Cambria Math" pitchFamily="18" charset="0"/>
              </a:rPr>
              <a:t>Mašiansky</a:t>
            </a:r>
            <a:r>
              <a:rPr lang="sk-SK" sz="2400" b="1" u="sng" dirty="0" smtClean="0">
                <a:ea typeface="Cambria Math" pitchFamily="18" charset="0"/>
              </a:rPr>
              <a:t> balvan</a:t>
            </a:r>
            <a:endParaRPr lang="sk-SK" sz="1400" b="1" u="sng" dirty="0" smtClean="0">
              <a:ea typeface="Cambria Math" pitchFamily="18" charset="0"/>
            </a:endParaRP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Chránený od roku </a:t>
            </a:r>
            <a:r>
              <a:rPr lang="sk-SK" sz="2200" b="1" dirty="0" smtClean="0">
                <a:ea typeface="Cambria Math" pitchFamily="18" charset="0"/>
              </a:rPr>
              <a:t>1965</a:t>
            </a:r>
          </a:p>
          <a:p>
            <a:r>
              <a:rPr lang="sk-SK" sz="2200" dirty="0" smtClean="0">
                <a:ea typeface="Cambria Math" pitchFamily="18" charset="0"/>
              </a:rPr>
              <a:t>Prírodná pamiatka vyhlásená v roku </a:t>
            </a:r>
            <a:r>
              <a:rPr lang="sk-SK" sz="2200" b="1" dirty="0" smtClean="0">
                <a:ea typeface="Cambria Math" pitchFamily="18" charset="0"/>
              </a:rPr>
              <a:t>1995</a:t>
            </a:r>
          </a:p>
          <a:p>
            <a:r>
              <a:rPr lang="sk-SK" sz="2200" dirty="0" smtClean="0">
                <a:ea typeface="Cambria Math" pitchFamily="18" charset="0"/>
              </a:rPr>
              <a:t>V chotári obce Liptovská Porúbka</a:t>
            </a:r>
          </a:p>
          <a:p>
            <a:r>
              <a:rPr lang="sk-SK" sz="2200" dirty="0" smtClean="0">
                <a:ea typeface="Cambria Math" pitchFamily="18" charset="0"/>
              </a:rPr>
              <a:t>Izolovaný blok karbonátov s rozmermi 6 m a 12 m</a:t>
            </a:r>
            <a:endParaRPr lang="sk-SK" sz="2200" dirty="0">
              <a:ea typeface="Cambria Math" pitchFamily="18" charset="0"/>
            </a:endParaRPr>
          </a:p>
        </p:txBody>
      </p:sp>
      <p:sp>
        <p:nvSpPr>
          <p:cNvPr id="2050" name="AutoShape 2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28" name="AutoShape 8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0" name="AutoShape 10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2" name="AutoShape 12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6866" name="Picture 2" descr="007-2007_04_22_08_41_46.jpg (532×4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36970"/>
            <a:ext cx="4283968" cy="3221029"/>
          </a:xfrm>
          <a:prstGeom prst="rect">
            <a:avLst/>
          </a:prstGeom>
          <a:noFill/>
        </p:spPr>
      </p:pic>
      <p:pic>
        <p:nvPicPr>
          <p:cNvPr id="36868" name="Picture 4" descr="88860667.jpg (500×37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2771800" cy="20788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Najpestrejšia krasová dolina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NPR </a:t>
            </a:r>
            <a:r>
              <a:rPr lang="sk-SK" sz="2400" b="1" u="sng" dirty="0" err="1" smtClean="0">
                <a:ea typeface="Cambria Math" pitchFamily="18" charset="0"/>
              </a:rPr>
              <a:t>Prosiecka</a:t>
            </a:r>
            <a:r>
              <a:rPr lang="sk-SK" sz="2400" b="1" u="sng" dirty="0" smtClean="0">
                <a:ea typeface="Cambria Math" pitchFamily="18" charset="0"/>
              </a:rPr>
              <a:t> dolina</a:t>
            </a:r>
            <a:endParaRPr lang="sk-SK" sz="1400" b="1" u="sng" dirty="0" smtClean="0">
              <a:ea typeface="Cambria Math" pitchFamily="18" charset="0"/>
            </a:endParaRP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od roku </a:t>
            </a:r>
            <a:r>
              <a:rPr lang="sk-SK" sz="2200" b="1" dirty="0" smtClean="0">
                <a:ea typeface="Cambria Math" pitchFamily="18" charset="0"/>
              </a:rPr>
              <a:t>1967</a:t>
            </a:r>
          </a:p>
          <a:p>
            <a:r>
              <a:rPr lang="sk-SK" sz="2200" dirty="0" smtClean="0">
                <a:ea typeface="Cambria Math" pitchFamily="18" charset="0"/>
              </a:rPr>
              <a:t>Národná prírodná rezervácia vyhlásená v roku </a:t>
            </a:r>
            <a:r>
              <a:rPr lang="sk-SK" sz="2200" b="1" dirty="0" smtClean="0">
                <a:ea typeface="Cambria Math" pitchFamily="18" charset="0"/>
              </a:rPr>
              <a:t>1995</a:t>
            </a:r>
          </a:p>
          <a:p>
            <a:r>
              <a:rPr lang="sk-SK" sz="2200" dirty="0" smtClean="0">
                <a:ea typeface="Cambria Math" pitchFamily="18" charset="0"/>
              </a:rPr>
              <a:t>Plocha</a:t>
            </a:r>
            <a:r>
              <a:rPr lang="sk-SK" sz="2200" b="1" dirty="0" smtClean="0">
                <a:ea typeface="Cambria Math" pitchFamily="18" charset="0"/>
              </a:rPr>
              <a:t> 3,8 km</a:t>
            </a:r>
            <a:r>
              <a:rPr lang="sk-SK" sz="2200" b="1" baseline="30000" dirty="0" smtClean="0">
                <a:ea typeface="Cambria Math" pitchFamily="18" charset="0"/>
              </a:rPr>
              <a:t>2</a:t>
            </a:r>
            <a:endParaRPr lang="sk-SK" sz="2200" b="1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Kaňonovitá dolina potoka </a:t>
            </a:r>
            <a:r>
              <a:rPr lang="sk-SK" sz="2200" dirty="0" err="1" smtClean="0">
                <a:ea typeface="Cambria Math" pitchFamily="18" charset="0"/>
              </a:rPr>
              <a:t>Prosiečanka</a:t>
            </a:r>
            <a:r>
              <a:rPr lang="sk-SK" sz="2200" dirty="0" smtClean="0">
                <a:ea typeface="Cambria Math" pitchFamily="18" charset="0"/>
              </a:rPr>
              <a:t>, ktorý v dĺžke 4 km tečie ako ponorný tok vo vápencoch a dolomitoch </a:t>
            </a:r>
            <a:r>
              <a:rPr lang="sk-SK" sz="2200" dirty="0" err="1" smtClean="0">
                <a:ea typeface="Cambria Math" pitchFamily="18" charset="0"/>
              </a:rPr>
              <a:t>Chočských</a:t>
            </a:r>
            <a:r>
              <a:rPr lang="sk-SK" sz="2200" dirty="0" smtClean="0">
                <a:ea typeface="Cambria Math" pitchFamily="18" charset="0"/>
              </a:rPr>
              <a:t> vrchov</a:t>
            </a:r>
            <a:endParaRPr lang="sk-SK" sz="2200" dirty="0">
              <a:ea typeface="Cambria Math" pitchFamily="18" charset="0"/>
            </a:endParaRPr>
          </a:p>
        </p:txBody>
      </p:sp>
      <p:sp>
        <p:nvSpPr>
          <p:cNvPr id="2050" name="AutoShape 2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28" name="AutoShape 8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0" name="AutoShape 10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2" name="AutoShape 12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9938" name="Picture 2" descr="large_3553.jpg (800×6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45024"/>
            <a:ext cx="4283968" cy="3212976"/>
          </a:xfrm>
          <a:prstGeom prst="rect">
            <a:avLst/>
          </a:prstGeom>
          <a:noFill/>
        </p:spPr>
      </p:pic>
      <p:pic>
        <p:nvPicPr>
          <p:cNvPr id="39940" name="Picture 4" descr="0592cab37cc9cc982c30719a7e62a4342ec81f9c.jpg (465×7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020" y="444624"/>
            <a:ext cx="2125980" cy="32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Najvýznamnejšia nížinná chránená lokalita </a:t>
            </a:r>
            <a:r>
              <a:rPr lang="sk-SK" sz="2800" b="1" dirty="0" err="1" smtClean="0">
                <a:latin typeface="+mn-lt"/>
                <a:ea typeface="Cambria Math" pitchFamily="18" charset="0"/>
              </a:rPr>
              <a:t>chladnomilných</a:t>
            </a:r>
            <a:r>
              <a:rPr lang="sk-SK" sz="2800" b="1" dirty="0" smtClean="0">
                <a:latin typeface="+mn-lt"/>
                <a:ea typeface="Cambria Math" pitchFamily="18" charset="0"/>
              </a:rPr>
              <a:t> rastlín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NPR </a:t>
            </a:r>
            <a:r>
              <a:rPr lang="sk-SK" sz="2400" b="1" u="sng" dirty="0" err="1" smtClean="0">
                <a:ea typeface="Cambria Math" pitchFamily="18" charset="0"/>
              </a:rPr>
              <a:t>Abrod</a:t>
            </a:r>
            <a:endParaRPr lang="sk-SK" sz="1400" b="1" u="sng" dirty="0" smtClean="0">
              <a:ea typeface="Cambria Math" pitchFamily="18" charset="0"/>
            </a:endParaRP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od roku </a:t>
            </a:r>
            <a:r>
              <a:rPr lang="sk-SK" sz="2200" b="1" dirty="0" smtClean="0">
                <a:ea typeface="Cambria Math" pitchFamily="18" charset="0"/>
              </a:rPr>
              <a:t>1964</a:t>
            </a:r>
          </a:p>
          <a:p>
            <a:r>
              <a:rPr lang="sk-SK" sz="2200" dirty="0" smtClean="0">
                <a:ea typeface="Cambria Math" pitchFamily="18" charset="0"/>
              </a:rPr>
              <a:t>Národná prírodná rezervácia vyhlásená v roku </a:t>
            </a:r>
            <a:r>
              <a:rPr lang="sk-SK" sz="2200" b="1" dirty="0" smtClean="0">
                <a:ea typeface="Cambria Math" pitchFamily="18" charset="0"/>
              </a:rPr>
              <a:t>1995</a:t>
            </a:r>
          </a:p>
          <a:p>
            <a:r>
              <a:rPr lang="sk-SK" sz="2200" dirty="0" smtClean="0">
                <a:ea typeface="Cambria Math" pitchFamily="18" charset="0"/>
              </a:rPr>
              <a:t>Leží v CHKO Záhorie                       v chotári obce Veľké Leváre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0,9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endParaRPr lang="sk-SK" sz="2200" dirty="0">
              <a:ea typeface="Cambria Math" pitchFamily="18" charset="0"/>
            </a:endParaRPr>
          </a:p>
        </p:txBody>
      </p:sp>
      <p:sp>
        <p:nvSpPr>
          <p:cNvPr id="2050" name="AutoShape 2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2" name="AutoShape 4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chko strážovské vrc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28" name="AutoShape 8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0" name="AutoShape 10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32" name="AutoShape 12" descr="Výsledok vyhľadávania obrázkov pre dopyt kováčovské kopce ju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8914" name="Picture 2" descr="Molinietum - suchsi typ_Abrod.JPG (700×46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645024"/>
            <a:ext cx="4860032" cy="3212976"/>
          </a:xfrm>
          <a:prstGeom prst="rect">
            <a:avLst/>
          </a:prstGeom>
          <a:noFill/>
        </p:spPr>
      </p:pic>
      <p:pic>
        <p:nvPicPr>
          <p:cNvPr id="38916" name="Picture 4" descr="DactylorhizaOchroleucaAbrod2011.jpg (768×102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1052736"/>
            <a:ext cx="1944216" cy="2592288"/>
          </a:xfrm>
          <a:prstGeom prst="rect">
            <a:avLst/>
          </a:prstGeom>
          <a:noFill/>
        </p:spPr>
      </p:pic>
      <p:pic>
        <p:nvPicPr>
          <p:cNvPr id="38918" name="Picture 6" descr="vstavac-bahenni---orchis-palustris---npr-abrod---foto-filip-holic--1-.jpg (305×46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581581"/>
            <a:ext cx="1368152" cy="2063443"/>
          </a:xfrm>
          <a:prstGeom prst="rect">
            <a:avLst/>
          </a:prstGeom>
          <a:noFill/>
        </p:spPr>
      </p:pic>
      <p:pic>
        <p:nvPicPr>
          <p:cNvPr id="38920" name="Picture 8" descr="rebcik-kostkovany---fritillaria-meleagris---foto-filip-holic--1-.jpg (306×460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941168"/>
            <a:ext cx="1275110" cy="1916832"/>
          </a:xfrm>
          <a:prstGeom prst="rect">
            <a:avLst/>
          </a:prstGeom>
          <a:noFill/>
        </p:spPr>
      </p:pic>
      <p:pic>
        <p:nvPicPr>
          <p:cNvPr id="38922" name="Picture 10" descr="toric-cmelakovity-holubyho---ophrys-holosericea-subsp.-holubyana---foto-filip-holic.jpg (289×46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909548"/>
            <a:ext cx="1224136" cy="19484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000" b="1" dirty="0" smtClean="0">
                <a:latin typeface="+mn-lt"/>
                <a:ea typeface="Cambria Math" pitchFamily="18" charset="0"/>
              </a:rPr>
              <a:t>Zdroj: REKORDY SLOVENSKA – PRÍRODA (Geografická encyklopédia)</a:t>
            </a:r>
            <a:endParaRPr lang="sk-SK" sz="20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8000" b="1" dirty="0" smtClean="0">
                <a:solidFill>
                  <a:schemeClr val="tx1"/>
                </a:solidFill>
                <a:latin typeface="Bradley Hand ITC" pitchFamily="66" charset="0"/>
                <a:ea typeface="Cambria Math" pitchFamily="18" charset="0"/>
              </a:rPr>
              <a:t>KONIEC</a:t>
            </a:r>
            <a:endParaRPr lang="sk-SK" sz="8000" b="1" dirty="0">
              <a:solidFill>
                <a:schemeClr val="tx1"/>
              </a:solidFill>
              <a:latin typeface="Bradley Hand ITC" pitchFamily="66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Najstarší a najväčší národný park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Tatranský národný park (TANAP)</a:t>
            </a: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vyhlásené      </a:t>
            </a:r>
            <a:r>
              <a:rPr lang="sk-SK" sz="2200" b="1" dirty="0" smtClean="0">
                <a:ea typeface="Cambria Math" pitchFamily="18" charset="0"/>
              </a:rPr>
              <a:t>18. decembra 1948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741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Rozloha ochranného pásma je 365 km</a:t>
            </a:r>
            <a:r>
              <a:rPr lang="sk-SK" sz="2200" baseline="30000" dirty="0" smtClean="0">
                <a:ea typeface="Cambria Math" pitchFamily="18" charset="0"/>
              </a:rPr>
              <a:t>2 </a:t>
            </a:r>
          </a:p>
          <a:p>
            <a:r>
              <a:rPr lang="sk-SK" sz="2200" dirty="0" smtClean="0">
                <a:ea typeface="Cambria Math" pitchFamily="18" charset="0"/>
              </a:rPr>
              <a:t>Zaberá Východné (Vysoké </a:t>
            </a:r>
            <a:r>
              <a:rPr lang="sk-SK" sz="2200" smtClean="0">
                <a:ea typeface="Cambria Math" pitchFamily="18" charset="0"/>
              </a:rPr>
              <a:t>a Belianske</a:t>
            </a:r>
            <a:r>
              <a:rPr lang="sk-SK" sz="2200" dirty="0" smtClean="0">
                <a:ea typeface="Cambria Math" pitchFamily="18" charset="0"/>
              </a:rPr>
              <a:t>) a Západné Tatry a časť Spišskej Magury</a:t>
            </a:r>
          </a:p>
          <a:p>
            <a:endParaRPr lang="sk-SK" sz="2400" dirty="0">
              <a:ea typeface="Cambria Math" pitchFamily="18" charset="0"/>
            </a:endParaRPr>
          </a:p>
        </p:txBody>
      </p:sp>
      <p:pic>
        <p:nvPicPr>
          <p:cNvPr id="6" name="Obrázok 5" descr="1500px-Strbske_pleso_panorama_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5229223"/>
            <a:ext cx="5357818" cy="1628777"/>
          </a:xfrm>
          <a:prstGeom prst="rect">
            <a:avLst/>
          </a:prstGeom>
        </p:spPr>
      </p:pic>
      <p:pic>
        <p:nvPicPr>
          <p:cNvPr id="7" name="Obrázok 6" descr="TANAP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428868"/>
            <a:ext cx="4143372" cy="1751322"/>
          </a:xfrm>
          <a:prstGeom prst="rect">
            <a:avLst/>
          </a:prstGeom>
        </p:spPr>
      </p:pic>
      <p:pic>
        <p:nvPicPr>
          <p:cNvPr id="8" name="Obrázok 7" descr="tanap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3929066"/>
            <a:ext cx="1600200" cy="238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Najjužnejšie položený národný park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NP Muránska planina</a:t>
            </a: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vyhlásené      </a:t>
            </a:r>
            <a:r>
              <a:rPr lang="sk-SK" sz="2200" b="1" dirty="0" smtClean="0">
                <a:ea typeface="Cambria Math" pitchFamily="18" charset="0"/>
              </a:rPr>
              <a:t>23. septembra 1997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203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Rozloha ochranného pásma je 217 km</a:t>
            </a:r>
            <a:r>
              <a:rPr lang="sk-SK" sz="2200" baseline="30000" dirty="0" smtClean="0">
                <a:ea typeface="Cambria Math" pitchFamily="18" charset="0"/>
              </a:rPr>
              <a:t>2 </a:t>
            </a:r>
          </a:p>
          <a:p>
            <a:r>
              <a:rPr lang="sk-SK" sz="2200" dirty="0" smtClean="0">
                <a:ea typeface="Cambria Math" pitchFamily="18" charset="0"/>
              </a:rPr>
              <a:t>Patrí do </a:t>
            </a:r>
            <a:r>
              <a:rPr lang="sk-SK" sz="2200" dirty="0" err="1" smtClean="0">
                <a:ea typeface="Cambria Math" pitchFamily="18" charset="0"/>
              </a:rPr>
              <a:t>Spišsko</a:t>
            </a:r>
            <a:r>
              <a:rPr lang="sk-SK" sz="2200" dirty="0" smtClean="0">
                <a:ea typeface="Cambria Math" pitchFamily="18" charset="0"/>
              </a:rPr>
              <a:t>-                gemerského krasu</a:t>
            </a:r>
          </a:p>
          <a:p>
            <a:endParaRPr lang="sk-SK" sz="2400" dirty="0">
              <a:ea typeface="Cambria Math" pitchFamily="18" charset="0"/>
            </a:endParaRPr>
          </a:p>
        </p:txBody>
      </p:sp>
      <p:pic>
        <p:nvPicPr>
          <p:cNvPr id="9" name="Obrázok 8" descr="ciganka-muranska-planina-352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4235324"/>
            <a:ext cx="5857884" cy="2622676"/>
          </a:xfrm>
          <a:prstGeom prst="rect">
            <a:avLst/>
          </a:prstGeom>
        </p:spPr>
      </p:pic>
      <p:pic>
        <p:nvPicPr>
          <p:cNvPr id="10" name="Obrázok 9" descr="NPM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643050"/>
            <a:ext cx="2976568" cy="2588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Najvýchodnejšie položený národný park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NP </a:t>
            </a:r>
            <a:r>
              <a:rPr lang="sk-SK" sz="2400" b="1" u="sng" dirty="0" err="1" smtClean="0">
                <a:ea typeface="Cambria Math" pitchFamily="18" charset="0"/>
              </a:rPr>
              <a:t>Poloniny</a:t>
            </a:r>
            <a:endParaRPr lang="sk-SK" sz="2400" b="1" u="sng" dirty="0" smtClean="0">
              <a:ea typeface="Cambria Math" pitchFamily="18" charset="0"/>
            </a:endParaRP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vyhlásené      </a:t>
            </a:r>
            <a:r>
              <a:rPr lang="sk-SK" sz="2200" b="1" dirty="0" smtClean="0">
                <a:ea typeface="Cambria Math" pitchFamily="18" charset="0"/>
              </a:rPr>
              <a:t>23. septembra 1997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298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Rozloha ochranného pásma je 110 km</a:t>
            </a:r>
            <a:r>
              <a:rPr lang="sk-SK" sz="2200" baseline="30000" dirty="0" smtClean="0">
                <a:ea typeface="Cambria Math" pitchFamily="18" charset="0"/>
              </a:rPr>
              <a:t>2 </a:t>
            </a:r>
          </a:p>
          <a:p>
            <a:r>
              <a:rPr lang="sk-SK" sz="2200" dirty="0" smtClean="0">
                <a:ea typeface="Cambria Math" pitchFamily="18" charset="0"/>
              </a:rPr>
              <a:t>Súčasťou je Národná prírodná rezervácia </a:t>
            </a:r>
            <a:r>
              <a:rPr lang="sk-SK" sz="2200" b="1" dirty="0" err="1" smtClean="0">
                <a:ea typeface="Cambria Math" pitchFamily="18" charset="0"/>
              </a:rPr>
              <a:t>Stužica</a:t>
            </a:r>
            <a:r>
              <a:rPr lang="sk-SK" sz="2200" b="1" dirty="0" smtClean="0">
                <a:ea typeface="Cambria Math" pitchFamily="18" charset="0"/>
              </a:rPr>
              <a:t> – najkrajší karpatský prales</a:t>
            </a:r>
          </a:p>
          <a:p>
            <a:endParaRPr lang="sk-SK" sz="2400" dirty="0">
              <a:ea typeface="Cambria Math" pitchFamily="18" charset="0"/>
            </a:endParaRPr>
          </a:p>
        </p:txBody>
      </p:sp>
      <p:pic>
        <p:nvPicPr>
          <p:cNvPr id="10" name="Obrázok 9" descr="polonin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6840" y="1428736"/>
            <a:ext cx="1996679" cy="2047876"/>
          </a:xfrm>
          <a:prstGeom prst="rect">
            <a:avLst/>
          </a:prstGeom>
        </p:spPr>
      </p:pic>
      <p:pic>
        <p:nvPicPr>
          <p:cNvPr id="11" name="Obrázok 10" descr="dalimir_bjel_346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5496" y="3476622"/>
            <a:ext cx="4508504" cy="3381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Najmenší národný park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Pieninský národný park (PIENAP)</a:t>
            </a: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vyhlásené      </a:t>
            </a:r>
            <a:r>
              <a:rPr lang="sk-SK" sz="2200" b="1" dirty="0" smtClean="0">
                <a:ea typeface="Cambria Math" pitchFamily="18" charset="0"/>
              </a:rPr>
              <a:t>16. januára 1967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38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Rozloha ochranného pásma je 224 km</a:t>
            </a:r>
            <a:r>
              <a:rPr lang="sk-SK" sz="2200" baseline="30000" dirty="0" smtClean="0">
                <a:ea typeface="Cambria Math" pitchFamily="18" charset="0"/>
              </a:rPr>
              <a:t>2 </a:t>
            </a:r>
          </a:p>
          <a:p>
            <a:r>
              <a:rPr lang="sk-SK" sz="2200" b="1" dirty="0" smtClean="0">
                <a:ea typeface="Cambria Math" pitchFamily="18" charset="0"/>
              </a:rPr>
              <a:t>Prvý medzinárodný park v Európe – </a:t>
            </a:r>
            <a:r>
              <a:rPr lang="sk-SK" sz="2200" dirty="0" smtClean="0">
                <a:ea typeface="Cambria Math" pitchFamily="18" charset="0"/>
              </a:rPr>
              <a:t>v roku 1932 vyhlásili v Poľsku Park </a:t>
            </a:r>
            <a:r>
              <a:rPr lang="sk-SK" sz="2200" dirty="0" err="1" smtClean="0">
                <a:ea typeface="Cambria Math" pitchFamily="18" charset="0"/>
              </a:rPr>
              <a:t>narodowy</a:t>
            </a:r>
            <a:r>
              <a:rPr lang="sk-SK" sz="2200" dirty="0" smtClean="0">
                <a:ea typeface="Cambria Math" pitchFamily="18" charset="0"/>
              </a:rPr>
              <a:t> v </a:t>
            </a:r>
            <a:r>
              <a:rPr lang="sk-SK" sz="2200" dirty="0" err="1" smtClean="0">
                <a:ea typeface="Cambria Math" pitchFamily="18" charset="0"/>
              </a:rPr>
              <a:t>Pieninach</a:t>
            </a:r>
            <a:r>
              <a:rPr lang="sk-SK" sz="2200" dirty="0" smtClean="0">
                <a:ea typeface="Cambria Math" pitchFamily="18" charset="0"/>
              </a:rPr>
              <a:t> a na Slovensku Slovenskú prírodnú rezerváciu v Pieninách</a:t>
            </a:r>
            <a:endParaRPr lang="sk-SK" sz="2200" b="1" dirty="0" smtClean="0">
              <a:ea typeface="Cambria Math" pitchFamily="18" charset="0"/>
            </a:endParaRPr>
          </a:p>
          <a:p>
            <a:endParaRPr lang="sk-SK" sz="2400" dirty="0">
              <a:ea typeface="Cambria Math" pitchFamily="18" charset="0"/>
            </a:endParaRPr>
          </a:p>
        </p:txBody>
      </p:sp>
      <p:pic>
        <p:nvPicPr>
          <p:cNvPr id="9" name="Obrázok 8" descr="pien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8126" y="4339829"/>
            <a:ext cx="4445874" cy="2518171"/>
          </a:xfrm>
          <a:prstGeom prst="rect">
            <a:avLst/>
          </a:prstGeom>
        </p:spPr>
      </p:pic>
      <p:pic>
        <p:nvPicPr>
          <p:cNvPr id="10" name="Obrázok 9" descr="fotka_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785926"/>
            <a:ext cx="3171830" cy="2385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NP zaberajúci jedno pohorie a zároveň najmladší NP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NP Veľká Fatra</a:t>
            </a: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vyhlásené       </a:t>
            </a:r>
            <a:r>
              <a:rPr lang="sk-SK" sz="2200" b="1" dirty="0" smtClean="0">
                <a:ea typeface="Cambria Math" pitchFamily="18" charset="0"/>
              </a:rPr>
              <a:t>1. apríla 2002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404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Rozloha ochranného              pásma je </a:t>
            </a:r>
            <a:r>
              <a:rPr lang="sk-SK" sz="2200" b="1" dirty="0" smtClean="0">
                <a:ea typeface="Cambria Math" pitchFamily="18" charset="0"/>
              </a:rPr>
              <a:t>261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</a:p>
          <a:p>
            <a:endParaRPr lang="sk-SK" sz="2200" b="1" dirty="0" smtClean="0">
              <a:ea typeface="Cambria Math" pitchFamily="18" charset="0"/>
            </a:endParaRPr>
          </a:p>
          <a:p>
            <a:endParaRPr lang="sk-SK" sz="2400" dirty="0">
              <a:ea typeface="Cambria Math" pitchFamily="18" charset="0"/>
            </a:endParaRPr>
          </a:p>
        </p:txBody>
      </p:sp>
      <p:pic>
        <p:nvPicPr>
          <p:cNvPr id="8" name="Obrázok 7" descr="6_Velka_Fatra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3107529"/>
            <a:ext cx="5000628" cy="3750471"/>
          </a:xfrm>
          <a:prstGeom prst="rect">
            <a:avLst/>
          </a:prstGeom>
        </p:spPr>
      </p:pic>
      <p:pic>
        <p:nvPicPr>
          <p:cNvPr id="9" name="Obrázok 8" descr="velka_fatr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1357298"/>
            <a:ext cx="1905000" cy="222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Prvá chránená krajinná oblasť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NP Slovenský raj</a:t>
            </a: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Za CHKO bolo územie vyhlásené </a:t>
            </a:r>
            <a:r>
              <a:rPr lang="sk-SK" sz="2200" b="1" dirty="0" smtClean="0">
                <a:ea typeface="Cambria Math" pitchFamily="18" charset="0"/>
              </a:rPr>
              <a:t>21. augusta 1964</a:t>
            </a:r>
          </a:p>
          <a:p>
            <a:r>
              <a:rPr lang="sk-SK" sz="2200" dirty="0" smtClean="0">
                <a:ea typeface="Cambria Math" pitchFamily="18" charset="0"/>
              </a:rPr>
              <a:t>Národným parkom je od </a:t>
            </a:r>
            <a:r>
              <a:rPr lang="sk-SK" sz="2200" b="1" dirty="0" smtClean="0">
                <a:ea typeface="Cambria Math" pitchFamily="18" charset="0"/>
              </a:rPr>
              <a:t>18. januára 1988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198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Rozloha ochranného pásma je 233 km</a:t>
            </a:r>
            <a:r>
              <a:rPr lang="sk-SK" sz="2200" baseline="30000" dirty="0" smtClean="0">
                <a:ea typeface="Cambria Math" pitchFamily="18" charset="0"/>
              </a:rPr>
              <a:t>2 </a:t>
            </a:r>
          </a:p>
          <a:p>
            <a:r>
              <a:rPr lang="sk-SK" sz="2200" b="1" dirty="0" smtClean="0">
                <a:ea typeface="Cambria Math" pitchFamily="18" charset="0"/>
              </a:rPr>
              <a:t>Najväčšia koncentrácia vodopádov </a:t>
            </a:r>
            <a:r>
              <a:rPr lang="sk-SK" sz="2200" dirty="0" smtClean="0">
                <a:ea typeface="Cambria Math" pitchFamily="18" charset="0"/>
              </a:rPr>
              <a:t>(evidovaných </a:t>
            </a:r>
            <a:r>
              <a:rPr lang="sk-SK" sz="2200" b="1" dirty="0" smtClean="0">
                <a:ea typeface="Cambria Math" pitchFamily="18" charset="0"/>
              </a:rPr>
              <a:t>127</a:t>
            </a:r>
            <a:r>
              <a:rPr lang="sk-SK" sz="2200" dirty="0" smtClean="0">
                <a:ea typeface="Cambria Math" pitchFamily="18" charset="0"/>
              </a:rPr>
              <a:t>)</a:t>
            </a:r>
          </a:p>
          <a:p>
            <a:endParaRPr lang="sk-SK" sz="2400" dirty="0">
              <a:ea typeface="Cambria Math" pitchFamily="18" charset="0"/>
            </a:endParaRPr>
          </a:p>
        </p:txBody>
      </p:sp>
      <p:pic>
        <p:nvPicPr>
          <p:cNvPr id="9" name="Obrázok 8" descr="m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8955" y="3643315"/>
            <a:ext cx="4725045" cy="3214686"/>
          </a:xfrm>
          <a:prstGeom prst="rect">
            <a:avLst/>
          </a:prstGeom>
        </p:spPr>
      </p:pic>
      <p:pic>
        <p:nvPicPr>
          <p:cNvPr id="10" name="Obrázok 9" descr="slovensky_ra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285860"/>
            <a:ext cx="1905000" cy="238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>
                <a:latin typeface="+mn-lt"/>
                <a:ea typeface="Cambria Math" pitchFamily="18" charset="0"/>
              </a:rPr>
              <a:t>Najzápadnejšie položený národný park</a:t>
            </a:r>
            <a:endParaRPr lang="sk-SK" sz="2800" b="1" dirty="0">
              <a:latin typeface="+mn-lt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2400" b="1" u="sng" dirty="0" smtClean="0">
                <a:ea typeface="Cambria Math" pitchFamily="18" charset="0"/>
              </a:rPr>
              <a:t>NP Malá Fatra</a:t>
            </a:r>
          </a:p>
          <a:p>
            <a:pPr>
              <a:buNone/>
            </a:pPr>
            <a:endParaRPr lang="sk-SK" sz="2200" b="1" u="sng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Chránené územie vyhlásené      </a:t>
            </a:r>
            <a:r>
              <a:rPr lang="sk-SK" sz="2200" b="1" dirty="0" smtClean="0">
                <a:ea typeface="Cambria Math" pitchFamily="18" charset="0"/>
              </a:rPr>
              <a:t>18. januára 1988</a:t>
            </a:r>
          </a:p>
          <a:p>
            <a:r>
              <a:rPr lang="sk-SK" sz="2200" dirty="0" smtClean="0">
                <a:ea typeface="Cambria Math" pitchFamily="18" charset="0"/>
              </a:rPr>
              <a:t>Plocha </a:t>
            </a:r>
            <a:r>
              <a:rPr lang="sk-SK" sz="2200" b="1" dirty="0" smtClean="0">
                <a:ea typeface="Cambria Math" pitchFamily="18" charset="0"/>
              </a:rPr>
              <a:t>226 km</a:t>
            </a:r>
            <a:r>
              <a:rPr lang="sk-SK" sz="2200" b="1" baseline="30000" dirty="0" smtClean="0">
                <a:ea typeface="Cambria Math" pitchFamily="18" charset="0"/>
              </a:rPr>
              <a:t>2 </a:t>
            </a:r>
            <a:endParaRPr lang="sk-SK" sz="2200" b="1" dirty="0" smtClean="0">
              <a:ea typeface="Cambria Math" pitchFamily="18" charset="0"/>
            </a:endParaRPr>
          </a:p>
          <a:p>
            <a:r>
              <a:rPr lang="sk-SK" sz="2200" dirty="0" smtClean="0">
                <a:ea typeface="Cambria Math" pitchFamily="18" charset="0"/>
              </a:rPr>
              <a:t>Rozloha ochranného              pásma je 233 km</a:t>
            </a:r>
            <a:r>
              <a:rPr lang="sk-SK" sz="2200" baseline="30000" dirty="0" smtClean="0">
                <a:ea typeface="Cambria Math" pitchFamily="18" charset="0"/>
              </a:rPr>
              <a:t>2 </a:t>
            </a:r>
          </a:p>
          <a:p>
            <a:r>
              <a:rPr lang="sk-SK" sz="2200" dirty="0" smtClean="0">
                <a:ea typeface="Cambria Math" pitchFamily="18" charset="0"/>
              </a:rPr>
              <a:t>Zaberá krivánsku časť             Malej Fatry</a:t>
            </a:r>
          </a:p>
          <a:p>
            <a:endParaRPr lang="sk-SK" sz="2400" dirty="0">
              <a:ea typeface="Cambria Math" pitchFamily="18" charset="0"/>
            </a:endParaRPr>
          </a:p>
        </p:txBody>
      </p:sp>
      <p:pic>
        <p:nvPicPr>
          <p:cNvPr id="9" name="Obrázok 8" descr="rozsutec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199824"/>
            <a:ext cx="5500694" cy="3658176"/>
          </a:xfrm>
          <a:prstGeom prst="rect">
            <a:avLst/>
          </a:prstGeom>
        </p:spPr>
      </p:pic>
      <p:pic>
        <p:nvPicPr>
          <p:cNvPr id="10" name="Obrázok 9" descr="mala_fatr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285860"/>
            <a:ext cx="171450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759</Words>
  <Application>Microsoft Office PowerPoint</Application>
  <PresentationFormat>Prezentácia na obrazovke (4:3)</PresentationFormat>
  <Paragraphs>161</Paragraphs>
  <Slides>27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2" baseType="lpstr">
      <vt:lpstr>Arial</vt:lpstr>
      <vt:lpstr>Bradley Hand ITC</vt:lpstr>
      <vt:lpstr>Calibri</vt:lpstr>
      <vt:lpstr>Cambria Math</vt:lpstr>
      <vt:lpstr>Motív Office</vt:lpstr>
      <vt:lpstr>Rekordy prírody Slovenska OCHRANA PRÍRODY</vt:lpstr>
      <vt:lpstr>Prezentácia programu PowerPoint</vt:lpstr>
      <vt:lpstr>Najstarší a najväčší národný park</vt:lpstr>
      <vt:lpstr>Najjužnejšie položený národný park</vt:lpstr>
      <vt:lpstr>Najvýchodnejšie položený národný park</vt:lpstr>
      <vt:lpstr>Najmenší národný park</vt:lpstr>
      <vt:lpstr>NP zaberajúci jedno pohorie a zároveň najmladší NP</vt:lpstr>
      <vt:lpstr>Prvá chránená krajinná oblasť</vt:lpstr>
      <vt:lpstr>Najzápadnejšie položený národný park</vt:lpstr>
      <vt:lpstr>Národný park s najväčším ochranným pásmom</vt:lpstr>
      <vt:lpstr>Najväčšia chránená krajinná oblasť</vt:lpstr>
      <vt:lpstr>Najpestrejšia a najzaujímavejšia CHKO</vt:lpstr>
      <vt:lpstr>Najsevernejšia CHKO</vt:lpstr>
      <vt:lpstr>Najmladšia a najjužnejšia CHKO</vt:lpstr>
      <vt:lpstr>Najjužnejšia horská CHKO</vt:lpstr>
      <vt:lpstr>Najzápadnejšia CHKO</vt:lpstr>
      <vt:lpstr>Najvýchodnejšia CHKO</vt:lpstr>
      <vt:lpstr>Najjužnejšia horská prírodná rezervácia</vt:lpstr>
      <vt:lpstr>Najkomplexnejšia rezervácia</vt:lpstr>
      <vt:lpstr>Najvýznamnejšie slanisko</vt:lpstr>
      <vt:lpstr>Najvýznamnejšia lokalita nížinného jelšového lesa</vt:lpstr>
      <vt:lpstr>Najcharakteristickejšie chránené nivné meandre</vt:lpstr>
      <vt:lpstr>Najvýraznejší a najvyšší bralnatý hrebeň</vt:lpstr>
      <vt:lpstr>Najväčší skalný útvar vystupujúci z nivy</vt:lpstr>
      <vt:lpstr>Najpestrejšia krasová dolina</vt:lpstr>
      <vt:lpstr>Najvýznamnejšia nížinná chránená lokalita chladnomilných rastlín</vt:lpstr>
      <vt:lpstr>Zdroj: REKORDY SLOVENSKA – PRÍRODA (Geografická encyklopédia)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Rekordy prírody Slovenska JASKYNE</dc:title>
  <dc:creator>Ing. Anton Čičmanec</dc:creator>
  <cp:lastModifiedBy>HP</cp:lastModifiedBy>
  <cp:revision>68</cp:revision>
  <dcterms:created xsi:type="dcterms:W3CDTF">2017-01-21T12:18:18Z</dcterms:created>
  <dcterms:modified xsi:type="dcterms:W3CDTF">2020-05-30T17:08:13Z</dcterms:modified>
</cp:coreProperties>
</file>