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C9EEDB-AE1D-4A4B-B66F-D3428B8A65EF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3C0EDC-2E3B-46E3-8839-3BEC57CFFD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Prenos genetických informácií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r>
              <a:rPr lang="sk-SK" sz="2400" b="1" dirty="0">
                <a:latin typeface="Bookman Old Style" panose="02050604050505020204" pitchFamily="18" charset="0"/>
              </a:rPr>
              <a:t>Každý druh</a:t>
            </a:r>
            <a:r>
              <a:rPr lang="sk-SK" sz="2400" dirty="0">
                <a:latin typeface="Bookman Old Style" panose="02050604050505020204" pitchFamily="18" charset="0"/>
              </a:rPr>
              <a:t> organizmu má v jadre všetkých </a:t>
            </a:r>
            <a:r>
              <a:rPr lang="sk-SK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telových</a:t>
            </a:r>
            <a:r>
              <a:rPr lang="sk-SK" sz="2400" b="1" dirty="0">
                <a:latin typeface="Bookman Old Style" panose="02050604050505020204" pitchFamily="18" charset="0"/>
              </a:rPr>
              <a:t> buniek</a:t>
            </a:r>
            <a:r>
              <a:rPr lang="sk-SK" sz="2400" dirty="0">
                <a:latin typeface="Bookman Old Style" panose="02050604050505020204" pitchFamily="18" charset="0"/>
              </a:rPr>
              <a:t> </a:t>
            </a:r>
            <a:r>
              <a:rPr lang="sk-SK" sz="2400" b="1" dirty="0">
                <a:latin typeface="Bookman Old Style" panose="02050604050505020204" pitchFamily="18" charset="0"/>
              </a:rPr>
              <a:t>určitý typický a stály počet chromozómov. (človek – 46</a:t>
            </a:r>
            <a:r>
              <a:rPr lang="sk-SK" sz="2400" dirty="0">
                <a:latin typeface="Bookman Old Style" panose="02050604050505020204" pitchFamily="18" charset="0"/>
              </a:rPr>
              <a:t>;</a:t>
            </a:r>
            <a:r>
              <a:rPr lang="sk-SK" sz="2400" b="1" dirty="0">
                <a:latin typeface="Bookman Old Style" panose="02050604050505020204" pitchFamily="18" charset="0"/>
              </a:rPr>
              <a:t> </a:t>
            </a:r>
            <a:r>
              <a:rPr lang="sk-SK" sz="2400" dirty="0">
                <a:latin typeface="Bookman Old Style" panose="02050604050505020204" pitchFamily="18" charset="0"/>
              </a:rPr>
              <a:t>pes – 78; fazuľa – 22 ...</a:t>
            </a:r>
            <a:r>
              <a:rPr lang="sk-SK" sz="2400" b="1" dirty="0">
                <a:latin typeface="Bookman Old Style" panose="02050604050505020204" pitchFamily="18" charset="0"/>
              </a:rPr>
              <a:t>)</a:t>
            </a:r>
            <a:endParaRPr lang="sk-SK" sz="2400" dirty="0"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56792"/>
            <a:ext cx="4597112" cy="425622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77160" y="5829071"/>
            <a:ext cx="851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Bookman Old Style" panose="02050604050505020204" pitchFamily="18" charset="0"/>
              </a:rPr>
              <a:t>Chromozómy sú v</a:t>
            </a:r>
            <a:r>
              <a:rPr lang="sk-SK">
                <a:latin typeface="Bookman Old Style" panose="02050604050505020204" pitchFamily="18" charset="0"/>
              </a:rPr>
              <a:t> </a:t>
            </a:r>
            <a:r>
              <a:rPr lang="sk-SK" smtClean="0">
                <a:latin typeface="Bookman Old Style" panose="02050604050505020204" pitchFamily="18" charset="0"/>
              </a:rPr>
              <a:t>pároch, </a:t>
            </a:r>
            <a:r>
              <a:rPr lang="sk-SK" b="1" smtClean="0">
                <a:latin typeface="Bookman Old Style" panose="02050604050505020204" pitchFamily="18" charset="0"/>
              </a:rPr>
              <a:t>človek </a:t>
            </a:r>
            <a:r>
              <a:rPr lang="sk-SK" b="1" dirty="0">
                <a:latin typeface="Bookman Old Style" panose="02050604050505020204" pitchFamily="18" charset="0"/>
              </a:rPr>
              <a:t>má </a:t>
            </a:r>
            <a:r>
              <a:rPr lang="sk-SK" b="1" u="sng" dirty="0">
                <a:latin typeface="Bookman Old Style" panose="02050604050505020204" pitchFamily="18" charset="0"/>
              </a:rPr>
              <a:t>23 párov</a:t>
            </a:r>
            <a:r>
              <a:rPr lang="sk-SK" b="1" dirty="0">
                <a:latin typeface="Bookman Old Style" panose="02050604050505020204" pitchFamily="18" charset="0"/>
              </a:rPr>
              <a:t> chromozómov</a:t>
            </a:r>
            <a:r>
              <a:rPr lang="sk-SK" dirty="0">
                <a:latin typeface="Bookman Old Style" panose="02050604050505020204" pitchFamily="18" charset="0"/>
              </a:rPr>
              <a:t>. </a:t>
            </a:r>
            <a:endParaRPr lang="sk-SK" dirty="0" smtClean="0">
              <a:latin typeface="Bookman Old Style" panose="02050604050505020204" pitchFamily="18" charset="0"/>
            </a:endParaRPr>
          </a:p>
          <a:p>
            <a:r>
              <a:rPr lang="sk-SK" dirty="0" smtClean="0">
                <a:latin typeface="Bookman Old Style" panose="02050604050505020204" pitchFamily="18" charset="0"/>
              </a:rPr>
              <a:t>V</a:t>
            </a:r>
            <a:r>
              <a:rPr lang="sk-SK" dirty="0">
                <a:latin typeface="Bookman Old Style" panose="02050604050505020204" pitchFamily="18" charset="0"/>
              </a:rPr>
              <a:t> každom </a:t>
            </a:r>
            <a:r>
              <a:rPr lang="sk-SK" b="1" dirty="0">
                <a:latin typeface="Bookman Old Style" panose="02050604050505020204" pitchFamily="18" charset="0"/>
              </a:rPr>
              <a:t>páre je 1 chromozóm od otca a 1 od matky</a:t>
            </a:r>
            <a:r>
              <a:rPr lang="sk-SK" dirty="0" smtClean="0">
                <a:latin typeface="Bookman Old Style" panose="02050604050505020204" pitchFamily="18" charset="0"/>
              </a:rPr>
              <a:t>. 1 gén pre určitý    znak je od otca a druhý gén pre ten istý znak je od matky (farba očí)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Delenie telových buniek</a:t>
            </a:r>
            <a:endParaRPr lang="sk-SK" dirty="0"/>
          </a:p>
        </p:txBody>
      </p:sp>
      <p:pic>
        <p:nvPicPr>
          <p:cNvPr id="4" name="Zástupný symbol obsahu 3" descr="1200px-Major_events_in_mitosis_sk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8229600" cy="2990088"/>
          </a:xfrm>
        </p:spPr>
      </p:pic>
      <p:sp>
        <p:nvSpPr>
          <p:cNvPr id="5" name="BlokTextu 4"/>
          <p:cNvSpPr txBox="1"/>
          <p:nvPr/>
        </p:nvSpPr>
        <p:spPr>
          <a:xfrm>
            <a:off x="785786" y="471488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DNA sa zdvojí – vytvorí dve rovnaké kópie v jadre bunky. Teda sa prenesie genetická informácia. Tým pádom je v jadre dvojnásobný počet chromozómov. Nastáva rozdelenie jadra a následné rozdelenie bunky. Vzniknú 2 identické bunky tzv. klony.</a:t>
            </a:r>
            <a:endParaRPr lang="sk-SK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85729"/>
            <a:ext cx="8229600" cy="2714644"/>
          </a:xfrm>
        </p:spPr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Pohlavné bunky (spermie a vajíčka) majú polovičný počet chromozómov – 23. Vznikajú zvláštnym delením, pri ktorom sa delia dvakrát</a:t>
            </a:r>
            <a:r>
              <a:rPr lang="sk-SK" dirty="0">
                <a:latin typeface="Bookman Old Style" panose="02050604050505020204" pitchFamily="18" charset="0"/>
              </a:rPr>
              <a:t>, čiže počet chromozómov sa zmenší zo 46 na 23.</a:t>
            </a:r>
          </a:p>
        </p:txBody>
      </p:sp>
      <p:pic>
        <p:nvPicPr>
          <p:cNvPr id="4" name="Obrázok 3" descr="unname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86116" y="2500306"/>
            <a:ext cx="5038750" cy="411657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00034" y="5572140"/>
            <a:ext cx="6026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Bookman Old Style" panose="02050604050505020204" pitchFamily="18" charset="0"/>
              </a:rPr>
              <a:t>z 1 materskej bunky so 46 chromozómami vzniknú </a:t>
            </a:r>
            <a:endParaRPr lang="sk-SK" dirty="0" smtClean="0">
              <a:latin typeface="Bookman Old Style" panose="02050604050505020204" pitchFamily="18" charset="0"/>
            </a:endParaRPr>
          </a:p>
          <a:p>
            <a:r>
              <a:rPr lang="sk-SK" b="1" dirty="0" smtClean="0">
                <a:latin typeface="Bookman Old Style" panose="02050604050505020204" pitchFamily="18" charset="0"/>
              </a:rPr>
              <a:t>4 </a:t>
            </a:r>
            <a:r>
              <a:rPr lang="sk-SK" b="1" dirty="0">
                <a:latin typeface="Bookman Old Style" panose="02050604050505020204" pitchFamily="18" charset="0"/>
              </a:rPr>
              <a:t>pohlavné bunky </a:t>
            </a:r>
            <a:r>
              <a:rPr lang="sk-SK" dirty="0">
                <a:latin typeface="Bookman Old Style" panose="02050604050505020204" pitchFamily="18" charset="0"/>
              </a:rPr>
              <a:t>s 23 chromozómami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789214"/>
            <a:ext cx="8229600" cy="4728018"/>
          </a:xfrm>
        </p:spPr>
        <p:txBody>
          <a:bodyPr>
            <a:normAutofit/>
          </a:bodyPr>
          <a:lstStyle/>
          <a:p>
            <a:r>
              <a:rPr lang="sk-SK" dirty="0">
                <a:latin typeface="Bookman Old Style" panose="02050604050505020204" pitchFamily="18" charset="0"/>
              </a:rPr>
              <a:t>Nový jedinec, ktorý vznikne pri pohlavnom rozmnožovaní má rovnaký počet chromozómov v telových bunkách (46) ako jeho rodičia, pretože chromozómové sady sa spoja (23+23</a:t>
            </a:r>
            <a:r>
              <a:rPr lang="sk-SK" dirty="0" smtClean="0">
                <a:latin typeface="Bookman Old Style" panose="02050604050505020204" pitchFamily="18" charset="0"/>
              </a:rPr>
              <a:t>).</a:t>
            </a:r>
          </a:p>
          <a:p>
            <a:r>
              <a:rPr lang="sk-SK" b="1" dirty="0" smtClean="0">
                <a:latin typeface="Bookman Old Style" panose="02050604050505020204" pitchFamily="18" charset="0"/>
              </a:rPr>
              <a:t>Genetické informácie sa prenášajú z rodičov na potomkov pohlavnými bunkami</a:t>
            </a:r>
            <a:r>
              <a:rPr lang="sk-SK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sk-SK" dirty="0" smtClean="0">
                <a:latin typeface="Bookman Old Style" panose="02050604050505020204" pitchFamily="18" charset="0"/>
              </a:rPr>
              <a:t>Potomkovia môžu mať s rodičmi rovnaké </a:t>
            </a:r>
            <a:r>
              <a:rPr lang="sk-SK" b="1" dirty="0" smtClean="0">
                <a:latin typeface="Bookman Old Style" panose="02050604050505020204" pitchFamily="18" charset="0"/>
              </a:rPr>
              <a:t>znaky</a:t>
            </a:r>
            <a:r>
              <a:rPr lang="sk-SK" dirty="0" smtClean="0">
                <a:latin typeface="Bookman Old Style" panose="02050604050505020204" pitchFamily="18" charset="0"/>
              </a:rPr>
              <a:t> (veľkosť, tvar, farba...) a </a:t>
            </a:r>
            <a:r>
              <a:rPr lang="sk-SK" b="1" dirty="0" smtClean="0">
                <a:latin typeface="Bookman Old Style" panose="02050604050505020204" pitchFamily="18" charset="0"/>
              </a:rPr>
              <a:t>vlastnosti</a:t>
            </a:r>
            <a:r>
              <a:rPr lang="sk-SK" dirty="0" smtClean="0">
                <a:latin typeface="Bookman Old Style" panose="02050604050505020204" pitchFamily="18" charset="0"/>
              </a:rPr>
              <a:t> (odolnosť voči chorobám...)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Gény obsahujú „návod“ </a:t>
            </a:r>
            <a:r>
              <a:rPr lang="sk-SK" dirty="0" smtClean="0">
                <a:latin typeface="Bookman Old Style" panose="02050604050505020204" pitchFamily="18" charset="0"/>
              </a:rPr>
              <a:t>na formovanie určitého znaku. </a:t>
            </a:r>
            <a:r>
              <a:rPr lang="sk-SK" u="sng" dirty="0" smtClean="0">
                <a:latin typeface="Bookman Old Style" panose="02050604050505020204" pitchFamily="18" charset="0"/>
              </a:rPr>
              <a:t>Ako sa znak vyvinie závisí</a:t>
            </a:r>
            <a:r>
              <a:rPr lang="sk-SK" dirty="0" smtClean="0">
                <a:latin typeface="Bookman Old Style" panose="02050604050505020204" pitchFamily="18" charset="0"/>
              </a:rPr>
              <a:t> nielen „</a:t>
            </a:r>
            <a:r>
              <a:rPr lang="sk-SK" b="1" dirty="0" smtClean="0">
                <a:latin typeface="Bookman Old Style" panose="02050604050505020204" pitchFamily="18" charset="0"/>
              </a:rPr>
              <a:t>od návodu“</a:t>
            </a:r>
            <a:r>
              <a:rPr lang="sk-SK" dirty="0" smtClean="0">
                <a:latin typeface="Bookman Old Style" panose="02050604050505020204" pitchFamily="18" charset="0"/>
              </a:rPr>
              <a:t>, ale aj </a:t>
            </a:r>
            <a:r>
              <a:rPr lang="sk-SK" b="1" dirty="0" smtClean="0">
                <a:latin typeface="Bookman Old Style" panose="02050604050505020204" pitchFamily="18" charset="0"/>
              </a:rPr>
              <a:t>od podmienok </a:t>
            </a:r>
            <a:r>
              <a:rPr lang="sk-SK" dirty="0" smtClean="0">
                <a:latin typeface="Bookman Old Style" panose="02050604050505020204" pitchFamily="18" charset="0"/>
              </a:rPr>
              <a:t>prostredia, v ktorom sa nachádza organizmus počas vývinu.</a:t>
            </a:r>
          </a:p>
          <a:p>
            <a:endParaRPr lang="sk-SK" dirty="0"/>
          </a:p>
        </p:txBody>
      </p:sp>
      <p:pic>
        <p:nvPicPr>
          <p:cNvPr id="4" name="Obrázok 3" descr="asian-couple-assembling-furniture-for-new-house-JATH42.jpg"/>
          <p:cNvPicPr>
            <a:picLocks noChangeAspect="1"/>
          </p:cNvPicPr>
          <p:nvPr/>
        </p:nvPicPr>
        <p:blipFill>
          <a:blip r:embed="rId2"/>
          <a:srcRect r="2343" b="11754"/>
          <a:stretch>
            <a:fillRect/>
          </a:stretch>
        </p:blipFill>
        <p:spPr>
          <a:xfrm>
            <a:off x="214282" y="3214686"/>
            <a:ext cx="4515155" cy="3000396"/>
          </a:xfrm>
          <a:prstGeom prst="rect">
            <a:avLst/>
          </a:prstGeom>
        </p:spPr>
      </p:pic>
      <p:pic>
        <p:nvPicPr>
          <p:cNvPr id="5" name="Obrázok 4" descr="furniture-assembly-999x6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86124"/>
            <a:ext cx="4446853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2428868"/>
            <a:ext cx="77724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dedičnosť – </a:t>
            </a:r>
            <a:r>
              <a:rPr lang="sk-SK" dirty="0">
                <a:latin typeface="Bookman Old Style" panose="02050604050505020204" pitchFamily="18" charset="0"/>
              </a:rPr>
              <a:t>odovzdávanie genetických informácií z rodičov na potomkov </a:t>
            </a:r>
            <a:r>
              <a:rPr lang="sk-SK" i="1" dirty="0">
                <a:latin typeface="Bookman Old Style" panose="02050604050505020204" pitchFamily="18" charset="0"/>
              </a:rPr>
              <a:t>(tzn. zo semiačka pšenice vyrastie opäť pšenica)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4" name="Obrázok 3" descr="eRR557OrRpjfxI2su3XL2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3"/>
            <a:ext cx="4956250" cy="2786082"/>
          </a:xfrm>
          <a:prstGeom prst="rect">
            <a:avLst/>
          </a:prstGeom>
        </p:spPr>
      </p:pic>
      <p:pic>
        <p:nvPicPr>
          <p:cNvPr id="5" name="Obrázok 4" descr="textures-1938301-210x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652" y="3605195"/>
            <a:ext cx="4323348" cy="325280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57159" y="521495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Ako chápať dedičnosť?</a:t>
            </a:r>
          </a:p>
          <a:p>
            <a:r>
              <a:rPr lang="sk-SK" b="1" dirty="0" smtClean="0">
                <a:latin typeface="Bookman Old Style" panose="02050604050505020204" pitchFamily="18" charset="0"/>
              </a:rPr>
              <a:t>Schopnosť uschovávať súbor génov, ktoré určujú vlastnosti organizmu</a:t>
            </a:r>
            <a:endParaRPr lang="sk-SK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premenlivosť –</a:t>
            </a:r>
            <a:r>
              <a:rPr lang="sk-SK" dirty="0">
                <a:latin typeface="Bookman Old Style" panose="02050604050505020204" pitchFamily="18" charset="0"/>
              </a:rPr>
              <a:t> čiastočná odlišnosť potomka od rodiča </a:t>
            </a:r>
            <a:r>
              <a:rPr lang="sk-SK" i="1" dirty="0">
                <a:latin typeface="Bookman Old Style" panose="02050604050505020204" pitchFamily="18" charset="0"/>
              </a:rPr>
              <a:t>(tzn. zo semiačka pšenice vyrastie nižšia alebo vyššia pšenica= nie je to klon)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4" name="Obrázok 3" descr="el-experimento-de-mendel-herencia-biológica-jardín-pea-plant-experiment-la-mendeliana-es-un-tipo-que-siga-las-leyes-segregación-150584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43182"/>
            <a:ext cx="5605285" cy="4000772"/>
          </a:xfrm>
          <a:prstGeom prst="rect">
            <a:avLst/>
          </a:prstGeom>
        </p:spPr>
      </p:pic>
      <p:pic>
        <p:nvPicPr>
          <p:cNvPr id="5" name="Obrázok 4" descr="504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22" y="2857496"/>
            <a:ext cx="2998878" cy="400050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286380" y="207167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Vyjadruje rozdielnosť medzi </a:t>
            </a:r>
            <a:r>
              <a:rPr lang="sk-SK" b="1" dirty="0" smtClean="0">
                <a:latin typeface="Bookman Old Style" panose="02050604050505020204" pitchFamily="18" charset="0"/>
              </a:rPr>
              <a:t>organizmami</a:t>
            </a:r>
            <a:r>
              <a:rPr lang="sk-SK" b="1" dirty="0" smtClean="0"/>
              <a:t>, </a:t>
            </a:r>
            <a:r>
              <a:rPr lang="sk-SK" b="1" u="sng" dirty="0" smtClean="0"/>
              <a:t>je to podmienené rozdielmi v ich génoch</a:t>
            </a:r>
            <a:endParaRPr lang="sk-SK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je to možné? </a:t>
            </a:r>
            <a:r>
              <a:rPr lang="sk-SK" sz="1800" dirty="0" smtClean="0"/>
              <a:t>(premenlivosť)</a:t>
            </a:r>
            <a:endParaRPr lang="sk-SK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anose="02050604050505020204" pitchFamily="18" charset="0"/>
              </a:rPr>
              <a:t>Mutácie</a:t>
            </a:r>
            <a:r>
              <a:rPr lang="sk-SK" dirty="0" smtClean="0">
                <a:latin typeface="Bookman Old Style" panose="02050604050505020204" pitchFamily="18" charset="0"/>
              </a:rPr>
              <a:t> – dedičné zmeny</a:t>
            </a:r>
          </a:p>
          <a:p>
            <a:r>
              <a:rPr lang="sk-SK" b="1" dirty="0" err="1" smtClean="0">
                <a:latin typeface="Bookman Old Style" panose="02050604050505020204" pitchFamily="18" charset="0"/>
              </a:rPr>
              <a:t>Rekombinácia</a:t>
            </a:r>
            <a:r>
              <a:rPr lang="sk-SK" dirty="0" smtClean="0">
                <a:latin typeface="Bookman Old Style" panose="02050604050505020204" pitchFamily="18" charset="0"/>
              </a:rPr>
              <a:t> – medzi chromozómami</a:t>
            </a:r>
          </a:p>
          <a:p>
            <a:r>
              <a:rPr lang="sk-SK" b="1" dirty="0" smtClean="0">
                <a:latin typeface="Bookman Old Style" panose="02050604050505020204" pitchFamily="18" charset="0"/>
              </a:rPr>
              <a:t>Selekcia</a:t>
            </a:r>
            <a:r>
              <a:rPr lang="sk-SK" dirty="0" smtClean="0">
                <a:latin typeface="Bookman Old Style" panose="02050604050505020204" pitchFamily="18" charset="0"/>
              </a:rPr>
              <a:t> – uprednostnenie určitého génu</a:t>
            </a:r>
            <a:endParaRPr lang="sk-SK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4714908" cy="4525963"/>
          </a:xfrm>
        </p:spPr>
        <p:txBody>
          <a:bodyPr/>
          <a:lstStyle/>
          <a:p>
            <a:pPr algn="ctr"/>
            <a:r>
              <a:rPr lang="sk-SK" b="1" dirty="0">
                <a:latin typeface="Bookman Old Style" panose="02050604050505020204" pitchFamily="18" charset="0"/>
              </a:rPr>
              <a:t>genetika</a:t>
            </a:r>
            <a:r>
              <a:rPr lang="sk-SK" dirty="0">
                <a:latin typeface="Bookman Old Style" panose="02050604050505020204" pitchFamily="18" charset="0"/>
              </a:rPr>
              <a:t> – je veda, ktorá sa zaoberá zákonitosťami dedičnosti a premenlivosti</a:t>
            </a:r>
          </a:p>
          <a:p>
            <a:pPr algn="ctr"/>
            <a:endParaRPr lang="sk-SK" dirty="0"/>
          </a:p>
        </p:txBody>
      </p:sp>
      <p:pic>
        <p:nvPicPr>
          <p:cNvPr id="4" name="Obrázok 3" descr="Gene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643314"/>
            <a:ext cx="6429375" cy="3000375"/>
          </a:xfrm>
          <a:prstGeom prst="rect">
            <a:avLst/>
          </a:prstGeom>
        </p:spPr>
      </p:pic>
      <p:pic>
        <p:nvPicPr>
          <p:cNvPr id="5" name="Obrázok 4" descr="obobEP1o.png"/>
          <p:cNvPicPr>
            <a:picLocks noChangeAspect="1"/>
          </p:cNvPicPr>
          <p:nvPr/>
        </p:nvPicPr>
        <p:blipFill>
          <a:blip r:embed="rId3"/>
          <a:srcRect l="11681" t="18750" r="10134"/>
          <a:stretch>
            <a:fillRect/>
          </a:stretch>
        </p:blipFill>
        <p:spPr>
          <a:xfrm>
            <a:off x="5583092" y="0"/>
            <a:ext cx="3560908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latin typeface="Bookman Old Style" panose="02050604050505020204" pitchFamily="18" charset="0"/>
              </a:rPr>
              <a:t>Z hľadiska dedičnosti</a:t>
            </a:r>
            <a:r>
              <a:rPr lang="sk-SK" dirty="0" smtClean="0">
                <a:latin typeface="Bookman Old Style" panose="02050604050505020204" pitchFamily="18" charset="0"/>
              </a:rPr>
              <a:t> rozoznávame 2 typy buniek </a:t>
            </a:r>
          </a:p>
          <a:p>
            <a:pPr lvl="0"/>
            <a:r>
              <a:rPr lang="sk-SK" b="1" dirty="0" smtClean="0">
                <a:latin typeface="Bookman Old Style" panose="02050604050505020204" pitchFamily="18" charset="0"/>
              </a:rPr>
              <a:t>pohlavné</a:t>
            </a:r>
            <a:r>
              <a:rPr lang="sk-SK" dirty="0" smtClean="0">
                <a:latin typeface="Bookman Old Style" panose="02050604050505020204" pitchFamily="18" charset="0"/>
              </a:rPr>
              <a:t> – vajíčka, spermie</a:t>
            </a:r>
          </a:p>
          <a:p>
            <a:pPr lvl="0">
              <a:buNone/>
            </a:pPr>
            <a:endParaRPr lang="sk-SK" dirty="0" smtClean="0"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sk-SK" dirty="0" smtClean="0"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sk-SK" dirty="0" smtClean="0"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sk-SK" dirty="0"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sk-SK" dirty="0" smtClean="0"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sk-SK" sz="1200" dirty="0" smtClean="0">
              <a:latin typeface="Bookman Old Style" panose="02050604050505020204" pitchFamily="18" charset="0"/>
            </a:endParaRPr>
          </a:p>
          <a:p>
            <a:pPr lvl="0"/>
            <a:r>
              <a:rPr lang="sk-SK" b="1" dirty="0" smtClean="0">
                <a:latin typeface="Bookman Old Style" panose="02050604050505020204" pitchFamily="18" charset="0"/>
              </a:rPr>
              <a:t>telové</a:t>
            </a:r>
            <a:r>
              <a:rPr lang="sk-SK" dirty="0" smtClean="0">
                <a:latin typeface="Bookman Old Style" panose="02050604050505020204" pitchFamily="18" charset="0"/>
              </a:rPr>
              <a:t> – svalové bunky, kožné bunky, nervové bunky...</a:t>
            </a:r>
          </a:p>
          <a:p>
            <a:endParaRPr lang="sk-SK" dirty="0">
              <a:latin typeface="Bookman Old Style" panose="02050604050505020204" pitchFamily="18" charset="0"/>
            </a:endParaRPr>
          </a:p>
        </p:txBody>
      </p:sp>
      <p:pic>
        <p:nvPicPr>
          <p:cNvPr id="4" name="Obrázok 3" descr="oplodnenie-vajicko-spermia-cla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56792"/>
            <a:ext cx="3341690" cy="2467162"/>
          </a:xfrm>
          <a:prstGeom prst="rect">
            <a:avLst/>
          </a:prstGeom>
        </p:spPr>
      </p:pic>
      <p:pic>
        <p:nvPicPr>
          <p:cNvPr id="5" name="Obrázok 4" descr="specializovane-bunky.png"/>
          <p:cNvPicPr>
            <a:picLocks noChangeAspect="1"/>
          </p:cNvPicPr>
          <p:nvPr/>
        </p:nvPicPr>
        <p:blipFill>
          <a:blip r:embed="rId3"/>
          <a:srcRect b="62472"/>
          <a:stretch>
            <a:fillRect/>
          </a:stretch>
        </p:blipFill>
        <p:spPr>
          <a:xfrm>
            <a:off x="0" y="5143512"/>
            <a:ext cx="9144000" cy="150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Každý typ bunky má </a:t>
            </a:r>
            <a:r>
              <a:rPr lang="sk-SK" b="1" dirty="0">
                <a:latin typeface="Bookman Old Style" panose="02050604050505020204" pitchFamily="18" charset="0"/>
              </a:rPr>
              <a:t>jadro</a:t>
            </a:r>
            <a:r>
              <a:rPr lang="sk-SK" dirty="0">
                <a:latin typeface="Bookman Old Style" panose="02050604050505020204" pitchFamily="18" charset="0"/>
              </a:rPr>
              <a:t>, v ktorom sa nachádza </a:t>
            </a:r>
            <a:r>
              <a:rPr lang="sk-SK" b="1" dirty="0">
                <a:latin typeface="Bookman Old Style" panose="02050604050505020204" pitchFamily="18" charset="0"/>
              </a:rPr>
              <a:t>DNA</a:t>
            </a:r>
            <a:r>
              <a:rPr lang="sk-SK" dirty="0">
                <a:latin typeface="Bookman Old Style" panose="02050604050505020204" pitchFamily="18" charset="0"/>
              </a:rPr>
              <a:t>, ktorá spolu s </a:t>
            </a:r>
            <a:r>
              <a:rPr lang="sk-SK" dirty="0" smtClean="0">
                <a:latin typeface="Bookman Old Style" panose="02050604050505020204" pitchFamily="18" charset="0"/>
              </a:rPr>
              <a:t>proteínmi (bielkovinami) </a:t>
            </a:r>
            <a:r>
              <a:rPr lang="sk-SK" dirty="0">
                <a:latin typeface="Bookman Old Style" panose="02050604050505020204" pitchFamily="18" charset="0"/>
              </a:rPr>
              <a:t>tvorí </a:t>
            </a:r>
            <a:r>
              <a:rPr lang="sk-SK" b="1" dirty="0">
                <a:latin typeface="Bookman Old Style" panose="02050604050505020204" pitchFamily="18" charset="0"/>
              </a:rPr>
              <a:t>chromozóm</a:t>
            </a:r>
          </a:p>
        </p:txBody>
      </p:sp>
      <p:pic>
        <p:nvPicPr>
          <p:cNvPr id="4" name="Obrázok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6674633" cy="461488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71472" y="5072074"/>
            <a:ext cx="218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DNA – 1,8 m</a:t>
            </a:r>
          </a:p>
          <a:p>
            <a:r>
              <a:rPr lang="sk-SK" dirty="0" smtClean="0"/>
              <a:t>Jadro – 6 mikrometra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Súbor všetkých chromozómov </a:t>
            </a:r>
            <a:r>
              <a:rPr lang="sk-SK" dirty="0" smtClean="0">
                <a:latin typeface="Bookman Old Style" panose="02050604050505020204" pitchFamily="18" charset="0"/>
              </a:rPr>
              <a:t>nesúcich </a:t>
            </a:r>
            <a:r>
              <a:rPr lang="sk-SK" dirty="0">
                <a:latin typeface="Bookman Old Style" panose="02050604050505020204" pitchFamily="18" charset="0"/>
              </a:rPr>
              <a:t>genetickú informáciu, ktoré sa nachádzajú v jadre nazývame </a:t>
            </a:r>
            <a:r>
              <a:rPr lang="sk-SK" b="1" dirty="0">
                <a:latin typeface="Bookman Old Style" panose="02050604050505020204" pitchFamily="18" charset="0"/>
              </a:rPr>
              <a:t>genóm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4" name="Obrázok 3" descr="Sky_spectral_karyo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85926"/>
            <a:ext cx="5986490" cy="473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101" t="14648" r="4465" b="49219"/>
          <a:stretch>
            <a:fillRect/>
          </a:stretch>
        </p:blipFill>
        <p:spPr bwMode="auto">
          <a:xfrm>
            <a:off x="357158" y="1428736"/>
            <a:ext cx="86497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913</TotalTime>
  <Words>454</Words>
  <Application>Microsoft Office PowerPoint</Application>
  <PresentationFormat>Prezentácia na obrazovke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Bookman Old Style</vt:lpstr>
      <vt:lpstr>Franklin Gothic Book</vt:lpstr>
      <vt:lpstr>Perpetua</vt:lpstr>
      <vt:lpstr>Wingdings 2</vt:lpstr>
      <vt:lpstr>Majetok</vt:lpstr>
      <vt:lpstr>Prenos genetických informácií</vt:lpstr>
      <vt:lpstr>Prezentácia programu PowerPoint</vt:lpstr>
      <vt:lpstr>Prezentácia programu PowerPoint</vt:lpstr>
      <vt:lpstr>Ako je to možné? (premenlivosť)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Delenie telových buniek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uzivatel</dc:creator>
  <cp:lastModifiedBy>HP</cp:lastModifiedBy>
  <cp:revision>11</cp:revision>
  <dcterms:created xsi:type="dcterms:W3CDTF">2020-04-06T17:51:13Z</dcterms:created>
  <dcterms:modified xsi:type="dcterms:W3CDTF">2020-04-26T15:28:16Z</dcterms:modified>
</cp:coreProperties>
</file>