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61" r:id="rId4"/>
    <p:sldId id="277" r:id="rId5"/>
    <p:sldId id="279" r:id="rId6"/>
    <p:sldId id="265" r:id="rId7"/>
    <p:sldId id="263" r:id="rId8"/>
    <p:sldId id="278" r:id="rId9"/>
    <p:sldId id="268" r:id="rId10"/>
    <p:sldId id="26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0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06398-5012-4C3D-B320-4276E752802C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7F9EA-D894-4A8B-9780-400FE9E0BAD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7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7F9EA-D894-4A8B-9780-400FE9E0BADD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986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244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1559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775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994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085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687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5031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4738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891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774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988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553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147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260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113C8C7-F1CB-48DA-BB4D-BF1869E676FF}" type="datetimeFigureOut">
              <a:rPr lang="sk-SK" smtClean="0"/>
              <a:t>06.06.2020</a:t>
            </a:fld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9DCE3F4-635C-4E6B-B650-CAA06CAA97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1717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H9ZJu4wRU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58680CB-633A-40EA-9BE4-A37269ABEC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AAB8394-B110-47AC-8383-80994591F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91746"/>
            <a:ext cx="5534406" cy="2666254"/>
          </a:xfrm>
          <a:custGeom>
            <a:avLst/>
            <a:gdLst>
              <a:gd name="connsiteX0" fmla="*/ 0 w 7379208"/>
              <a:gd name="connsiteY0" fmla="*/ 0 h 2666254"/>
              <a:gd name="connsiteX1" fmla="*/ 1996017 w 7379208"/>
              <a:gd name="connsiteY1" fmla="*/ 0 h 2666254"/>
              <a:gd name="connsiteX2" fmla="*/ 2377017 w 7379208"/>
              <a:gd name="connsiteY2" fmla="*/ 263783 h 2666254"/>
              <a:gd name="connsiteX3" fmla="*/ 2385484 w 7379208"/>
              <a:gd name="connsiteY3" fmla="*/ 266713 h 2666254"/>
              <a:gd name="connsiteX4" fmla="*/ 2398184 w 7379208"/>
              <a:gd name="connsiteY4" fmla="*/ 271110 h 2666254"/>
              <a:gd name="connsiteX5" fmla="*/ 2410883 w 7379208"/>
              <a:gd name="connsiteY5" fmla="*/ 275506 h 2666254"/>
              <a:gd name="connsiteX6" fmla="*/ 2421467 w 7379208"/>
              <a:gd name="connsiteY6" fmla="*/ 275506 h 2666254"/>
              <a:gd name="connsiteX7" fmla="*/ 2434167 w 7379208"/>
              <a:gd name="connsiteY7" fmla="*/ 275506 h 2666254"/>
              <a:gd name="connsiteX8" fmla="*/ 2444750 w 7379208"/>
              <a:gd name="connsiteY8" fmla="*/ 271110 h 2666254"/>
              <a:gd name="connsiteX9" fmla="*/ 2457450 w 7379208"/>
              <a:gd name="connsiteY9" fmla="*/ 266713 h 2666254"/>
              <a:gd name="connsiteX10" fmla="*/ 2465917 w 7379208"/>
              <a:gd name="connsiteY10" fmla="*/ 263783 h 2666254"/>
              <a:gd name="connsiteX11" fmla="*/ 2846917 w 7379208"/>
              <a:gd name="connsiteY11" fmla="*/ 0 h 2666254"/>
              <a:gd name="connsiteX12" fmla="*/ 7376836 w 7379208"/>
              <a:gd name="connsiteY12" fmla="*/ 0 h 2666254"/>
              <a:gd name="connsiteX13" fmla="*/ 7376836 w 7379208"/>
              <a:gd name="connsiteY13" fmla="*/ 1754930 h 2666254"/>
              <a:gd name="connsiteX14" fmla="*/ 7379208 w 7379208"/>
              <a:gd name="connsiteY14" fmla="*/ 1754930 h 2666254"/>
              <a:gd name="connsiteX15" fmla="*/ 7379208 w 7379208"/>
              <a:gd name="connsiteY15" fmla="*/ 2666254 h 2666254"/>
              <a:gd name="connsiteX16" fmla="*/ 7376836 w 7379208"/>
              <a:gd name="connsiteY16" fmla="*/ 2666254 h 2666254"/>
              <a:gd name="connsiteX17" fmla="*/ 0 w 7379208"/>
              <a:gd name="connsiteY17" fmla="*/ 2666254 h 2666254"/>
              <a:gd name="connsiteX18" fmla="*/ 0 w 7379208"/>
              <a:gd name="connsiteY18" fmla="*/ 2332906 h 2666254"/>
              <a:gd name="connsiteX19" fmla="*/ 0 w 7379208"/>
              <a:gd name="connsiteY19" fmla="*/ 2004773 h 2666254"/>
              <a:gd name="connsiteX20" fmla="*/ 0 w 7379208"/>
              <a:gd name="connsiteY20" fmla="*/ 1754930 h 266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79208" h="2666254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7376836" y="0"/>
                </a:lnTo>
                <a:lnTo>
                  <a:pt x="7376836" y="1754930"/>
                </a:lnTo>
                <a:lnTo>
                  <a:pt x="7379208" y="1754930"/>
                </a:lnTo>
                <a:lnTo>
                  <a:pt x="7379208" y="2666254"/>
                </a:lnTo>
                <a:lnTo>
                  <a:pt x="7376836" y="2666254"/>
                </a:lnTo>
                <a:lnTo>
                  <a:pt x="0" y="2666254"/>
                </a:lnTo>
                <a:lnTo>
                  <a:pt x="0" y="2332906"/>
                </a:lnTo>
                <a:lnTo>
                  <a:pt x="0" y="2004773"/>
                </a:lnTo>
                <a:lnTo>
                  <a:pt x="0" y="1754930"/>
                </a:lnTo>
                <a:close/>
              </a:path>
            </a:pathLst>
          </a:cu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EBAB1C0-7866-4DEC-AE91-6CB4835C0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153" y="4474381"/>
            <a:ext cx="4758447" cy="1226995"/>
          </a:xfrm>
          <a:effectLst/>
        </p:spPr>
        <p:txBody>
          <a:bodyPr>
            <a:normAutofit/>
          </a:bodyPr>
          <a:lstStyle/>
          <a:p>
            <a:r>
              <a:rPr lang="sk-SK" sz="4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Vývin jedinca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r="4408" b="-1"/>
          <a:stretch/>
        </p:blipFill>
        <p:spPr bwMode="auto">
          <a:xfrm>
            <a:off x="195825" y="469679"/>
            <a:ext cx="5331830" cy="333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F2DB536-453D-4A59-B752-74E353BC2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460" y="4659320"/>
            <a:ext cx="2918406" cy="1945604"/>
          </a:xfrm>
          <a:prstGeom prst="rect">
            <a:avLst/>
          </a:prstGeom>
        </p:spPr>
      </p:pic>
      <p:pic>
        <p:nvPicPr>
          <p:cNvPr id="8" name="Picture 2" descr="Čísla, ktoré menia život: Vedci vypočítali magické vekové hranice ...">
            <a:extLst>
              <a:ext uri="{FF2B5EF4-FFF2-40B4-BE49-F238E27FC236}">
                <a16:creationId xmlns:a16="http://schemas.microsoft.com/office/drawing/2014/main" id="{7C7AAEFB-C8C4-4035-B021-2F0F0EE1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60" y="2247475"/>
            <a:ext cx="2813298" cy="2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AE19256-290F-45CC-BEA2-11BAB4E44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625" y="164829"/>
            <a:ext cx="2813299" cy="1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49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4450275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Obdobia ľudského života: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07317" y="2435928"/>
            <a:ext cx="4499648" cy="350642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Novorodenec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(1.mesiac)</a:t>
            </a:r>
          </a:p>
          <a:p>
            <a:pPr marL="514350" indent="-514350">
              <a:buAutoNum type="arabicPeriod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Dojča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(2.mesiac – 1 rok)</a:t>
            </a:r>
          </a:p>
          <a:p>
            <a:pPr marL="514350" indent="-514350">
              <a:buAutoNum type="arabicPeriod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Batoľa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(1-3 roky)</a:t>
            </a:r>
          </a:p>
          <a:p>
            <a:pPr marL="0" indent="0">
              <a:buNone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96364-1340-4EE4-B174-E33542A33B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850" y="0"/>
            <a:ext cx="348386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8965892C-BF50-41A2-844F-64C2E1346B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99149" y="321733"/>
            <a:ext cx="3001264" cy="6214533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AC90FF-E33F-49D1-BA11-895C2BDB4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2" b="-3"/>
          <a:stretch/>
        </p:blipFill>
        <p:spPr>
          <a:xfrm>
            <a:off x="6162926" y="4504560"/>
            <a:ext cx="2540003" cy="178308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41D3339-7E46-44BD-BE9A-957850A6C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3" r="-3" b="-3"/>
          <a:stretch/>
        </p:blipFill>
        <p:spPr>
          <a:xfrm>
            <a:off x="6130025" y="2517024"/>
            <a:ext cx="2539513" cy="178308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2FAA666-69A9-4763-A0FC-78C4F60DC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96" b="9404"/>
          <a:stretch/>
        </p:blipFill>
        <p:spPr>
          <a:xfrm>
            <a:off x="6129534" y="526098"/>
            <a:ext cx="2540004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0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4450275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Obdobia ľudského života: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07316" y="2435928"/>
            <a:ext cx="5009233" cy="350642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predškolský vek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(3-6 rokov)</a:t>
            </a:r>
          </a:p>
          <a:p>
            <a:pPr marL="514350" indent="-514350">
              <a:buAutoNum type="arabicPeriod" startAt="4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mladší školský vek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(6-12 rokov)</a:t>
            </a:r>
          </a:p>
          <a:p>
            <a:pPr marL="514350" indent="-514350">
              <a:buAutoNum type="arabicPeriod" startAt="4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starší školský vek (puberta)  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(12-15 rokov)</a:t>
            </a:r>
          </a:p>
          <a:p>
            <a:pPr marL="0" indent="0">
              <a:buNone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96364-1340-4EE4-B174-E33542A33B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850" y="0"/>
            <a:ext cx="348386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8965892C-BF50-41A2-844F-64C2E1346B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99149" y="321733"/>
            <a:ext cx="3001264" cy="6214533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F36F06EF-AC9B-47BE-A501-41812A61B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235" y="388099"/>
            <a:ext cx="2539092" cy="190564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D1552B3-98DE-4201-BF2D-A84646CA9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954" y="2615474"/>
            <a:ext cx="2539092" cy="182814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D8817FD-BE47-4FEC-9008-47C5ED528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60" y="4750018"/>
            <a:ext cx="2336257" cy="17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2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4450275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Obdobia ľudského života: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07316" y="2435928"/>
            <a:ext cx="5009233" cy="350642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dorastové obdobie (adolescencia)                       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 – 20 rokov)</a:t>
            </a:r>
          </a:p>
          <a:p>
            <a:pPr marL="514350" indent="-514350">
              <a:buAutoNum type="arabicPeriod" startAt="7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dospelosť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(20-60 rokov)</a:t>
            </a:r>
          </a:p>
          <a:p>
            <a:pPr marL="514350" indent="-514350">
              <a:buAutoNum type="arabicPeriod" startAt="7"/>
            </a:pP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staroba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(nad 60 rokov)</a:t>
            </a:r>
          </a:p>
          <a:p>
            <a:pPr marL="0" indent="0">
              <a:buNone/>
            </a:pP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96364-1340-4EE4-B174-E33542A33B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850" y="0"/>
            <a:ext cx="348386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8965892C-BF50-41A2-844F-64C2E1346B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99149" y="321733"/>
            <a:ext cx="3001264" cy="6214533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AD3DE1C-2C4F-4055-931E-96F08CB5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870" y="627222"/>
            <a:ext cx="2521822" cy="168289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52EAF1D-2212-4BBA-AEA7-F81776EE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85" y="2650683"/>
            <a:ext cx="2524344" cy="168289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7BCF76F-B8EE-406B-B17C-B3A7E2E11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36"/>
          <a:stretch/>
        </p:blipFill>
        <p:spPr>
          <a:xfrm>
            <a:off x="6190751" y="4746336"/>
            <a:ext cx="2479813" cy="16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9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B7150C9-296D-4C24-8546-E432B90D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57" y="1444057"/>
            <a:ext cx="4570499" cy="2221507"/>
          </a:xfrm>
        </p:spPr>
        <p:txBody>
          <a:bodyPr/>
          <a:lstStyle/>
          <a:p>
            <a:r>
              <a:rPr lang="sk-SK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Priateľstvo</a:t>
            </a:r>
            <a:r>
              <a:rPr lang="sk-SK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medzi mužom a ženou môže postupne prerastať do lásky a vytvoriť </a:t>
            </a:r>
            <a:r>
              <a:rPr lang="sk-SK" sz="2800" b="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partnerský vzťah</a:t>
            </a:r>
            <a:r>
              <a:rPr lang="sk-SK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D0E99E8-64A0-45A9-BA2A-900BE3AE3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538" y="3642971"/>
            <a:ext cx="3134942" cy="2094043"/>
          </a:xfrm>
          <a:prstGeom prst="rect">
            <a:avLst/>
          </a:prstGeom>
        </p:spPr>
      </p:pic>
      <p:pic>
        <p:nvPicPr>
          <p:cNvPr id="4098" name="Picture 2" descr="Existuje priateľstvo medzi mužom a ženou? - zenysostylom.sk">
            <a:extLst>
              <a:ext uri="{FF2B5EF4-FFF2-40B4-BE49-F238E27FC236}">
                <a16:creationId xmlns:a16="http://schemas.microsoft.com/office/drawing/2014/main" id="{E3C4BCA6-394D-4F70-B218-5BD7C68E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38" y="908401"/>
            <a:ext cx="3117291" cy="233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4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293744D1-A9F8-435D-B598-D6CDD8842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0" r="30960"/>
          <a:stretch/>
        </p:blipFill>
        <p:spPr>
          <a:xfrm>
            <a:off x="5508104" y="1207492"/>
            <a:ext cx="3275856" cy="3818713"/>
          </a:xfrm>
          <a:prstGeom prst="rect">
            <a:avLst/>
          </a:prstGeom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ADB2459C-8C33-4462-83E8-F3920692AB29}"/>
              </a:ext>
            </a:extLst>
          </p:cNvPr>
          <p:cNvSpPr/>
          <p:nvPr/>
        </p:nvSpPr>
        <p:spPr>
          <a:xfrm>
            <a:off x="611560" y="170080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Partnerstvo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spolužitie osôb, ktoré tvoria pár.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založené predovšetkým na vzájomnom porozumení, tolerancii, úprimnosti, dôvere, láske a úcte.</a:t>
            </a:r>
          </a:p>
        </p:txBody>
      </p:sp>
    </p:spTree>
    <p:extLst>
      <p:ext uri="{BB962C8B-B14F-4D97-AF65-F5344CB8AC3E}">
        <p14:creationId xmlns:p14="http://schemas.microsoft.com/office/powerpoint/2010/main" val="62086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ADB2459C-8C33-4462-83E8-F3920692AB29}"/>
              </a:ext>
            </a:extLst>
          </p:cNvPr>
          <p:cNvSpPr/>
          <p:nvPr/>
        </p:nvSpPr>
        <p:spPr>
          <a:xfrm>
            <a:off x="539552" y="187572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Vzťah dvoch mladých ľudí sprevádza túžba po potomstve a vedie 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založeniu </a:t>
            </a:r>
            <a:r>
              <a:rPr lang="sk-SK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rodiny.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122" name="Picture 2" descr="Knihy z kategórie Rodina | kníhkupectvo Literama.sk">
            <a:extLst>
              <a:ext uri="{FF2B5EF4-FFF2-40B4-BE49-F238E27FC236}">
                <a16:creationId xmlns:a16="http://schemas.microsoft.com/office/drawing/2014/main" id="{917B0193-7F44-4D46-BFC4-201D9E715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8"/>
          <a:stretch/>
        </p:blipFill>
        <p:spPr bwMode="auto">
          <a:xfrm>
            <a:off x="5580112" y="548680"/>
            <a:ext cx="3243631" cy="46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034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9354B756-DB82-4712-8559-47AA1C78EAF2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8136904" cy="35064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Rozhodnutie stať sa rodičom by malo byť dobre premyslené a </a:t>
            </a:r>
            <a:r>
              <a:rPr lang="sk-SK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plánované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indent="0">
              <a:buFont typeface="Wingdings 2" charset="2"/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Potrebné je, aby budúci rodičia zabezpečili vhodné podmienky pre rast a výchovu dieťaťa, ale taktiež aby boli telesne a duševne zrelí vykonávať túto úlohu zodpovedne. </a:t>
            </a:r>
          </a:p>
          <a:p>
            <a:pPr marL="0" indent="0">
              <a:buFont typeface="Wingdings 2" charset="2"/>
              <a:buNone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Rodičovstvo má byť spoločným rozhodnutím oboch partnerov.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A0D0921-846A-4B65-9956-15178D04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510741"/>
            <a:ext cx="4680520" cy="31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7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5FBDFFE-EC3F-4845-B9CD-9748E3E9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16" y="590312"/>
            <a:ext cx="8136904" cy="895097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Antikoncepcia</a:t>
            </a:r>
          </a:p>
        </p:txBody>
      </p:sp>
      <p:sp>
        <p:nvSpPr>
          <p:cNvPr id="8" name="Zástupný symbol obsahu 2">
            <a:extLst>
              <a:ext uri="{FF2B5EF4-FFF2-40B4-BE49-F238E27FC236}">
                <a16:creationId xmlns:a16="http://schemas.microsoft.com/office/drawing/2014/main" id="{B4E8A284-9585-4ECA-835A-F7B38CC82C79}"/>
              </a:ext>
            </a:extLst>
          </p:cNvPr>
          <p:cNvSpPr txBox="1">
            <a:spLocks/>
          </p:cNvSpPr>
          <p:nvPr/>
        </p:nvSpPr>
        <p:spPr>
          <a:xfrm>
            <a:off x="250497" y="2348880"/>
            <a:ext cx="8569975" cy="43940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 používanie umožňuje plánovať počatie dieťaťa a predísť neplánovanému tehotenstvu </a:t>
            </a:r>
          </a:p>
          <a:p>
            <a:pPr>
              <a:buFontTx/>
              <a:buChar char="-"/>
            </a:pP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51BC7DF-30EE-4B80-B026-F9CC66B6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04" y="3274165"/>
            <a:ext cx="2219325" cy="321641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5C42EB5-2B7A-4C0B-BE4F-60A2708D3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606" y="3301710"/>
            <a:ext cx="2742769" cy="2542653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F597F675-158B-4EFA-8216-6439DF060E7C}"/>
              </a:ext>
            </a:extLst>
          </p:cNvPr>
          <p:cNvSpPr/>
          <p:nvPr/>
        </p:nvSpPr>
        <p:spPr>
          <a:xfrm>
            <a:off x="179511" y="6267687"/>
            <a:ext cx="2808313" cy="4639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Mužský ochranný prostriedok – prezervatív (kondóm)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638DCA38-9581-4028-9EFE-CB7A7B72D06B}"/>
              </a:ext>
            </a:extLst>
          </p:cNvPr>
          <p:cNvSpPr/>
          <p:nvPr/>
        </p:nvSpPr>
        <p:spPr>
          <a:xfrm>
            <a:off x="4752021" y="6356862"/>
            <a:ext cx="2808313" cy="321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Ženské formy antikoncepcie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326A19-D42C-4624-B89D-9B0C5118C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038" y="3692475"/>
            <a:ext cx="2891281" cy="1871395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22244C87-47FF-4036-912F-8AC67E3D1359}"/>
              </a:ext>
            </a:extLst>
          </p:cNvPr>
          <p:cNvSpPr/>
          <p:nvPr/>
        </p:nvSpPr>
        <p:spPr>
          <a:xfrm>
            <a:off x="3095833" y="5940032"/>
            <a:ext cx="2808313" cy="321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hormonálna antikoncepcia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3FE84A2A-7D44-447B-B6D9-4C5E5C880E3B}"/>
              </a:ext>
            </a:extLst>
          </p:cNvPr>
          <p:cNvSpPr/>
          <p:nvPr/>
        </p:nvSpPr>
        <p:spPr>
          <a:xfrm>
            <a:off x="6062582" y="5659540"/>
            <a:ext cx="2808313" cy="321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vnútromaternicové teliesko</a:t>
            </a:r>
          </a:p>
        </p:txBody>
      </p:sp>
    </p:spTree>
    <p:extLst>
      <p:ext uri="{BB962C8B-B14F-4D97-AF65-F5344CB8AC3E}">
        <p14:creationId xmlns:p14="http://schemas.microsoft.com/office/powerpoint/2010/main" val="58589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732012F0-A79F-4166-AAFD-796C07F494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64" y="-3175"/>
            <a:ext cx="9144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FFFFFF"/>
          </a:solidFill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46" name="Picture 2" descr="Womens beauty and fashion evolution cartoon | Free Vector">
            <a:extLst>
              <a:ext uri="{FF2B5EF4-FFF2-40B4-BE49-F238E27FC236}">
                <a16:creationId xmlns:a16="http://schemas.microsoft.com/office/drawing/2014/main" id="{2715BD41-43A0-4D9B-8A2C-4F5BC89F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031" y="770273"/>
            <a:ext cx="8665937" cy="433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D3692456-EAC2-4AAB-AB8C-CF07A88FA6AF}"/>
              </a:ext>
            </a:extLst>
          </p:cNvPr>
          <p:cNvSpPr/>
          <p:nvPr/>
        </p:nvSpPr>
        <p:spPr>
          <a:xfrm>
            <a:off x="555626" y="5038457"/>
            <a:ext cx="8327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sz="2400" b="1" i="1" dirty="0">
                <a:solidFill>
                  <a:srgbClr val="370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</a:rPr>
              <a:t>Prežime každý deň nášho života najlepšie ako vieme </a:t>
            </a:r>
            <a:r>
              <a:rPr lang="sk-SK" sz="2400" b="1" i="1" dirty="0">
                <a:solidFill>
                  <a:srgbClr val="3706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-18"/>
                <a:sym typeface="Wingdings" panose="05000000000000000000" pitchFamily="2" charset="2"/>
              </a:rPr>
              <a:t> </a:t>
            </a:r>
            <a:endParaRPr lang="sk-SK" sz="2400" b="1" i="1" dirty="0">
              <a:solidFill>
                <a:srgbClr val="3706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92508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016" y="590312"/>
            <a:ext cx="8136904" cy="895097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Oplodnenie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79511" y="1196752"/>
            <a:ext cx="4171957" cy="554461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splynutie vajíčka a spermie, pričom splynú jadrá oboch buniek</a:t>
            </a:r>
          </a:p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nová vzniknutá bunka obsahuje dedičný materiál oboch rodičov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4D9DF8A-B586-4B88-B66D-364A8758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620" y="2540518"/>
            <a:ext cx="4224469" cy="3168352"/>
          </a:xfrm>
          <a:prstGeom prst="rect">
            <a:avLst/>
          </a:prstGeom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FF5D3024-35F1-4153-86AA-BDF55225E4D9}"/>
              </a:ext>
            </a:extLst>
          </p:cNvPr>
          <p:cNvSpPr/>
          <p:nvPr/>
        </p:nvSpPr>
        <p:spPr>
          <a:xfrm>
            <a:off x="4572000" y="5877272"/>
            <a:ext cx="4171957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Vajíčko si vyberie len 1 spermiu, </a:t>
            </a:r>
          </a:p>
          <a:p>
            <a:pPr algn="ctr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ktorou sa spojí.</a:t>
            </a:r>
          </a:p>
        </p:txBody>
      </p:sp>
    </p:spTree>
    <p:extLst>
      <p:ext uri="{BB962C8B-B14F-4D97-AF65-F5344CB8AC3E}">
        <p14:creationId xmlns:p14="http://schemas.microsoft.com/office/powerpoint/2010/main" val="226835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61372" y="306545"/>
            <a:ext cx="219791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id="{02FF16FD-0A14-4FB6-8C8A-81F2D9F8CB0A}"/>
              </a:ext>
            </a:extLst>
          </p:cNvPr>
          <p:cNvSpPr txBox="1">
            <a:spLocks/>
          </p:cNvSpPr>
          <p:nvPr/>
        </p:nvSpPr>
        <p:spPr>
          <a:xfrm>
            <a:off x="179512" y="476672"/>
            <a:ext cx="6120679" cy="5544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oplodnené vajíčko sa rýchlo delí (zväčšuje počet buniek) a po              6 dňoch sa uhniezdi v maternici</a:t>
            </a:r>
          </a:p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vzniká </a:t>
            </a:r>
            <a:r>
              <a:rPr lang="sk-SK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zárodok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(embryo) a </a:t>
            </a:r>
            <a:r>
              <a:rPr lang="sk-SK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placenta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737D8B6-C8D4-4E31-8940-2D6F86573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9" y="2492896"/>
            <a:ext cx="5449209" cy="416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455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id="{02FF16FD-0A14-4FB6-8C8A-81F2D9F8CB0A}"/>
              </a:ext>
            </a:extLst>
          </p:cNvPr>
          <p:cNvSpPr txBox="1">
            <a:spLocks/>
          </p:cNvSpPr>
          <p:nvPr/>
        </p:nvSpPr>
        <p:spPr>
          <a:xfrm>
            <a:off x="179512" y="1412776"/>
            <a:ext cx="3744416" cy="43940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koncom 2.mesiaca sa zárodok začína podobať na človeka a mení sa na </a:t>
            </a:r>
            <a:r>
              <a:rPr lang="sk-SK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 </a:t>
            </a:r>
          </a:p>
          <a:p>
            <a:pPr>
              <a:buFontTx/>
              <a:buChar char="-"/>
            </a:pPr>
            <a:r>
              <a:rPr lang="sk-SK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pupočnou šnúrou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spojený s </a:t>
            </a:r>
            <a:r>
              <a:rPr lang="sk-SK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placentou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(tá je spojená s telom matky), ktorá zabezpečuje výživu 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22766801-5C47-4E71-B866-F93E00995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231974"/>
            <a:ext cx="4394051" cy="43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E7597382-59B5-427B-9E49-55383F0A55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ounded Rectangle 16">
            <a:extLst>
              <a:ext uri="{FF2B5EF4-FFF2-40B4-BE49-F238E27FC236}">
                <a16:creationId xmlns:a16="http://schemas.microsoft.com/office/drawing/2014/main" id="{26471DC7-FA6E-40EF-A167-93BB0BCE16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643466"/>
            <a:ext cx="8178799" cy="4592561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ěhotenství týden po týdnu | Těhotenství.cz">
            <a:extLst>
              <a:ext uri="{FF2B5EF4-FFF2-40B4-BE49-F238E27FC236}">
                <a16:creationId xmlns:a16="http://schemas.microsoft.com/office/drawing/2014/main" id="{31731AFF-646E-4AB6-BB60-628E2F4F4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5270"/>
          <a:stretch/>
        </p:blipFill>
        <p:spPr bwMode="auto">
          <a:xfrm>
            <a:off x="547080" y="1268760"/>
            <a:ext cx="8049840" cy="36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0A6810A9-52FF-45A9-A56A-871A3113B05B}"/>
              </a:ext>
            </a:extLst>
          </p:cNvPr>
          <p:cNvSpPr/>
          <p:nvPr/>
        </p:nvSpPr>
        <p:spPr>
          <a:xfrm>
            <a:off x="2248235" y="5915905"/>
            <a:ext cx="5985934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plodu v jednotlivých týždňoch: 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/>
            </a:endParaRPr>
          </a:p>
          <a:p>
            <a:pPr>
              <a:spcAft>
                <a:spcPts val="600"/>
              </a:spcAft>
            </a:pP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https://www.youtube.com/watch?v=WH9ZJu4wRUE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6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269861" y="248039"/>
            <a:ext cx="4878199" cy="2528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k-SK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 je chránený </a:t>
            </a:r>
            <a:r>
              <a:rPr lang="sk-SK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plodovými obalmi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sk-SK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plodovou vodou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ochrana pred nárazmi, umožňuje mu pohyb a rast</a:t>
            </a: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5446" y="2660231"/>
            <a:ext cx="5022744" cy="37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09" y="340695"/>
            <a:ext cx="314794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7294044" y="407707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placenta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5485509" y="3338408"/>
            <a:ext cx="171502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dvojičky </a:t>
            </a:r>
          </a:p>
          <a:p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maternici</a:t>
            </a:r>
          </a:p>
        </p:txBody>
      </p:sp>
      <p:cxnSp>
        <p:nvCxnSpPr>
          <p:cNvPr id="13" name="Rovná spojovacia šípka 12"/>
          <p:cNvCxnSpPr>
            <a:cxnSpLocks/>
            <a:stCxn id="7" idx="0"/>
          </p:cNvCxnSpPr>
          <p:nvPr/>
        </p:nvCxnSpPr>
        <p:spPr>
          <a:xfrm flipH="1" flipV="1">
            <a:off x="5940148" y="1888867"/>
            <a:ext cx="2145984" cy="21882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>
            <a:cxnSpLocks/>
            <a:stCxn id="7" idx="0"/>
          </p:cNvCxnSpPr>
          <p:nvPr/>
        </p:nvCxnSpPr>
        <p:spPr>
          <a:xfrm flipH="1" flipV="1">
            <a:off x="7294044" y="980728"/>
            <a:ext cx="792088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5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95FBDFFE-EC3F-4845-B9CD-9748E3E9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16" y="590312"/>
            <a:ext cx="8136904" cy="895097"/>
          </a:xfrm>
        </p:spPr>
        <p:txBody>
          <a:bodyPr>
            <a:normAutofit/>
          </a:bodyPr>
          <a:lstStyle/>
          <a:p>
            <a:r>
              <a:rPr lang="sk-SK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Tehotenstvo - gravidita</a:t>
            </a:r>
          </a:p>
        </p:txBody>
      </p:sp>
      <p:sp>
        <p:nvSpPr>
          <p:cNvPr id="8" name="Zástupný symbol obsahu 2">
            <a:extLst>
              <a:ext uri="{FF2B5EF4-FFF2-40B4-BE49-F238E27FC236}">
                <a16:creationId xmlns:a16="http://schemas.microsoft.com/office/drawing/2014/main" id="{B4E8A284-9585-4ECA-835A-F7B38CC82C79}"/>
              </a:ext>
            </a:extLst>
          </p:cNvPr>
          <p:cNvSpPr txBox="1">
            <a:spLocks/>
          </p:cNvSpPr>
          <p:nvPr/>
        </p:nvSpPr>
        <p:spPr>
          <a:xfrm>
            <a:off x="250497" y="2348880"/>
            <a:ext cx="4177487" cy="43940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trvá </a:t>
            </a:r>
            <a:r>
              <a:rPr lang="sk-SK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280 dní 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(40 týždňov)</a:t>
            </a:r>
          </a:p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končí </a:t>
            </a:r>
            <a:r>
              <a:rPr lang="sk-SK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pôrodom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pri ktorom sťahy maternice plod vypudia pošvou von z tela</a:t>
            </a:r>
          </a:p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prestrihnutím pupočnej šnúry sa novorodenec stáva samostatným jedincom </a:t>
            </a:r>
          </a:p>
          <a:p>
            <a:pPr>
              <a:buFontTx/>
              <a:buChar char="-"/>
            </a:pP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96AB6F2-6AC0-42A5-8418-6C39BCD06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949" y="2780928"/>
            <a:ext cx="4605152" cy="3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01907A-BF04-440F-BA0D-49BC962734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5E078-4ABD-4BB9-A0CB-C4523A9D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52" y="1169876"/>
            <a:ext cx="9036496" cy="45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27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624736" cy="441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id="{128F11BB-6A37-4D30-9660-DA9EA2CEB279}"/>
              </a:ext>
            </a:extLst>
          </p:cNvPr>
          <p:cNvSpPr txBox="1">
            <a:spLocks/>
          </p:cNvSpPr>
          <p:nvPr/>
        </p:nvSpPr>
        <p:spPr>
          <a:xfrm>
            <a:off x="251520" y="476672"/>
            <a:ext cx="8497967" cy="43940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potravou novorodenca je </a:t>
            </a:r>
            <a:r>
              <a:rPr lang="sk-SK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materské mlieko                        </a:t>
            </a:r>
            <a:r>
              <a:rPr lang="sk-SK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(živiny, vitamíny, protilátky)</a:t>
            </a:r>
          </a:p>
          <a:p>
            <a:pPr>
              <a:buFontTx/>
              <a:buChar char="-"/>
            </a:pP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 dieťa je výhodné, ak </a:t>
            </a:r>
            <a:r>
              <a:rPr lang="sk-SK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dojčenie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trvá čo najdlhšie</a:t>
            </a:r>
          </a:p>
          <a:p>
            <a:pPr>
              <a:buFontTx/>
              <a:buChar char="-"/>
            </a:pP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6112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cia">
  <a:themeElements>
    <a:clrScheme name="Citácia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áci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ci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385</Words>
  <Application>Microsoft Office PowerPoint</Application>
  <PresentationFormat>Prezentácia na obrazovke (4:3)</PresentationFormat>
  <Paragraphs>50</Paragraphs>
  <Slides>18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5" baseType="lpstr">
      <vt:lpstr>Avenir Next LT Pro</vt:lpstr>
      <vt:lpstr>Calibri</vt:lpstr>
      <vt:lpstr>Century Gothic</vt:lpstr>
      <vt:lpstr>Trebuchet MS</vt:lpstr>
      <vt:lpstr>Wingdings</vt:lpstr>
      <vt:lpstr>Wingdings 2</vt:lpstr>
      <vt:lpstr>Citácia</vt:lpstr>
      <vt:lpstr>Vývin jedinca</vt:lpstr>
      <vt:lpstr>Oplodnenie</vt:lpstr>
      <vt:lpstr>Prezentácia programu PowerPoint</vt:lpstr>
      <vt:lpstr>Prezentácia programu PowerPoint</vt:lpstr>
      <vt:lpstr>Prezentácia programu PowerPoint</vt:lpstr>
      <vt:lpstr>Prezentácia programu PowerPoint</vt:lpstr>
      <vt:lpstr>Tehotenstvo - gravidita</vt:lpstr>
      <vt:lpstr>Prezentácia programu PowerPoint</vt:lpstr>
      <vt:lpstr>Prezentácia programu PowerPoint</vt:lpstr>
      <vt:lpstr>Obdobia ľudského života:</vt:lpstr>
      <vt:lpstr>Obdobia ľudského života:</vt:lpstr>
      <vt:lpstr>Obdobia ľudského života:</vt:lpstr>
      <vt:lpstr>Priateľstvo medzi mužom a ženou môže postupne prerastať do lásky a vytvoriť partnerský vzťah.</vt:lpstr>
      <vt:lpstr>Prezentácia programu PowerPoint</vt:lpstr>
      <vt:lpstr>Prezentácia programu PowerPoint</vt:lpstr>
      <vt:lpstr>Prezentácia programu PowerPoint</vt:lpstr>
      <vt:lpstr>Antikoncepcia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Vývin jedinca</dc:title>
  <dc:creator>Patrícia Kaclíková</dc:creator>
  <cp:lastModifiedBy>HP</cp:lastModifiedBy>
  <cp:revision>3</cp:revision>
  <dcterms:created xsi:type="dcterms:W3CDTF">2020-05-31T17:03:13Z</dcterms:created>
  <dcterms:modified xsi:type="dcterms:W3CDTF">2020-06-06T08:55:16Z</dcterms:modified>
</cp:coreProperties>
</file>