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7"/>
  </p:notesMasterIdLst>
  <p:sldIdLst>
    <p:sldId id="256" r:id="rId3"/>
    <p:sldId id="258" r:id="rId4"/>
    <p:sldId id="267" r:id="rId5"/>
    <p:sldId id="268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A7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58390-5EF0-4E3E-A07F-1ECD5D352964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4BBC9-29A5-4C65-B495-1BFB97A20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73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4BBC9-29A5-4C65-B495-1BFB97A2093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57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5177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862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8420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2086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4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73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06171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081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794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051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164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4937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5881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750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462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4488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483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272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69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25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5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922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8621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156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05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FFEFB4C-830A-4200-AF27-0019EBE76D06}" type="datetimeFigureOut">
              <a:rPr lang="sk-SK" smtClean="0"/>
              <a:t>06.06.2020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642077C-27F5-42E1-921C-FC7AED270A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434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98000"/>
              </a:schemeClr>
              <a:schemeClr val="bg2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D4FD20FA-D55B-4631-9BA9-9D270AFB6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497CC5E5-8BD5-4C2A-AB2D-2BADB38D7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11"/>
            <a:ext cx="9144000" cy="3690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Man And Woman Talking About Baby Pictogram Stock Vector ...">
            <a:extLst>
              <a:ext uri="{FF2B5EF4-FFF2-40B4-BE49-F238E27FC236}">
                <a16:creationId xmlns:a16="http://schemas.microsoft.com/office/drawing/2014/main" id="{84B19C7C-EDC6-4413-B7AF-74FFB162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/>
        </p:blipFill>
        <p:spPr bwMode="auto">
          <a:xfrm>
            <a:off x="2636327" y="61826"/>
            <a:ext cx="3871346" cy="35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76">
            <a:extLst>
              <a:ext uri="{FF2B5EF4-FFF2-40B4-BE49-F238E27FC236}">
                <a16:creationId xmlns:a16="http://schemas.microsoft.com/office/drawing/2014/main" id="{5519AB9A-7903-44D7-A07F-8C461C797C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65760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C0B3CCE7-D032-43CB-89A2-4D84906C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37947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spc="15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Rozmnožovacia</a:t>
            </a:r>
            <a:r>
              <a:rPr lang="en-US" sz="6000" b="1" spc="15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spc="15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sústava</a:t>
            </a:r>
            <a:endParaRPr lang="en-US" sz="6000" b="1" spc="15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813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A27029C-4019-4E83-B24B-044345B571F7}"/>
              </a:ext>
            </a:extLst>
          </p:cNvPr>
          <p:cNvSpPr/>
          <p:nvPr/>
        </p:nvSpPr>
        <p:spPr>
          <a:xfrm>
            <a:off x="138834" y="47442"/>
            <a:ext cx="8897662" cy="3237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k-SK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ženy vedia, kedy dostanú menštruáciu?</a:t>
            </a:r>
          </a:p>
          <a:p>
            <a:r>
              <a:rPr lang="sk-SK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Menštruačný cyklus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každej ženy pozostáva zo 4 fáz: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menštruácia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krvácanie, pri ktorom sa odplavuje z tela neoplodnené vajíčko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dozrievanie vajíčka – vo vaječníkoch dozrieva nové vajíčko a maternica sa pripravuje na jeho prijatie tým, že zhrubnú jej steny (tvorí sa sliznica)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vyplavenie vajíčka (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ovulácia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dozreté vajíčko sa dostáva do vajíčkovodu,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vtedy je najväčšia pravdepodobnosť, že žena otehotnie!  </a:t>
            </a:r>
          </a:p>
          <a:p>
            <a:pPr marL="457200" indent="-457200" algn="just">
              <a:buAutoNum type="arabicPeriod"/>
            </a:pP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prekrvenie sliznice – ak vajíčko nebolo oplodnené spermiou, sliznica maternice sa pripravuje na jeho vylúčenie </a:t>
            </a:r>
          </a:p>
          <a:p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(cyklus sa opäť opakuje) </a:t>
            </a:r>
          </a:p>
        </p:txBody>
      </p:sp>
      <p:pic>
        <p:nvPicPr>
          <p:cNvPr id="9218" name="Picture 2" descr="Menstrual Cycle Explained | Loma Linda University Fertility">
            <a:extLst>
              <a:ext uri="{FF2B5EF4-FFF2-40B4-BE49-F238E27FC236}">
                <a16:creationId xmlns:a16="http://schemas.microsoft.com/office/drawing/2014/main" id="{5F813D90-784F-465E-85C9-1DDFF6AE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39" y="2733486"/>
            <a:ext cx="490192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918F4D63-C878-451B-AC4A-F19BFA9F0715}"/>
              </a:ext>
            </a:extLst>
          </p:cNvPr>
          <p:cNvSpPr/>
          <p:nvPr/>
        </p:nvSpPr>
        <p:spPr>
          <a:xfrm>
            <a:off x="8172400" y="3081377"/>
            <a:ext cx="504056" cy="721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7681523-0060-48DA-B54B-3CB8664A7458}"/>
              </a:ext>
            </a:extLst>
          </p:cNvPr>
          <p:cNvSpPr/>
          <p:nvPr/>
        </p:nvSpPr>
        <p:spPr>
          <a:xfrm>
            <a:off x="8172400" y="5589240"/>
            <a:ext cx="720080" cy="721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B9B7FF4-A260-40E1-9E31-A08341DCF8CB}"/>
              </a:ext>
            </a:extLst>
          </p:cNvPr>
          <p:cNvSpPr/>
          <p:nvPr/>
        </p:nvSpPr>
        <p:spPr>
          <a:xfrm>
            <a:off x="6948264" y="6136091"/>
            <a:ext cx="720080" cy="721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6AD37782-7BB2-4762-8828-F7863A0C0389}"/>
              </a:ext>
            </a:extLst>
          </p:cNvPr>
          <p:cNvSpPr/>
          <p:nvPr/>
        </p:nvSpPr>
        <p:spPr>
          <a:xfrm>
            <a:off x="4026507" y="3347046"/>
            <a:ext cx="561158" cy="721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F7183AB-1728-4522-B3AA-541B55CB8C91}"/>
              </a:ext>
            </a:extLst>
          </p:cNvPr>
          <p:cNvSpPr/>
          <p:nvPr/>
        </p:nvSpPr>
        <p:spPr>
          <a:xfrm>
            <a:off x="1619672" y="6012722"/>
            <a:ext cx="2736304" cy="654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Menštruačný cyklus (vyznačený počet dní trvania jednotlivých fáz)</a:t>
            </a:r>
          </a:p>
        </p:txBody>
      </p:sp>
    </p:spTree>
    <p:extLst>
      <p:ext uri="{BB962C8B-B14F-4D97-AF65-F5344CB8AC3E}">
        <p14:creationId xmlns:p14="http://schemas.microsoft.com/office/powerpoint/2010/main" val="716188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5D65573C-742F-4C61-85DE-69431ECF4209}"/>
              </a:ext>
            </a:extLst>
          </p:cNvPr>
          <p:cNvSpPr/>
          <p:nvPr/>
        </p:nvSpPr>
        <p:spPr>
          <a:xfrm>
            <a:off x="251520" y="156197"/>
            <a:ext cx="6840760" cy="16561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 menštruačný cyklus teda začína prvým dňom krvácania – od tohto dňa počítame 28 dní – približne po </a:t>
            </a:r>
            <a:r>
              <a:rPr lang="sk-SK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takom </a:t>
            </a:r>
            <a:r>
              <a:rPr lang="sk-SK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čase žena dostane menštruáciu (začne krvácať) opäť .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95BC5A87-A0EE-41BB-B575-7B9016949B4F}"/>
              </a:ext>
            </a:extLst>
          </p:cNvPr>
          <p:cNvSpPr/>
          <p:nvPr/>
        </p:nvSpPr>
        <p:spPr>
          <a:xfrm>
            <a:off x="251520" y="1993956"/>
            <a:ext cx="8640960" cy="11594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mala žena prehľad, kedy opäť dostane menštruáciu je dobré, ak si bude viesť svoj menštruačný kalendár. </a:t>
            </a:r>
          </a:p>
          <a:p>
            <a:r>
              <a:rPr lang="sk-SK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Zaznačí si do neho dni, kedy krvácala a kedy očakáva ďalšie krvácanie.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303FCD02-E7A1-493C-A3D3-E5EC7FBC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3424992"/>
            <a:ext cx="3371344" cy="333469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A4EB67CD-B4A5-4238-8C6A-B9EF3FE38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486" y="3559577"/>
            <a:ext cx="3672408" cy="3065527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7673A3BA-2499-48A3-94A1-5D14492F884D}"/>
              </a:ext>
            </a:extLst>
          </p:cNvPr>
          <p:cNvSpPr/>
          <p:nvPr/>
        </p:nvSpPr>
        <p:spPr>
          <a:xfrm>
            <a:off x="5759082" y="6251276"/>
            <a:ext cx="3240360" cy="450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Existujú už aj mobilné aplikácie.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7A11EC7-DBF1-4837-8DBD-F4596FABC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805" y="5061914"/>
            <a:ext cx="1151637" cy="1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24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A27029C-4019-4E83-B24B-044345B571F7}"/>
              </a:ext>
            </a:extLst>
          </p:cNvPr>
          <p:cNvSpPr/>
          <p:nvPr/>
        </p:nvSpPr>
        <p:spPr>
          <a:xfrm>
            <a:off x="123169" y="232901"/>
            <a:ext cx="8897662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k-SK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sú ženy zvyčajne raz do mesiaca viac mrzuté?</a:t>
            </a:r>
          </a:p>
          <a:p>
            <a:pPr>
              <a:spcAft>
                <a:spcPts val="600"/>
              </a:spcAft>
            </a:pPr>
            <a:endParaRPr lang="sk-SK" sz="11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Menštruačný cyklus súvisí aj so zmenou vylučovania pohlavných hormónov, čo môže ovplyvňovať rôzne telesné a duševné oblasti u ženy. </a:t>
            </a:r>
          </a:p>
          <a:p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najčastejšie príznaky, ktoré sa prejavujú často pred menštruáciou patrí precitlivenosť, podráždenosť, únava, mrzutosť. Ďalej môže byť prítomná bolesť hlavy, bolesť v krížoch, bolesti v </a:t>
            </a:r>
            <a:r>
              <a:rPr lang="sk-SK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podbrušku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pocit napuchnutia, napätia v prsníkoch. Tieto príznaky však s nástupom krvácania odznejú.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9271E665-A16C-4A0D-A855-C7CF0DF2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04" y="3230923"/>
            <a:ext cx="50875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38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A27029C-4019-4E83-B24B-044345B571F7}"/>
              </a:ext>
            </a:extLst>
          </p:cNvPr>
          <p:cNvSpPr/>
          <p:nvPr/>
        </p:nvSpPr>
        <p:spPr>
          <a:xfrm>
            <a:off x="123169" y="232901"/>
            <a:ext cx="8897662" cy="1899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pohlavnom styku sa pohyblivé spermie vylúčia do pošvy odkiaľ sa presunú až do vajíčkovodu. Ak je vhodný čas a vo vajíčkovode je pripravené zrelé vajíčko môže dôjsť k ich splynutiu – </a:t>
            </a:r>
            <a:r>
              <a:rPr lang="sk-SK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oplodnenie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(splynutie spermie a vajíčka).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Oplodnené vajíčko (embryo) sa v maternici začne vyvíjať na zárodok ľudského jedinca. </a:t>
            </a:r>
          </a:p>
          <a:p>
            <a:pPr>
              <a:spcAft>
                <a:spcPts val="600"/>
              </a:spcAft>
            </a:pP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tehotenstva menštruačný cyklus neprebieha.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18E79A7-39DA-4520-A597-94488F45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9" y="2276872"/>
            <a:ext cx="3740675" cy="230425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AB6FC7BA-A4AB-4772-9BCA-2DB9EB1B0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33"/>
          <a:stretch/>
        </p:blipFill>
        <p:spPr>
          <a:xfrm>
            <a:off x="3982440" y="3418924"/>
            <a:ext cx="5154083" cy="343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4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39552" y="476672"/>
            <a:ext cx="8460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latin typeface="Comic Sans MS" pitchFamily="66" charset="0"/>
              </a:rPr>
              <a:t>Koniec </a:t>
            </a:r>
            <a:r>
              <a:rPr lang="sk-SK" sz="4000" dirty="0">
                <a:latin typeface="Comic Sans MS" pitchFamily="66" charset="0"/>
                <a:sym typeface="Wingdings" panose="05000000000000000000" pitchFamily="2" charset="2"/>
              </a:rPr>
              <a:t> </a:t>
            </a:r>
            <a:endParaRPr lang="sk-SK" sz="4000" dirty="0">
              <a:latin typeface="Comic Sans MS" pitchFamily="66" charset="0"/>
            </a:endParaRPr>
          </a:p>
          <a:p>
            <a:endParaRPr lang="sk-SK" sz="4000" dirty="0">
              <a:latin typeface="Comic Sans MS" pitchFamily="66" charset="0"/>
            </a:endParaRPr>
          </a:p>
        </p:txBody>
      </p:sp>
      <p:pic>
        <p:nvPicPr>
          <p:cNvPr id="1026" name="Picture 2" descr="Desert Islands By Alexei Talimonov | Love Cartoon | TOONPOOL">
            <a:extLst>
              <a:ext uri="{FF2B5EF4-FFF2-40B4-BE49-F238E27FC236}">
                <a16:creationId xmlns:a16="http://schemas.microsoft.com/office/drawing/2014/main" id="{1140F5CA-0D63-44A3-BE5B-F5171FF5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3" y="1800111"/>
            <a:ext cx="737283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43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96443" y="471727"/>
            <a:ext cx="6264696" cy="13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Mužské pohlavné orgány</a:t>
            </a:r>
          </a:p>
          <a:p>
            <a:pPr marL="0" indent="0" algn="ctr">
              <a:buNone/>
            </a:pPr>
            <a:r>
              <a:rPr lang="sk-SK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vnútorné</a:t>
            </a:r>
            <a:r>
              <a:rPr lang="sk-SK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endParaRPr lang="sk-SK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Výsledok vyhľadávania obrázkov pre dopyt ikona muž ž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0" y="347109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uman Reproductive System Stock Vectors, Images &amp; Vector Art ...">
            <a:extLst>
              <a:ext uri="{FF2B5EF4-FFF2-40B4-BE49-F238E27FC236}">
                <a16:creationId xmlns:a16="http://schemas.microsoft.com/office/drawing/2014/main" id="{28931BAC-6868-4216-AEC3-E15F6ACED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5"/>
          <a:stretch/>
        </p:blipFill>
        <p:spPr bwMode="auto">
          <a:xfrm>
            <a:off x="323528" y="1988840"/>
            <a:ext cx="490851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C2BD332E-8F1B-4A8A-9639-74156927CC54}"/>
              </a:ext>
            </a:extLst>
          </p:cNvPr>
          <p:cNvSpPr/>
          <p:nvPr/>
        </p:nvSpPr>
        <p:spPr>
          <a:xfrm>
            <a:off x="5259404" y="5422992"/>
            <a:ext cx="3615210" cy="13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semenníky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(pohlavné žľazy)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tvoria sa v nich: 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spermie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(pohlavné bunky)</a:t>
            </a:r>
          </a:p>
          <a:p>
            <a:pPr algn="ctr"/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mužské pohlavné hormóny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2C658B0B-FFCE-42BE-9969-9EDB8CD06E49}"/>
              </a:ext>
            </a:extLst>
          </p:cNvPr>
          <p:cNvSpPr/>
          <p:nvPr/>
        </p:nvSpPr>
        <p:spPr>
          <a:xfrm>
            <a:off x="5259404" y="4470545"/>
            <a:ext cx="3057012" cy="5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nadsemenníky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(dozrievajú tu spermie) 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7DCF759-3431-4A24-9AC7-F7C8C825E539}"/>
              </a:ext>
            </a:extLst>
          </p:cNvPr>
          <p:cNvSpPr/>
          <p:nvPr/>
        </p:nvSpPr>
        <p:spPr>
          <a:xfrm>
            <a:off x="5259404" y="3350060"/>
            <a:ext cx="3615210" cy="887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semedovody</a:t>
            </a:r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(vedú spermie zo semenníkov do penisu – do močovej rúry, ktorá ním prechádza )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B624FDE1-2565-4958-9F31-78E9B5F8073D}"/>
              </a:ext>
            </a:extLst>
          </p:cNvPr>
          <p:cNvSpPr/>
          <p:nvPr/>
        </p:nvSpPr>
        <p:spPr>
          <a:xfrm>
            <a:off x="5259404" y="2546194"/>
            <a:ext cx="3057012" cy="5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predstojnica (prostata)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40932308-D57D-485A-B86D-9DBE0D4EED5A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1907704" y="6069428"/>
            <a:ext cx="3351700" cy="13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CA615A15-BBE8-4368-9E0B-688B19E9CE4A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033076" y="4756084"/>
            <a:ext cx="3226328" cy="1027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B402EE9B-C478-45BB-9286-891293C6C06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948418" y="3793909"/>
            <a:ext cx="3310986" cy="1279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C2F1663E-9C2C-4800-9C63-A7DA9F76D58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756806" y="2831733"/>
            <a:ext cx="2502598" cy="1691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bdĺžnik 23">
            <a:extLst>
              <a:ext uri="{FF2B5EF4-FFF2-40B4-BE49-F238E27FC236}">
                <a16:creationId xmlns:a16="http://schemas.microsoft.com/office/drawing/2014/main" id="{93300646-A2CF-4A7D-8122-84E8F59551E8}"/>
              </a:ext>
            </a:extLst>
          </p:cNvPr>
          <p:cNvSpPr/>
          <p:nvPr/>
        </p:nvSpPr>
        <p:spPr>
          <a:xfrm>
            <a:off x="323528" y="1988840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močový mechúr 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D16714EC-B965-4025-9C10-7958B6911644}"/>
              </a:ext>
            </a:extLst>
          </p:cNvPr>
          <p:cNvSpPr/>
          <p:nvPr/>
        </p:nvSpPr>
        <p:spPr>
          <a:xfrm>
            <a:off x="2447262" y="1996666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hrubé črevo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7FBB36B9-013C-4243-81F5-93920AC15CA3}"/>
              </a:ext>
            </a:extLst>
          </p:cNvPr>
          <p:cNvCxnSpPr>
            <a:cxnSpLocks/>
          </p:cNvCxnSpPr>
          <p:nvPr/>
        </p:nvCxnSpPr>
        <p:spPr>
          <a:xfrm>
            <a:off x="1031440" y="2422076"/>
            <a:ext cx="1215309" cy="144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45A5C06C-F114-4B38-ABC3-64EE063D8B8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55173" y="2429902"/>
            <a:ext cx="130010" cy="946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193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96443" y="471727"/>
            <a:ext cx="6264696" cy="13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rgbClr val="0070C0"/>
                </a:solidFill>
                <a:latin typeface="Comic Sans MS" pitchFamily="66" charset="0"/>
              </a:rPr>
              <a:t>Mužské pohlavné orgány</a:t>
            </a:r>
          </a:p>
          <a:p>
            <a:pPr marL="0" indent="0" algn="ctr">
              <a:buNone/>
            </a:pPr>
            <a:r>
              <a:rPr lang="sk-SK" sz="2400" b="1" i="1" dirty="0">
                <a:solidFill>
                  <a:srgbClr val="0070C0"/>
                </a:solidFill>
                <a:latin typeface="Comic Sans MS" pitchFamily="66" charset="0"/>
              </a:rPr>
              <a:t>vonkajšie</a:t>
            </a:r>
            <a:r>
              <a:rPr lang="sk-SK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endParaRPr lang="sk-SK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Výsledok vyhľadávania obrázkov pre dopyt ikona muž ž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0" y="347109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uman Reproductive System Stock Vectors, Images &amp; Vector Art ...">
            <a:extLst>
              <a:ext uri="{FF2B5EF4-FFF2-40B4-BE49-F238E27FC236}">
                <a16:creationId xmlns:a16="http://schemas.microsoft.com/office/drawing/2014/main" id="{28931BAC-6868-4216-AEC3-E15F6ACED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5"/>
          <a:stretch/>
        </p:blipFill>
        <p:spPr bwMode="auto">
          <a:xfrm>
            <a:off x="323528" y="1988840"/>
            <a:ext cx="490851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47DCF759-3431-4A24-9AC7-F7C8C825E539}"/>
              </a:ext>
            </a:extLst>
          </p:cNvPr>
          <p:cNvSpPr/>
          <p:nvPr/>
        </p:nvSpPr>
        <p:spPr>
          <a:xfrm>
            <a:off x="5570396" y="4693173"/>
            <a:ext cx="3429101" cy="5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</a:rPr>
              <a:t>miešok </a:t>
            </a:r>
            <a:r>
              <a:rPr lang="sk-SK" dirty="0"/>
              <a:t>(kožný vak, sú v ňom uložené semenníky)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B624FDE1-2565-4958-9F31-78E9B5F8073D}"/>
              </a:ext>
            </a:extLst>
          </p:cNvPr>
          <p:cNvSpPr/>
          <p:nvPr/>
        </p:nvSpPr>
        <p:spPr>
          <a:xfrm>
            <a:off x="5574801" y="3340208"/>
            <a:ext cx="3057012" cy="5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</a:rPr>
              <a:t>penis (pohlavný úd) </a:t>
            </a:r>
            <a:r>
              <a:rPr lang="sk-SK" dirty="0"/>
              <a:t>(prechádza ním močová rúra) 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40932308-D57D-485A-B86D-9DBE0D4EED5A}"/>
              </a:ext>
            </a:extLst>
          </p:cNvPr>
          <p:cNvCxnSpPr>
            <a:cxnSpLocks/>
          </p:cNvCxnSpPr>
          <p:nvPr/>
        </p:nvCxnSpPr>
        <p:spPr>
          <a:xfrm flipH="1" flipV="1">
            <a:off x="879860" y="5971573"/>
            <a:ext cx="4916276" cy="3250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CA615A15-BBE8-4368-9E0B-688B19E9CE4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246749" y="4978712"/>
            <a:ext cx="3323647" cy="7665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C2F1663E-9C2C-4800-9C63-A7DA9F76D58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187624" y="3625747"/>
            <a:ext cx="4387177" cy="16034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bdĺžnik 23">
            <a:extLst>
              <a:ext uri="{FF2B5EF4-FFF2-40B4-BE49-F238E27FC236}">
                <a16:creationId xmlns:a16="http://schemas.microsoft.com/office/drawing/2014/main" id="{93300646-A2CF-4A7D-8122-84E8F59551E8}"/>
              </a:ext>
            </a:extLst>
          </p:cNvPr>
          <p:cNvSpPr/>
          <p:nvPr/>
        </p:nvSpPr>
        <p:spPr>
          <a:xfrm>
            <a:off x="323528" y="1988840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dirty="0">
                <a:solidFill>
                  <a:schemeClr val="bg1"/>
                </a:solidFill>
              </a:rPr>
              <a:t>močový mechúr </a:t>
            </a:r>
            <a:endParaRPr lang="sk-SK" sz="1200" dirty="0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D16714EC-B965-4025-9C10-7958B6911644}"/>
              </a:ext>
            </a:extLst>
          </p:cNvPr>
          <p:cNvSpPr/>
          <p:nvPr/>
        </p:nvSpPr>
        <p:spPr>
          <a:xfrm>
            <a:off x="2447262" y="1996666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dirty="0">
                <a:solidFill>
                  <a:schemeClr val="bg1"/>
                </a:solidFill>
              </a:rPr>
              <a:t>hrubé črevo</a:t>
            </a:r>
            <a:endParaRPr lang="sk-SK" sz="1200" dirty="0"/>
          </a:p>
        </p:txBody>
      </p: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7FBB36B9-013C-4243-81F5-93920AC15CA3}"/>
              </a:ext>
            </a:extLst>
          </p:cNvPr>
          <p:cNvCxnSpPr>
            <a:cxnSpLocks/>
          </p:cNvCxnSpPr>
          <p:nvPr/>
        </p:nvCxnSpPr>
        <p:spPr>
          <a:xfrm>
            <a:off x="1031440" y="2422076"/>
            <a:ext cx="1215309" cy="144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45A5C06C-F114-4B38-ABC3-64EE063D8B8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55173" y="2429902"/>
            <a:ext cx="130010" cy="946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bdĺžnik 27">
            <a:extLst>
              <a:ext uri="{FF2B5EF4-FFF2-40B4-BE49-F238E27FC236}">
                <a16:creationId xmlns:a16="http://schemas.microsoft.com/office/drawing/2014/main" id="{453FC3C0-A4B9-4A16-9463-6613B3B62E22}"/>
              </a:ext>
            </a:extLst>
          </p:cNvPr>
          <p:cNvSpPr/>
          <p:nvPr/>
        </p:nvSpPr>
        <p:spPr>
          <a:xfrm>
            <a:off x="5788370" y="5965410"/>
            <a:ext cx="3057012" cy="5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</a:rPr>
              <a:t>žaluď </a:t>
            </a:r>
            <a:r>
              <a:rPr lang="sk-SK" dirty="0"/>
              <a:t>(zriasená predkožka na konci penisu) </a:t>
            </a:r>
          </a:p>
        </p:txBody>
      </p:sp>
    </p:spTree>
    <p:extLst>
      <p:ext uri="{BB962C8B-B14F-4D97-AF65-F5344CB8AC3E}">
        <p14:creationId xmlns:p14="http://schemas.microsoft.com/office/powerpoint/2010/main" val="1106865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91680" y="263614"/>
            <a:ext cx="7452320" cy="156972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mužské pohlavné bunky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jediné ľudské bunky, ktoré sú schopné samostatného pohybu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začínajú sa </a:t>
            </a:r>
            <a:r>
              <a:rPr lang="sk-SK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tvoriť</a:t>
            </a: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13. – 14. roku života, tvoria sa až do smrti </a:t>
            </a:r>
          </a:p>
        </p:txBody>
      </p:sp>
      <p:pic>
        <p:nvPicPr>
          <p:cNvPr id="3074" name="Picture 2" descr="Výsledok vyhľadávania obrázkov pre dopyt ikona muž ž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0" y="347109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CF9A9643-5992-430E-AA72-C34D9506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45508"/>
            <a:ext cx="5474126" cy="3064016"/>
          </a:xfrm>
          <a:prstGeom prst="rect">
            <a:avLst/>
          </a:prstGeom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id="{F5F4C2A6-5A88-4AFD-8757-01E22720501F}"/>
              </a:ext>
            </a:extLst>
          </p:cNvPr>
          <p:cNvSpPr/>
          <p:nvPr/>
        </p:nvSpPr>
        <p:spPr>
          <a:xfrm>
            <a:off x="6732240" y="2528890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hlavička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540502D9-432F-4D98-A4BA-3C2A50C2831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716018" y="2745508"/>
            <a:ext cx="2016222" cy="90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bdĺžnik 19">
            <a:extLst>
              <a:ext uri="{FF2B5EF4-FFF2-40B4-BE49-F238E27FC236}">
                <a16:creationId xmlns:a16="http://schemas.microsoft.com/office/drawing/2014/main" id="{0673E471-146C-435A-93F0-BEE060909ED3}"/>
              </a:ext>
            </a:extLst>
          </p:cNvPr>
          <p:cNvSpPr/>
          <p:nvPr/>
        </p:nvSpPr>
        <p:spPr>
          <a:xfrm>
            <a:off x="6732240" y="4502081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bičík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027EB5D9-7BAF-4707-A88D-53C45875FA69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203848" y="4718699"/>
            <a:ext cx="3528392" cy="30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15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A27029C-4019-4E83-B24B-044345B571F7}"/>
              </a:ext>
            </a:extLst>
          </p:cNvPr>
          <p:cNvSpPr/>
          <p:nvPr/>
        </p:nvSpPr>
        <p:spPr>
          <a:xfrm>
            <a:off x="138835" y="182523"/>
            <a:ext cx="4752528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pohlavnom vzrušení dochádza k zmene polohy a stvrdnutiu penisu – </a:t>
            </a:r>
            <a:r>
              <a:rPr lang="sk-SK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erekcia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sexuálneho vzrušenie prechádzajú spermie semenovodmi do močovej rúry v pohlavnom úde.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z tela sa dostávajú vystreknutím – </a:t>
            </a:r>
            <a:r>
              <a:rPr lang="sk-SK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ejakuláciou. 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28AFADD-3E22-4155-94AD-D987071F0AC4}"/>
              </a:ext>
            </a:extLst>
          </p:cNvPr>
          <p:cNvSpPr/>
          <p:nvPr/>
        </p:nvSpPr>
        <p:spPr>
          <a:xfrm>
            <a:off x="5039544" y="1967751"/>
            <a:ext cx="4104456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puberty často dochádza k samovoľnému výronu spermií – </a:t>
            </a:r>
            <a:r>
              <a:rPr lang="sk-SK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polúcia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(najmä počas noci). </a:t>
            </a:r>
            <a:endParaRPr lang="sk-SK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5E18D6C-3803-483C-B84A-30C099EF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00926"/>
            <a:ext cx="5328592" cy="37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5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aječníky">
            <a:extLst>
              <a:ext uri="{FF2B5EF4-FFF2-40B4-BE49-F238E27FC236}">
                <a16:creationId xmlns:a16="http://schemas.microsoft.com/office/drawing/2014/main" id="{B6E55CC4-272E-4897-AF22-631A7AE8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1" y="3556193"/>
            <a:ext cx="4665439" cy="32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F0A96254-193F-46E2-8B5D-273191D31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4102"/>
            <a:ext cx="1610231" cy="1610231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96443" y="471727"/>
            <a:ext cx="6264696" cy="13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rgbClr val="F73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Ženské pohlavné orgány</a:t>
            </a:r>
          </a:p>
          <a:p>
            <a:pPr marL="0" indent="0" algn="ctr">
              <a:buNone/>
            </a:pPr>
            <a:r>
              <a:rPr lang="sk-SK" sz="2400" b="1" i="1" dirty="0">
                <a:solidFill>
                  <a:srgbClr val="F73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vnútorné</a:t>
            </a:r>
            <a:r>
              <a:rPr lang="sk-SK" sz="3200" b="1" dirty="0">
                <a:solidFill>
                  <a:srgbClr val="F73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endParaRPr lang="sk-SK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2BD332E-8F1B-4A8A-9639-74156927CC54}"/>
              </a:ext>
            </a:extLst>
          </p:cNvPr>
          <p:cNvSpPr/>
          <p:nvPr/>
        </p:nvSpPr>
        <p:spPr>
          <a:xfrm>
            <a:off x="5487061" y="3602317"/>
            <a:ext cx="3615210" cy="13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vaječníky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(pohlavné žľazy)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tvoria sa v nich: 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vajíčka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(pohlavné bunky)</a:t>
            </a:r>
          </a:p>
          <a:p>
            <a:pPr algn="ctr"/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ženské pohlavné hormóny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2C658B0B-FFCE-42BE-9969-9EDB8CD06E49}"/>
              </a:ext>
            </a:extLst>
          </p:cNvPr>
          <p:cNvSpPr/>
          <p:nvPr/>
        </p:nvSpPr>
        <p:spPr>
          <a:xfrm>
            <a:off x="5507837" y="2503181"/>
            <a:ext cx="3429100" cy="887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vajíčkovody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(zachytávajú vajíčka a  prenášajú ich do maternice)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7DCF759-3431-4A24-9AC7-F7C8C825E539}"/>
              </a:ext>
            </a:extLst>
          </p:cNvPr>
          <p:cNvSpPr/>
          <p:nvPr/>
        </p:nvSpPr>
        <p:spPr>
          <a:xfrm>
            <a:off x="5507837" y="5193434"/>
            <a:ext cx="2108109" cy="5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maternica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B624FDE1-2565-4958-9F31-78E9B5F8073D}"/>
              </a:ext>
            </a:extLst>
          </p:cNvPr>
          <p:cNvSpPr/>
          <p:nvPr/>
        </p:nvSpPr>
        <p:spPr>
          <a:xfrm>
            <a:off x="5487061" y="5938191"/>
            <a:ext cx="3401735" cy="812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pošva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(svalová trubica, jej vchod chráni panenská blana) 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40932308-D57D-485A-B86D-9DBE0D4EED5A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096973" y="4262358"/>
            <a:ext cx="1390088" cy="643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CA615A15-BBE8-4368-9E0B-688B19E9CE4A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427984" y="2947155"/>
            <a:ext cx="1079853" cy="1063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B402EE9B-C478-45BB-9286-891293C6C062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522491" y="4823113"/>
            <a:ext cx="2985346" cy="655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C2F1663E-9C2C-4800-9C63-A7DA9F76D58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522491" y="6344237"/>
            <a:ext cx="2964570" cy="1350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Súvisiaci obrázok">
            <a:extLst>
              <a:ext uri="{FF2B5EF4-FFF2-40B4-BE49-F238E27FC236}">
                <a16:creationId xmlns:a16="http://schemas.microsoft.com/office/drawing/2014/main" id="{F2F21374-0947-432B-A321-DAD30E77C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15471" r="16442" b="12234"/>
          <a:stretch/>
        </p:blipFill>
        <p:spPr bwMode="auto">
          <a:xfrm>
            <a:off x="100998" y="181578"/>
            <a:ext cx="1163597" cy="16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5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emale Reproductive System Photograph by Medical Imagery Studios ...">
            <a:extLst>
              <a:ext uri="{FF2B5EF4-FFF2-40B4-BE49-F238E27FC236}">
                <a16:creationId xmlns:a16="http://schemas.microsoft.com/office/drawing/2014/main" id="{9746926D-DC9A-4A81-88D1-18EFFB06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" y="1931296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96443" y="471727"/>
            <a:ext cx="6264696" cy="13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rgbClr val="F73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Ženské pohlavné orgány</a:t>
            </a:r>
          </a:p>
          <a:p>
            <a:pPr marL="0" indent="0" algn="ctr">
              <a:buNone/>
            </a:pPr>
            <a:r>
              <a:rPr lang="sk-SK" sz="2400" b="1" i="1" dirty="0">
                <a:solidFill>
                  <a:srgbClr val="F73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vonkajšie</a:t>
            </a:r>
          </a:p>
          <a:p>
            <a:pPr>
              <a:buFontTx/>
              <a:buChar char="-"/>
            </a:pPr>
            <a:endParaRPr lang="sk-SK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2BD332E-8F1B-4A8A-9639-74156927CC54}"/>
              </a:ext>
            </a:extLst>
          </p:cNvPr>
          <p:cNvSpPr/>
          <p:nvPr/>
        </p:nvSpPr>
        <p:spPr>
          <a:xfrm>
            <a:off x="5636536" y="5497782"/>
            <a:ext cx="3132349" cy="467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pysky ohanbia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7DCF759-3431-4A24-9AC7-F7C8C825E539}"/>
              </a:ext>
            </a:extLst>
          </p:cNvPr>
          <p:cNvSpPr/>
          <p:nvPr/>
        </p:nvSpPr>
        <p:spPr>
          <a:xfrm>
            <a:off x="5636536" y="6159720"/>
            <a:ext cx="3024603" cy="5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veľké pysky ohanbia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B624FDE1-2565-4958-9F31-78E9B5F8073D}"/>
              </a:ext>
            </a:extLst>
          </p:cNvPr>
          <p:cNvSpPr/>
          <p:nvPr/>
        </p:nvSpPr>
        <p:spPr>
          <a:xfrm>
            <a:off x="5626830" y="4641164"/>
            <a:ext cx="3401735" cy="57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dráždec (klitoris)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40932308-D57D-485A-B86D-9DBE0D4EED5A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051720" y="5497782"/>
            <a:ext cx="3584816" cy="2338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B402EE9B-C478-45BB-9286-891293C6C062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691680" y="5610075"/>
            <a:ext cx="3944856" cy="83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Súvisiaci obrázok">
            <a:extLst>
              <a:ext uri="{FF2B5EF4-FFF2-40B4-BE49-F238E27FC236}">
                <a16:creationId xmlns:a16="http://schemas.microsoft.com/office/drawing/2014/main" id="{F2F21374-0947-432B-A321-DAD30E77C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15471" r="16442" b="12234"/>
          <a:stretch/>
        </p:blipFill>
        <p:spPr bwMode="auto">
          <a:xfrm>
            <a:off x="100998" y="181578"/>
            <a:ext cx="1163597" cy="16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C2F1663E-9C2C-4800-9C63-A7DA9F76D58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619672" y="4926704"/>
            <a:ext cx="4007158" cy="3978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>
            <a:extLst>
              <a:ext uri="{FF2B5EF4-FFF2-40B4-BE49-F238E27FC236}">
                <a16:creationId xmlns:a16="http://schemas.microsoft.com/office/drawing/2014/main" id="{9EF4E42B-9E17-4036-BFB7-32ED4264C8BA}"/>
              </a:ext>
            </a:extLst>
          </p:cNvPr>
          <p:cNvSpPr/>
          <p:nvPr/>
        </p:nvSpPr>
        <p:spPr>
          <a:xfrm>
            <a:off x="3380325" y="1938672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hrubé črevo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35F6BA6E-51CF-4ACB-B777-EB3C8E2D1F75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181519" y="2371908"/>
            <a:ext cx="906717" cy="205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bdĺžnik 27">
            <a:extLst>
              <a:ext uri="{FF2B5EF4-FFF2-40B4-BE49-F238E27FC236}">
                <a16:creationId xmlns:a16="http://schemas.microsoft.com/office/drawing/2014/main" id="{4F373E3E-5008-4BBF-BEEA-840729D4B035}"/>
              </a:ext>
            </a:extLst>
          </p:cNvPr>
          <p:cNvSpPr/>
          <p:nvPr/>
        </p:nvSpPr>
        <p:spPr>
          <a:xfrm>
            <a:off x="111309" y="1938672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močový mechúr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76686C17-0BE4-4282-BDAA-2EBAFA6E9C6F}"/>
              </a:ext>
            </a:extLst>
          </p:cNvPr>
          <p:cNvSpPr/>
          <p:nvPr/>
        </p:nvSpPr>
        <p:spPr>
          <a:xfrm>
            <a:off x="1756981" y="1940523"/>
            <a:ext cx="1415822" cy="433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maternica</a:t>
            </a:r>
            <a:endParaRPr lang="sk-SK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Rovná spojovacia šípka 30">
            <a:extLst>
              <a:ext uri="{FF2B5EF4-FFF2-40B4-BE49-F238E27FC236}">
                <a16:creationId xmlns:a16="http://schemas.microsoft.com/office/drawing/2014/main" id="{64B4F8D4-BF00-4D10-9B7B-FCF6A07E96E4}"/>
              </a:ext>
            </a:extLst>
          </p:cNvPr>
          <p:cNvCxnSpPr>
            <a:cxnSpLocks/>
          </p:cNvCxnSpPr>
          <p:nvPr/>
        </p:nvCxnSpPr>
        <p:spPr>
          <a:xfrm flipH="1">
            <a:off x="2195736" y="2397424"/>
            <a:ext cx="506675" cy="160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ovná spojovacia šípka 32">
            <a:extLst>
              <a:ext uri="{FF2B5EF4-FFF2-40B4-BE49-F238E27FC236}">
                <a16:creationId xmlns:a16="http://schemas.microsoft.com/office/drawing/2014/main" id="{26C6CC8F-9D83-4CA7-A2CF-8DBAB7BC7124}"/>
              </a:ext>
            </a:extLst>
          </p:cNvPr>
          <p:cNvCxnSpPr>
            <a:cxnSpLocks/>
          </p:cNvCxnSpPr>
          <p:nvPr/>
        </p:nvCxnSpPr>
        <p:spPr>
          <a:xfrm>
            <a:off x="644298" y="2374205"/>
            <a:ext cx="1363290" cy="2409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2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Súvisiaci obrázok">
            <a:extLst>
              <a:ext uri="{FF2B5EF4-FFF2-40B4-BE49-F238E27FC236}">
                <a16:creationId xmlns:a16="http://schemas.microsoft.com/office/drawing/2014/main" id="{F2F21374-0947-432B-A321-DAD30E77C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15471" r="16442" b="12234"/>
          <a:stretch/>
        </p:blipFill>
        <p:spPr bwMode="auto">
          <a:xfrm>
            <a:off x="100998" y="181578"/>
            <a:ext cx="1163597" cy="16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obsahu 2">
            <a:extLst>
              <a:ext uri="{FF2B5EF4-FFF2-40B4-BE49-F238E27FC236}">
                <a16:creationId xmlns:a16="http://schemas.microsoft.com/office/drawing/2014/main" id="{89210DF6-FB50-4A3E-9BFF-CB8F899018DE}"/>
              </a:ext>
            </a:extLst>
          </p:cNvPr>
          <p:cNvSpPr txBox="1">
            <a:spLocks/>
          </p:cNvSpPr>
          <p:nvPr/>
        </p:nvSpPr>
        <p:spPr>
          <a:xfrm>
            <a:off x="1547664" y="263614"/>
            <a:ext cx="7495338" cy="15697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200" b="1" dirty="0">
                <a:solidFill>
                  <a:srgbClr val="F735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Vajíčka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ženské pohlavné bunky 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najväčšie bunky ľudského tela 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začínajú sa </a:t>
            </a:r>
            <a:r>
              <a:rPr lang="sk-SK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dozrievať</a:t>
            </a: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 12. – 15. roku života, </a:t>
            </a:r>
            <a:r>
              <a:rPr lang="sk-SK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dozrievanie končí </a:t>
            </a: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45</a:t>
            </a:r>
            <a:r>
              <a:rPr lang="sk-SK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  50.roku </a:t>
            </a:r>
            <a:r>
              <a:rPr lang="sk-SK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(počas života sa nové netvoria, všetky sú vytvorené už pri narodení) 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6246895-0E7C-46FD-8985-377A2F77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93" y="2204864"/>
            <a:ext cx="5036214" cy="40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3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A27029C-4019-4E83-B24B-044345B571F7}"/>
              </a:ext>
            </a:extLst>
          </p:cNvPr>
          <p:cNvSpPr/>
          <p:nvPr/>
        </p:nvSpPr>
        <p:spPr>
          <a:xfrm>
            <a:off x="138834" y="182523"/>
            <a:ext cx="8897662" cy="1734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Vajíčko sa po dozretí uvoľní do vajíčkovodu. Odtiaľ sa dostáva do maternice, ktorá sa na jeho prijatie pripravuje prekrvením stien (sliznice).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</a:t>
            </a:r>
            <a:r>
              <a:rPr lang="sk-SK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vajíčko </a:t>
            </a: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oplodnené spermiou, vylúči sa spolu s časťou sliznice a troškou krvi do pošvy.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Vylúčenie neoplodneného  vajíčka sa prejavuje </a:t>
            </a:r>
            <a:r>
              <a:rPr lang="sk-SK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krvácaním – menštruácia</a:t>
            </a: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D51E8F4-38AE-42F2-8D38-FEDA57A343D0}"/>
              </a:ext>
            </a:extLst>
          </p:cNvPr>
          <p:cNvSpPr/>
          <p:nvPr/>
        </p:nvSpPr>
        <p:spPr>
          <a:xfrm>
            <a:off x="138834" y="2060848"/>
            <a:ext cx="3353046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Menštruácia trvá priemerne 4-7 dní a opakuje sa priemerne každých 28-30 dní.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2671237-34BA-4414-B844-3CF0BCA2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038963"/>
            <a:ext cx="4647449" cy="4636514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E3DF5F92-55C5-4BC6-8FDD-DC2C0058A9AE}"/>
              </a:ext>
            </a:extLst>
          </p:cNvPr>
          <p:cNvSpPr/>
          <p:nvPr/>
        </p:nvSpPr>
        <p:spPr>
          <a:xfrm>
            <a:off x="2627784" y="5993468"/>
            <a:ext cx="1728192" cy="654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Menštruačný cyklus </a:t>
            </a:r>
          </a:p>
        </p:txBody>
      </p:sp>
    </p:spTree>
    <p:extLst>
      <p:ext uri="{BB962C8B-B14F-4D97-AF65-F5344CB8AC3E}">
        <p14:creationId xmlns:p14="http://schemas.microsoft.com/office/powerpoint/2010/main" val="4233746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uhované">
  <a:themeElements>
    <a:clrScheme name="Vlastné 8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000000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690</Words>
  <Application>Microsoft Office PowerPoint</Application>
  <PresentationFormat>Prezentácia na obrazovke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Corbel</vt:lpstr>
      <vt:lpstr>Wingdings</vt:lpstr>
      <vt:lpstr>Wingdings 2</vt:lpstr>
      <vt:lpstr>HDOfficeLightV0</vt:lpstr>
      <vt:lpstr>Pruhované</vt:lpstr>
      <vt:lpstr>Rozmnožovacia sústava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Rozmnožovacia sústava</dc:title>
  <dc:creator>Patrícia Kaclíková</dc:creator>
  <cp:lastModifiedBy>HP</cp:lastModifiedBy>
  <cp:revision>22</cp:revision>
  <dcterms:created xsi:type="dcterms:W3CDTF">2020-05-25T12:26:25Z</dcterms:created>
  <dcterms:modified xsi:type="dcterms:W3CDTF">2020-06-06T06:35:11Z</dcterms:modified>
</cp:coreProperties>
</file>