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9" r:id="rId15"/>
    <p:sldId id="267" r:id="rId16"/>
    <p:sldId id="270" r:id="rId17"/>
    <p:sldId id="273" r:id="rId1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XvF3tL9a+uEkE1z9xTMhw==" hashData="+Kq7LrnJRB1uea1NL2KPjpeww9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FF57"/>
    <a:srgbClr val="FF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A199-8C3B-4E62-973F-348E51B37FA6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EDC6-B216-4200-A5F7-2F3EA2AEBE6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4B81-7373-4896-8379-EEADB512F3ED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0B038-5FC4-4716-AF55-0CB413214A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E2B9-B5C0-49C1-AE2F-E106666104FC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D77D-97B1-42CC-A49D-680E40C29F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5E7F-9C66-47D1-87F0-62A9335F21FB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628E-4FD9-4D54-A806-D97AFA32111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D263-DCFA-4C94-B4DF-9E74686C33A2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CEEB-BACB-40C3-8E67-F5562C0224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53C17-6A8C-4EC2-BC6D-D3511ED1BB44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3F3B-7168-4B34-852F-A6C0C9178B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1047-0877-4AA2-B330-1831D5DA6A33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4086-7597-4DBE-9CE5-08DFEFA089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2867-876D-44E3-A8DC-7FCE2D47CB1B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99C4-DC9A-43F0-A04F-EEE3E8664B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F88E-A81D-4E25-A579-A709D6420FD4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1FC3-6B74-463A-B695-B32747842DB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F8B0-1C31-40B6-8497-27FEE473A19C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BF32-AC4E-4340-8E1A-0D62BB3E53A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B6C6-81FC-4D26-A0ED-B86697F119DC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F5D5-5056-4D4C-AE56-3DAFAD9373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EFFA2-8F74-411E-A0BA-A53EFF9CA4F9}" type="datetimeFigureOut">
              <a:rPr lang="sk-SK"/>
              <a:pPr>
                <a:defRPr/>
              </a:pPr>
              <a:t>27. 8. 2010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851671-1160-4A57-A2F1-A55CBAE842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obsahu 2"/>
          <p:cNvSpPr>
            <a:spLocks noGrp="1"/>
          </p:cNvSpPr>
          <p:nvPr>
            <p:ph idx="1"/>
          </p:nvPr>
        </p:nvSpPr>
        <p:spPr>
          <a:xfrm>
            <a:off x="4211960" y="4653136"/>
            <a:ext cx="4474840" cy="1473027"/>
          </a:xfrm>
        </p:spPr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RNDr. Anna </a:t>
            </a:r>
            <a:r>
              <a:rPr lang="sk-SK" sz="2800" dirty="0" err="1" smtClean="0">
                <a:solidFill>
                  <a:srgbClr val="FFFF00"/>
                </a:solidFill>
                <a:latin typeface="Comic Sans MS" pitchFamily="66" charset="0"/>
              </a:rPr>
              <a:t>Plachtinská</a:t>
            </a:r>
            <a:endParaRPr lang="sk-SK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ZŠ Komenského 1962/8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Trebišov</a:t>
            </a:r>
          </a:p>
        </p:txBody>
      </p:sp>
      <p:sp>
        <p:nvSpPr>
          <p:cNvPr id="4" name="Obdĺžnik 3"/>
          <p:cNvSpPr/>
          <p:nvPr/>
        </p:nvSpPr>
        <p:spPr>
          <a:xfrm>
            <a:off x="0" y="105273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Stonka</a:t>
            </a:r>
            <a:endParaRPr lang="sk-SK" sz="8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Funkcie stonky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Vyrastajú z nej listy, kvety a plody.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Spája koreň s listami a kvetmi.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Prúdia ňou roztoky látok dvoma smermi.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Niektoré rastliny si do stonky ukladajú zásobné látky.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Niektoré rastliny sa odrezkami stonky  nepohlavne rozmnožujú.</a:t>
            </a:r>
          </a:p>
          <a:p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Vnútorná stavba stonky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539552" y="1772816"/>
            <a:ext cx="5688632" cy="4536504"/>
          </a:xfrm>
          <a:prstGeom prst="roundRect">
            <a:avLst/>
          </a:prstGeom>
          <a:solidFill>
            <a:srgbClr val="FFFF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5" descr="sto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988840"/>
            <a:ext cx="526403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6372200" y="1988840"/>
            <a:ext cx="2531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rgbClr val="FFFF05"/>
                </a:solidFill>
                <a:latin typeface="Comic Sans MS" pitchFamily="66" charset="0"/>
              </a:rPr>
              <a:t>V stonke na rozdiel</a:t>
            </a:r>
          </a:p>
          <a:p>
            <a:r>
              <a:rPr lang="sk-SK" sz="2000" dirty="0" smtClean="0">
                <a:solidFill>
                  <a:srgbClr val="FFFF05"/>
                </a:solidFill>
                <a:latin typeface="Comic Sans MS" pitchFamily="66" charset="0"/>
              </a:rPr>
              <a:t>od koreňa sú cievne</a:t>
            </a:r>
          </a:p>
          <a:p>
            <a:r>
              <a:rPr lang="sk-SK" sz="2000" dirty="0" smtClean="0">
                <a:solidFill>
                  <a:srgbClr val="FFFF05"/>
                </a:solidFill>
                <a:latin typeface="Comic Sans MS" pitchFamily="66" charset="0"/>
              </a:rPr>
              <a:t>zväzky usporiadané</a:t>
            </a:r>
          </a:p>
          <a:p>
            <a:r>
              <a:rPr lang="sk-SK" sz="2000" dirty="0" smtClean="0">
                <a:solidFill>
                  <a:srgbClr val="FFFF05"/>
                </a:solidFill>
                <a:latin typeface="Comic Sans MS" pitchFamily="66" charset="0"/>
              </a:rPr>
              <a:t>do kruhu. Bližšie </a:t>
            </a:r>
          </a:p>
          <a:p>
            <a:r>
              <a:rPr lang="sk-SK" sz="2000" dirty="0" smtClean="0">
                <a:solidFill>
                  <a:srgbClr val="FFFF05"/>
                </a:solidFill>
                <a:latin typeface="Comic Sans MS" pitchFamily="66" charset="0"/>
              </a:rPr>
              <a:t>k stredu  je drevná </a:t>
            </a:r>
          </a:p>
          <a:p>
            <a:r>
              <a:rPr lang="sk-SK" sz="2000" dirty="0" smtClean="0">
                <a:solidFill>
                  <a:srgbClr val="FFFF05"/>
                </a:solidFill>
                <a:latin typeface="Comic Sans MS" pitchFamily="66" charset="0"/>
              </a:rPr>
              <a:t>časť, smerom </a:t>
            </a:r>
          </a:p>
          <a:p>
            <a:r>
              <a:rPr lang="sk-SK" sz="2000" dirty="0" smtClean="0">
                <a:solidFill>
                  <a:srgbClr val="FFFF05"/>
                </a:solidFill>
                <a:latin typeface="Comic Sans MS" pitchFamily="66" charset="0"/>
              </a:rPr>
              <a:t>navonok lyková časť.</a:t>
            </a:r>
            <a:endParaRPr lang="sk-SK" sz="2000" dirty="0">
              <a:solidFill>
                <a:srgbClr val="FFFF0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k-SK" sz="4200" b="1" dirty="0" smtClean="0">
                <a:solidFill>
                  <a:srgbClr val="FFFF05"/>
                </a:solidFill>
                <a:latin typeface="Comic Sans MS" pitchFamily="66" charset="0"/>
              </a:rPr>
              <a:t>Vnútorná stavba drevnatej stonky</a:t>
            </a:r>
            <a:endParaRPr lang="sk-SK" sz="4200" b="1" dirty="0">
              <a:solidFill>
                <a:srgbClr val="FFFF05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V drevnatej stonke sú cievne zväzky tak husto 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pri sebe, že úplne vytlačili dužinu a vytvárajú </a:t>
            </a:r>
          </a:p>
          <a:p>
            <a:pPr>
              <a:buNone/>
            </a:pPr>
            <a:r>
              <a:rPr lang="sk-SK" sz="2800" u="sng" dirty="0" smtClean="0">
                <a:solidFill>
                  <a:srgbClr val="FFFF05"/>
                </a:solidFill>
                <a:latin typeface="Comic Sans MS" pitchFamily="66" charset="0"/>
              </a:rPr>
              <a:t>súvislú vrstvu dreva a lyka</a:t>
            </a: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Na jar sa tvoria väčšie bunky – svetlé drevo, 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v lete menšie bunky - tmavé drevo = </a:t>
            </a:r>
            <a:r>
              <a:rPr lang="sk-SK" sz="2800" u="sng" dirty="0" smtClean="0">
                <a:solidFill>
                  <a:srgbClr val="FFFF05"/>
                </a:solidFill>
                <a:latin typeface="Comic Sans MS" pitchFamily="66" charset="0"/>
              </a:rPr>
              <a:t>letokruhy</a:t>
            </a: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Podľa nich sa dá určiť vek zrezaného stromu. </a:t>
            </a:r>
          </a:p>
          <a:p>
            <a:pPr>
              <a:buNone/>
            </a:pPr>
            <a:endParaRPr lang="sk-SK" sz="2800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Pokožka drevín sa trhá a nahrádza ju hrubá</a:t>
            </a:r>
          </a:p>
          <a:p>
            <a:pPr>
              <a:buNone/>
            </a:pPr>
            <a:r>
              <a:rPr lang="sk-SK" sz="2800" u="sng" dirty="0" smtClean="0">
                <a:solidFill>
                  <a:srgbClr val="FFFF05"/>
                </a:solidFill>
                <a:latin typeface="Comic Sans MS" pitchFamily="66" charset="0"/>
              </a:rPr>
              <a:t>kôra</a:t>
            </a: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, ktorá praská.</a:t>
            </a:r>
            <a:endParaRPr lang="sk-SK" sz="2800" dirty="0">
              <a:solidFill>
                <a:srgbClr val="FFFF0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k-SK" sz="4200" b="1" dirty="0" smtClean="0">
                <a:solidFill>
                  <a:srgbClr val="FFFF05"/>
                </a:solidFill>
                <a:latin typeface="Comic Sans MS" pitchFamily="66" charset="0"/>
              </a:rPr>
              <a:t>Vnútorná stavba drevnatej stonky</a:t>
            </a:r>
            <a:endParaRPr lang="sk-SK" sz="4200" b="1" dirty="0">
              <a:solidFill>
                <a:srgbClr val="FFFF05"/>
              </a:solidFill>
              <a:latin typeface="Comic Sans MS" pitchFamily="66" charset="0"/>
            </a:endParaRPr>
          </a:p>
        </p:txBody>
      </p:sp>
      <p:pic>
        <p:nvPicPr>
          <p:cNvPr id="4" name="Zástupný symbol obsahu 3" descr="letokru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5755266" cy="5040560"/>
          </a:xfrm>
          <a:prstGeom prst="roundRect">
            <a:avLst/>
          </a:prstGeom>
          <a:ln w="38100">
            <a:solidFill>
              <a:srgbClr val="FFFF05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6516216" y="2060848"/>
            <a:ext cx="1779654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FFFF05"/>
                </a:solidFill>
                <a:latin typeface="Comic Sans MS" pitchFamily="66" charset="0"/>
              </a:rPr>
              <a:t>kôra</a:t>
            </a:r>
          </a:p>
          <a:p>
            <a:endParaRPr lang="sk-SK" sz="2000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r>
              <a:rPr lang="sk-SK" sz="2000" b="1" dirty="0" smtClean="0">
                <a:solidFill>
                  <a:srgbClr val="FFFF05"/>
                </a:solidFill>
                <a:latin typeface="Comic Sans MS" pitchFamily="66" charset="0"/>
              </a:rPr>
              <a:t>lyko</a:t>
            </a:r>
          </a:p>
          <a:p>
            <a:endParaRPr lang="sk-SK" sz="2000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r>
              <a:rPr lang="sk-SK" sz="2000" b="1" dirty="0" smtClean="0">
                <a:solidFill>
                  <a:srgbClr val="FFFF05"/>
                </a:solidFill>
                <a:latin typeface="Comic Sans MS" pitchFamily="66" charset="0"/>
              </a:rPr>
              <a:t>jarné svetlé </a:t>
            </a:r>
          </a:p>
          <a:p>
            <a:r>
              <a:rPr lang="sk-SK" sz="2000" b="1" dirty="0" smtClean="0">
                <a:solidFill>
                  <a:srgbClr val="FFFF05"/>
                </a:solidFill>
                <a:latin typeface="Comic Sans MS" pitchFamily="66" charset="0"/>
              </a:rPr>
              <a:t>drevo</a:t>
            </a:r>
          </a:p>
          <a:p>
            <a:endParaRPr lang="sk-SK" sz="2000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r>
              <a:rPr lang="sk-SK" sz="2000" b="1" dirty="0" smtClean="0">
                <a:solidFill>
                  <a:srgbClr val="FFFF05"/>
                </a:solidFill>
                <a:latin typeface="Comic Sans MS" pitchFamily="66" charset="0"/>
              </a:rPr>
              <a:t>letné tmavé </a:t>
            </a:r>
          </a:p>
          <a:p>
            <a:r>
              <a:rPr lang="sk-SK" sz="2000" b="1" dirty="0" smtClean="0">
                <a:solidFill>
                  <a:srgbClr val="FFFF05"/>
                </a:solidFill>
                <a:latin typeface="Comic Sans MS" pitchFamily="66" charset="0"/>
              </a:rPr>
              <a:t>drevo</a:t>
            </a:r>
          </a:p>
          <a:p>
            <a:endParaRPr lang="sk-SK" sz="2000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endParaRPr lang="sk-SK" sz="2000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endParaRPr lang="sk-SK" dirty="0" smtClean="0"/>
          </a:p>
          <a:p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 rot="10800000">
            <a:off x="5076056" y="2204864"/>
            <a:ext cx="1512168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rot="10800000">
            <a:off x="5220072" y="2852936"/>
            <a:ext cx="136815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10800000">
            <a:off x="5148064" y="3429000"/>
            <a:ext cx="1440160" cy="72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rot="10800000">
            <a:off x="5076056" y="4293096"/>
            <a:ext cx="1512168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5"/>
                </a:solidFill>
                <a:latin typeface="Comic Sans MS" pitchFamily="66" charset="0"/>
              </a:rPr>
              <a:t>Prúdenie látok stonkou</a:t>
            </a:r>
            <a:endParaRPr lang="sk-SK" sz="4800" b="1" dirty="0">
              <a:solidFill>
                <a:srgbClr val="FFFF05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Z koreňa prúdia</a:t>
            </a:r>
          </a:p>
          <a:p>
            <a:pPr>
              <a:buNone/>
            </a:pPr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roztoky </a:t>
            </a:r>
            <a:r>
              <a:rPr lang="sk-SK" u="sng" dirty="0" smtClean="0">
                <a:solidFill>
                  <a:srgbClr val="FFFF05"/>
                </a:solidFill>
                <a:latin typeface="Comic Sans MS" pitchFamily="66" charset="0"/>
              </a:rPr>
              <a:t>anorganických</a:t>
            </a:r>
          </a:p>
          <a:p>
            <a:pPr>
              <a:buNone/>
            </a:pPr>
            <a:r>
              <a:rPr lang="sk-SK" u="sng" dirty="0" smtClean="0">
                <a:solidFill>
                  <a:srgbClr val="FFFF05"/>
                </a:solidFill>
                <a:latin typeface="Comic Sans MS" pitchFamily="66" charset="0"/>
              </a:rPr>
              <a:t>látok drevnou časťou</a:t>
            </a:r>
          </a:p>
          <a:p>
            <a:pPr>
              <a:buNone/>
            </a:pPr>
            <a:r>
              <a:rPr lang="sk-SK" u="sng" dirty="0" smtClean="0">
                <a:solidFill>
                  <a:srgbClr val="FFFF05"/>
                </a:solidFill>
                <a:latin typeface="Comic Sans MS" pitchFamily="66" charset="0"/>
              </a:rPr>
              <a:t>nahor.</a:t>
            </a:r>
          </a:p>
          <a:p>
            <a:pPr>
              <a:buNone/>
            </a:pPr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Z listov prúdia </a:t>
            </a:r>
            <a:r>
              <a:rPr lang="sk-SK" u="sng" dirty="0" smtClean="0">
                <a:solidFill>
                  <a:srgbClr val="FFFF05"/>
                </a:solidFill>
                <a:latin typeface="Comic Sans MS" pitchFamily="66" charset="0"/>
              </a:rPr>
              <a:t>organické</a:t>
            </a:r>
          </a:p>
          <a:p>
            <a:pPr>
              <a:buNone/>
            </a:pPr>
            <a:r>
              <a:rPr lang="sk-SK" u="sng" dirty="0" smtClean="0">
                <a:solidFill>
                  <a:srgbClr val="FFFF05"/>
                </a:solidFill>
                <a:latin typeface="Comic Sans MS" pitchFamily="66" charset="0"/>
              </a:rPr>
              <a:t>látky, </a:t>
            </a:r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ktoré vznikli</a:t>
            </a:r>
          </a:p>
          <a:p>
            <a:pPr>
              <a:buNone/>
            </a:pPr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fotosyntézou, </a:t>
            </a:r>
            <a:r>
              <a:rPr lang="sk-SK" u="sng" dirty="0" smtClean="0">
                <a:solidFill>
                  <a:srgbClr val="FFFF05"/>
                </a:solidFill>
                <a:latin typeface="Comic Sans MS" pitchFamily="66" charset="0"/>
              </a:rPr>
              <a:t>lykovou</a:t>
            </a:r>
          </a:p>
          <a:p>
            <a:pPr>
              <a:buNone/>
            </a:pPr>
            <a:r>
              <a:rPr lang="sk-SK" u="sng" dirty="0" smtClean="0">
                <a:solidFill>
                  <a:srgbClr val="FFFF05"/>
                </a:solidFill>
                <a:latin typeface="Comic Sans MS" pitchFamily="66" charset="0"/>
              </a:rPr>
              <a:t>časťou nadol.</a:t>
            </a:r>
            <a:endParaRPr lang="sk-SK" u="sng" dirty="0">
              <a:solidFill>
                <a:srgbClr val="FFFF05"/>
              </a:solidFill>
              <a:latin typeface="Comic Sans MS" pitchFamily="66" charset="0"/>
            </a:endParaRPr>
          </a:p>
        </p:txBody>
      </p:sp>
      <p:pic>
        <p:nvPicPr>
          <p:cNvPr id="4" name="Picture 6" descr="pletiv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59"/>
            <a:ext cx="3168352" cy="5037009"/>
          </a:xfrm>
          <a:prstGeom prst="roundRect">
            <a:avLst/>
          </a:prstGeom>
          <a:noFill/>
          <a:ln w="28575">
            <a:solidFill>
              <a:srgbClr val="FFFF05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5"/>
                </a:solidFill>
                <a:latin typeface="Comic Sans MS" pitchFamily="66" charset="0"/>
              </a:rPr>
              <a:t>Púčiky</a:t>
            </a:r>
            <a:endParaRPr lang="sk-SK" sz="4800" b="1" dirty="0">
              <a:solidFill>
                <a:srgbClr val="FFFF05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FFFF05"/>
                </a:solidFill>
                <a:latin typeface="Comic Sans MS" pitchFamily="66" charset="0"/>
              </a:rPr>
              <a:t>Na stonke vyrastajú </a:t>
            </a:r>
          </a:p>
          <a:p>
            <a:pPr>
              <a:buNone/>
            </a:pPr>
            <a:r>
              <a:rPr lang="sk-SK" b="1" dirty="0" smtClean="0">
                <a:solidFill>
                  <a:srgbClr val="FFFF05"/>
                </a:solidFill>
                <a:latin typeface="Comic Sans MS" pitchFamily="66" charset="0"/>
              </a:rPr>
              <a:t>púčiky        </a:t>
            </a:r>
          </a:p>
          <a:p>
            <a:pPr>
              <a:buNone/>
            </a:pPr>
            <a:r>
              <a:rPr lang="sk-SK" b="1" dirty="0" smtClean="0">
                <a:solidFill>
                  <a:srgbClr val="FFFF05"/>
                </a:solidFill>
                <a:latin typeface="Comic Sans MS" pitchFamily="66" charset="0"/>
              </a:rPr>
              <a:t>              listové</a:t>
            </a:r>
          </a:p>
          <a:p>
            <a:pPr>
              <a:buNone/>
            </a:pPr>
            <a:endParaRPr lang="sk-SK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b="1" dirty="0" smtClean="0">
                <a:solidFill>
                  <a:srgbClr val="FFFF05"/>
                </a:solidFill>
                <a:latin typeface="Comic Sans MS" pitchFamily="66" charset="0"/>
              </a:rPr>
              <a:t>              kvetné</a:t>
            </a:r>
          </a:p>
          <a:p>
            <a:pPr>
              <a:buNone/>
            </a:pPr>
            <a:endParaRPr lang="sk-SK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b="1" dirty="0" smtClean="0">
                <a:solidFill>
                  <a:srgbClr val="FFFF05"/>
                </a:solidFill>
                <a:latin typeface="Comic Sans MS" pitchFamily="66" charset="0"/>
              </a:rPr>
              <a:t>              zmiešané</a:t>
            </a:r>
          </a:p>
          <a:p>
            <a:pPr>
              <a:buNone/>
            </a:pPr>
            <a:endParaRPr lang="sk-SK" b="1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Z bočných púčikov vyrastajú bočné stonky</a:t>
            </a:r>
          </a:p>
          <a:p>
            <a:pPr>
              <a:buNone/>
            </a:pPr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   </a:t>
            </a:r>
            <a:endParaRPr lang="sk-SK" dirty="0">
              <a:solidFill>
                <a:srgbClr val="FFFF05"/>
              </a:solidFill>
              <a:latin typeface="Comic Sans MS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843808" y="29249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  (vyrastú z nich listy)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915816" y="414908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(vyrastú z nich kvety)</a:t>
            </a:r>
            <a:endParaRPr lang="sk-SK" dirty="0">
              <a:solidFill>
                <a:srgbClr val="FFFF05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915816" y="53012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FF05"/>
                </a:solidFill>
                <a:latin typeface="Comic Sans MS" pitchFamily="66" charset="0"/>
              </a:rPr>
              <a:t>(vyrastú z nich kvety aj listy)</a:t>
            </a:r>
            <a:endParaRPr lang="sk-SK" dirty="0">
              <a:solidFill>
                <a:srgbClr val="FFFF05"/>
              </a:solidFill>
              <a:latin typeface="Comic Sans MS" pitchFamily="66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1835696" y="2204864"/>
            <a:ext cx="1080120" cy="504056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16200000" flipH="1">
            <a:off x="1475656" y="2564904"/>
            <a:ext cx="1728192" cy="1008112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rot="16200000" flipH="1">
            <a:off x="935596" y="3104964"/>
            <a:ext cx="2880320" cy="1080120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bMK_187925_s"/>
          <p:cNvPicPr>
            <a:picLocks noChangeAspect="1" noChangeArrowheads="1"/>
          </p:cNvPicPr>
          <p:nvPr/>
        </p:nvPicPr>
        <p:blipFill>
          <a:blip r:embed="rId2" cstate="print"/>
          <a:srcRect l="2857" t="11092" r="5714" b="13613"/>
          <a:stretch>
            <a:fillRect/>
          </a:stretch>
        </p:blipFill>
        <p:spPr bwMode="auto">
          <a:xfrm>
            <a:off x="5724128" y="1916832"/>
            <a:ext cx="1224136" cy="1008112"/>
          </a:xfrm>
          <a:prstGeom prst="roundRect">
            <a:avLst/>
          </a:prstGeom>
          <a:noFill/>
          <a:ln w="28575">
            <a:solidFill>
              <a:srgbClr val="FFFF05"/>
            </a:solidFill>
            <a:miter lim="800000"/>
            <a:headEnd/>
            <a:tailEnd/>
          </a:ln>
        </p:spPr>
      </p:pic>
      <p:pic>
        <p:nvPicPr>
          <p:cNvPr id="15" name="Picture 16" descr="pucik-v-rozkvite-mus033"/>
          <p:cNvPicPr>
            <a:picLocks noChangeAspect="1" noChangeArrowheads="1"/>
          </p:cNvPicPr>
          <p:nvPr/>
        </p:nvPicPr>
        <p:blipFill>
          <a:blip r:embed="rId3" cstate="print"/>
          <a:srcRect l="6820" t="4545" r="4526" b="4545"/>
          <a:stretch>
            <a:fillRect/>
          </a:stretch>
        </p:blipFill>
        <p:spPr bwMode="auto">
          <a:xfrm>
            <a:off x="5796136" y="3212976"/>
            <a:ext cx="1224136" cy="941643"/>
          </a:xfrm>
          <a:prstGeom prst="roundRect">
            <a:avLst/>
          </a:prstGeom>
          <a:noFill/>
          <a:ln w="28575">
            <a:solidFill>
              <a:srgbClr val="FFFF05"/>
            </a:solidFill>
            <a:miter lim="800000"/>
            <a:headEnd/>
            <a:tailEnd/>
          </a:ln>
        </p:spPr>
      </p:pic>
      <p:pic>
        <p:nvPicPr>
          <p:cNvPr id="16" name="Obrázok 15" descr="kvetn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212976"/>
            <a:ext cx="1253710" cy="936104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17" name="Obrázok 16" descr="vrcholov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437112"/>
            <a:ext cx="1152128" cy="860256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5"/>
                </a:solidFill>
                <a:latin typeface="Comic Sans MS" pitchFamily="66" charset="0"/>
              </a:rPr>
              <a:t>Premeny (metamorfózy) stonky</a:t>
            </a:r>
            <a:endParaRPr lang="sk-SK" b="1" dirty="0">
              <a:solidFill>
                <a:srgbClr val="FFFF05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Stonky niektorých rastlín sa prispôsobili aj na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5"/>
                </a:solidFill>
                <a:latin typeface="Comic Sans MS" pitchFamily="66" charset="0"/>
              </a:rPr>
              <a:t>rôzne iné funkcie:</a:t>
            </a:r>
          </a:p>
          <a:p>
            <a:pPr marL="457200" indent="-457200">
              <a:buAutoNum type="arabicParenR"/>
            </a:pPr>
            <a:r>
              <a:rPr lang="sk-SK" sz="2400" dirty="0" smtClean="0">
                <a:solidFill>
                  <a:srgbClr val="FFFF05"/>
                </a:solidFill>
                <a:latin typeface="Comic Sans MS" pitchFamily="66" charset="0"/>
              </a:rPr>
              <a:t>liany</a:t>
            </a:r>
          </a:p>
          <a:p>
            <a:pPr marL="457200" indent="-457200">
              <a:buAutoNum type="arabicParenR"/>
            </a:pPr>
            <a:r>
              <a:rPr lang="sk-SK" sz="2400" dirty="0" smtClean="0">
                <a:solidFill>
                  <a:srgbClr val="FFFF05"/>
                </a:solidFill>
                <a:latin typeface="Comic Sans MS" pitchFamily="66" charset="0"/>
              </a:rPr>
              <a:t>poplazy</a:t>
            </a:r>
          </a:p>
          <a:p>
            <a:pPr marL="457200" indent="-457200">
              <a:buAutoNum type="arabicParenR"/>
            </a:pPr>
            <a:r>
              <a:rPr lang="sk-SK" sz="2400" dirty="0" smtClean="0">
                <a:solidFill>
                  <a:srgbClr val="FFFF05"/>
                </a:solidFill>
                <a:latin typeface="Comic Sans MS" pitchFamily="66" charset="0"/>
              </a:rPr>
              <a:t>stonkové hľuzy</a:t>
            </a:r>
          </a:p>
          <a:p>
            <a:pPr marL="457200" indent="-457200">
              <a:buAutoNum type="arabicParenR"/>
            </a:pPr>
            <a:r>
              <a:rPr lang="sk-SK" sz="2400" dirty="0" smtClean="0">
                <a:solidFill>
                  <a:srgbClr val="FFFF05"/>
                </a:solidFill>
                <a:latin typeface="Comic Sans MS" pitchFamily="66" charset="0"/>
              </a:rPr>
              <a:t>cibuľa</a:t>
            </a:r>
          </a:p>
          <a:p>
            <a:pPr marL="457200" indent="-457200">
              <a:buAutoNum type="arabicParenR"/>
            </a:pPr>
            <a:r>
              <a:rPr lang="sk-SK" sz="2400" dirty="0" smtClean="0">
                <a:solidFill>
                  <a:srgbClr val="FFFF05"/>
                </a:solidFill>
                <a:latin typeface="Comic Sans MS" pitchFamily="66" charset="0"/>
              </a:rPr>
              <a:t>t</a:t>
            </a:r>
            <a:r>
              <a:rPr lang="sk-SK" sz="2400" dirty="0" smtClean="0">
                <a:solidFill>
                  <a:srgbClr val="FFFF05"/>
                </a:solidFill>
                <a:latin typeface="Comic Sans MS" pitchFamily="66" charset="0"/>
              </a:rPr>
              <a:t>ŕne</a:t>
            </a:r>
            <a:endParaRPr lang="sk-SK" sz="2400" dirty="0" smtClean="0">
              <a:solidFill>
                <a:srgbClr val="FFFF05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sk-SK" sz="2400" dirty="0" smtClean="0">
                <a:solidFill>
                  <a:srgbClr val="FFFF05"/>
                </a:solidFill>
                <a:latin typeface="Comic Sans MS" pitchFamily="66" charset="0"/>
              </a:rPr>
              <a:t>úponky</a:t>
            </a:r>
            <a:endParaRPr lang="sk-SK" sz="2400" dirty="0">
              <a:solidFill>
                <a:srgbClr val="FFFF05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Hanka\Desktop\stonka obrázky\clipboard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1008112" cy="1008112"/>
          </a:xfrm>
          <a:prstGeom prst="roundRect">
            <a:avLst/>
          </a:prstGeom>
          <a:noFill/>
          <a:ln w="19050">
            <a:solidFill>
              <a:srgbClr val="FFFF05"/>
            </a:solidFill>
          </a:ln>
        </p:spPr>
      </p:pic>
      <p:pic>
        <p:nvPicPr>
          <p:cNvPr id="1028" name="Picture 4" descr="C:\Users\Hanka\Desktop\stonka obrázky\clipboard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301208"/>
            <a:ext cx="1152128" cy="864489"/>
          </a:xfrm>
          <a:prstGeom prst="roundRect">
            <a:avLst/>
          </a:prstGeom>
          <a:noFill/>
          <a:ln w="19050">
            <a:solidFill>
              <a:srgbClr val="FFFF05"/>
            </a:solidFill>
          </a:ln>
        </p:spPr>
      </p:pic>
      <p:pic>
        <p:nvPicPr>
          <p:cNvPr id="1029" name="Picture 5" descr="C:\Users\Hanka\Desktop\stonka obrázky\clipboard(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661248"/>
            <a:ext cx="1296144" cy="972108"/>
          </a:xfrm>
          <a:prstGeom prst="roundRect">
            <a:avLst/>
          </a:prstGeom>
          <a:noFill/>
          <a:ln w="19050">
            <a:solidFill>
              <a:srgbClr val="FFFF05"/>
            </a:solidFill>
          </a:ln>
        </p:spPr>
      </p:pic>
      <p:pic>
        <p:nvPicPr>
          <p:cNvPr id="11" name="Obrázok 10" descr="li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060848"/>
            <a:ext cx="807079" cy="1080120"/>
          </a:xfrm>
          <a:prstGeom prst="roundRect">
            <a:avLst/>
          </a:prstGeom>
          <a:ln w="19050">
            <a:solidFill>
              <a:srgbClr val="FFFF05"/>
            </a:solidFill>
          </a:ln>
        </p:spPr>
      </p:pic>
      <p:pic>
        <p:nvPicPr>
          <p:cNvPr id="4" name="Picture 2" descr="C:\Users\Hanka\Desktop\premena stonky.jpg"/>
          <p:cNvPicPr>
            <a:picLocks noChangeAspect="1" noChangeArrowheads="1"/>
          </p:cNvPicPr>
          <p:nvPr/>
        </p:nvPicPr>
        <p:blipFill>
          <a:blip r:embed="rId6" cstate="print"/>
          <a:srcRect t="24231" r="6856" b="60466"/>
          <a:stretch>
            <a:fillRect/>
          </a:stretch>
        </p:blipFill>
        <p:spPr bwMode="auto">
          <a:xfrm>
            <a:off x="5004048" y="2492896"/>
            <a:ext cx="1368152" cy="746265"/>
          </a:xfrm>
          <a:prstGeom prst="roundRect">
            <a:avLst/>
          </a:prstGeom>
          <a:noFill/>
          <a:ln w="19050">
            <a:solidFill>
              <a:srgbClr val="FFFF05"/>
            </a:solidFill>
          </a:ln>
        </p:spPr>
      </p:pic>
      <p:pic>
        <p:nvPicPr>
          <p:cNvPr id="14" name="Obrázok 13" descr="tips-beginners2.jpg"/>
          <p:cNvPicPr>
            <a:picLocks noChangeAspect="1"/>
          </p:cNvPicPr>
          <p:nvPr/>
        </p:nvPicPr>
        <p:blipFill>
          <a:blip r:embed="rId7" cstate="print"/>
          <a:srcRect l="45928" r="29538" b="53944"/>
          <a:stretch>
            <a:fillRect/>
          </a:stretch>
        </p:blipFill>
        <p:spPr>
          <a:xfrm>
            <a:off x="6948264" y="4149080"/>
            <a:ext cx="864096" cy="1188592"/>
          </a:xfrm>
          <a:prstGeom prst="roundRect">
            <a:avLst/>
          </a:prstGeom>
          <a:ln w="19050">
            <a:solidFill>
              <a:srgbClr val="FFFF05"/>
            </a:solidFill>
          </a:ln>
        </p:spPr>
      </p:pic>
      <p:cxnSp>
        <p:nvCxnSpPr>
          <p:cNvPr id="16" name="Rovná spojovacia šípka 15"/>
          <p:cNvCxnSpPr/>
          <p:nvPr/>
        </p:nvCxnSpPr>
        <p:spPr>
          <a:xfrm flipV="1">
            <a:off x="1763688" y="2708920"/>
            <a:ext cx="1800200" cy="144016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V="1">
            <a:off x="2123728" y="3068960"/>
            <a:ext cx="3024336" cy="288032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V="1">
            <a:off x="3203848" y="3645024"/>
            <a:ext cx="3168352" cy="144016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1979712" y="4221088"/>
            <a:ext cx="4896544" cy="360040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>
            <a:off x="1763688" y="4653136"/>
            <a:ext cx="3960440" cy="720080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>
            <a:off x="1979712" y="5085184"/>
            <a:ext cx="2592288" cy="720080"/>
          </a:xfrm>
          <a:prstGeom prst="straightConnector1">
            <a:avLst/>
          </a:prstGeom>
          <a:ln w="28575">
            <a:solidFill>
              <a:srgbClr val="FFFF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608931"/>
          </a:xfrm>
        </p:spPr>
        <p:txBody>
          <a:bodyPr/>
          <a:lstStyle/>
          <a:p>
            <a:pPr algn="ctr">
              <a:buNone/>
            </a:pPr>
            <a:r>
              <a:rPr lang="sk-SK" b="1" dirty="0" smtClean="0">
                <a:solidFill>
                  <a:srgbClr val="FFFF05"/>
                </a:solidFill>
                <a:latin typeface="Comic Sans MS" pitchFamily="66" charset="0"/>
              </a:rPr>
              <a:t>Ďakujem za pozornosť</a:t>
            </a:r>
            <a:endParaRPr lang="sk-SK" b="1" dirty="0">
              <a:solidFill>
                <a:srgbClr val="FFFF05"/>
              </a:solidFill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98072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dirty="0" smtClean="0">
                <a:ln w="11430"/>
                <a:solidFill>
                  <a:srgbClr val="FFFF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K O N I E C </a:t>
            </a:r>
            <a:endParaRPr lang="sk-SK" sz="6600" b="1" cap="none" spc="0" dirty="0">
              <a:ln w="11430"/>
              <a:solidFill>
                <a:srgbClr val="FFFF0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Definícia stonky</a:t>
            </a:r>
            <a:endParaRPr lang="sk-SK" sz="4800" b="1" dirty="0">
              <a:solidFill>
                <a:srgbClr val="FFFF00"/>
              </a:solidFill>
              <a:effectLst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    </a:t>
            </a: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Stonka</a:t>
            </a: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je nadzemný orgán vyšších</a:t>
            </a:r>
            <a:endParaRPr lang="sk-SK" u="sng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rastlín spájajúci koreň s listom 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a s kvetom. Rastie zvislo nahor.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Je obvykle neobmedzeného rastu, rozčlenená na články, medzičlánky (kde sa predlžuje) a uzliny, z ktorých vyrastajú listy.</a:t>
            </a:r>
          </a:p>
          <a:p>
            <a:pPr>
              <a:buNone/>
            </a:pPr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Rozdelenie stoniek</a:t>
            </a:r>
            <a:endParaRPr lang="sk-SK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Podľa množstva drevnej hmoty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obsiahnutej v stonke, rozdeľujeme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stonky na       </a:t>
            </a:r>
          </a:p>
          <a:p>
            <a:pPr>
              <a:buNone/>
            </a:pPr>
            <a:r>
              <a:rPr lang="sk-SK" sz="4400" dirty="0" smtClean="0">
                <a:solidFill>
                  <a:srgbClr val="FFFF00"/>
                </a:solidFill>
                <a:latin typeface="Comic Sans MS" pitchFamily="66" charset="0"/>
              </a:rPr>
              <a:t>                    </a:t>
            </a:r>
            <a:r>
              <a:rPr lang="sk-SK" sz="4400" dirty="0" smtClean="0">
                <a:solidFill>
                  <a:srgbClr val="00FFFF"/>
                </a:solidFill>
                <a:latin typeface="Comic Sans MS" pitchFamily="66" charset="0"/>
              </a:rPr>
              <a:t>bylinné</a:t>
            </a:r>
          </a:p>
          <a:p>
            <a:pPr>
              <a:buNone/>
            </a:pPr>
            <a:endParaRPr lang="sk-SK" sz="4400" dirty="0" smtClean="0">
              <a:solidFill>
                <a:srgbClr val="00FFFF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sz="4400" dirty="0" smtClean="0">
                <a:solidFill>
                  <a:srgbClr val="00FFFF"/>
                </a:solidFill>
                <a:latin typeface="Comic Sans MS" pitchFamily="66" charset="0"/>
              </a:rPr>
              <a:t>                   drevnaté</a:t>
            </a:r>
            <a:r>
              <a:rPr lang="sk-SK" dirty="0" smtClean="0">
                <a:solidFill>
                  <a:srgbClr val="00FFFF"/>
                </a:solidFill>
                <a:latin typeface="Comic Sans MS" pitchFamily="66" charset="0"/>
              </a:rPr>
              <a:t>   </a:t>
            </a: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                </a:t>
            </a:r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2915816" y="3140968"/>
            <a:ext cx="864096" cy="648072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rot="16200000" flipH="1">
            <a:off x="2231740" y="3825044"/>
            <a:ext cx="2160240" cy="792088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628800" y="274638"/>
            <a:ext cx="11315600" cy="1143000"/>
          </a:xfrm>
        </p:spPr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Drevnaté stonky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Drevnaté stonky majú dreviny.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Stromy majú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                   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zhrubnutú stonku = </a:t>
            </a:r>
            <a:r>
              <a:rPr lang="sk-SK" sz="2400" b="1" dirty="0" smtClean="0">
                <a:solidFill>
                  <a:srgbClr val="00B0F0"/>
                </a:solidFill>
                <a:latin typeface="Comic Sans MS" pitchFamily="66" charset="0"/>
              </a:rPr>
              <a:t>kmeň</a:t>
            </a:r>
          </a:p>
          <a:p>
            <a:pPr>
              <a:buNone/>
            </a:pP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bočné stonky – konáre = </a:t>
            </a:r>
            <a:r>
              <a:rPr lang="sk-SK" sz="2400" b="1" dirty="0" smtClean="0">
                <a:solidFill>
                  <a:srgbClr val="00B0F0"/>
                </a:solidFill>
                <a:latin typeface="Comic Sans MS" pitchFamily="66" charset="0"/>
              </a:rPr>
              <a:t>koruna</a:t>
            </a:r>
          </a:p>
          <a:p>
            <a:pPr>
              <a:buNone/>
            </a:pPr>
            <a:endParaRPr lang="sk-SK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Kry nemajú kmeň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                       </a:t>
            </a:r>
            <a:endParaRPr lang="sk-SK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rot="16200000" flipH="1">
            <a:off x="2627784" y="2852936"/>
            <a:ext cx="936104" cy="5040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rot="16200000" flipH="1">
            <a:off x="2303748" y="3104964"/>
            <a:ext cx="1584176" cy="5040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 descr="stonka-strom,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04664"/>
            <a:ext cx="2016224" cy="2908509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9" name="Obrázok 8" descr="stonka 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581128"/>
            <a:ext cx="2296307" cy="1916832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Bylinné stonky</a:t>
            </a:r>
            <a:endParaRPr lang="sk-SK" sz="4800" b="1" dirty="0">
              <a:solidFill>
                <a:srgbClr val="FFFF00"/>
              </a:solidFill>
              <a:effectLst>
                <a:reflection blurRad="6350" stA="50000" endA="300" endPos="50000" dist="2999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</a:t>
            </a: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Podľa toho, ako na bylinnej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stonke vyrastajú listy, </a:t>
            </a:r>
          </a:p>
          <a:p>
            <a:pPr>
              <a:buNone/>
            </a:pPr>
            <a:r>
              <a:rPr lang="sk-SK" dirty="0" smtClean="0">
                <a:solidFill>
                  <a:srgbClr val="FFFF00"/>
                </a:solidFill>
                <a:latin typeface="Comic Sans MS" pitchFamily="66" charset="0"/>
              </a:rPr>
              <a:t>  rozdeľujeme ich </a:t>
            </a:r>
            <a:r>
              <a:rPr lang="sk-SK" sz="2800" dirty="0" smtClean="0">
                <a:solidFill>
                  <a:srgbClr val="FFFF00"/>
                </a:solidFill>
                <a:latin typeface="Comic Sans MS" pitchFamily="66" charset="0"/>
              </a:rPr>
              <a:t>na       </a:t>
            </a:r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byľ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stvol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steblo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FF00"/>
                </a:solidFill>
                <a:latin typeface="Comic Sans MS" pitchFamily="66" charset="0"/>
              </a:rPr>
              <a:t>                              podzemok</a:t>
            </a:r>
            <a:endParaRPr lang="sk-SK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4499992" y="3284984"/>
            <a:ext cx="504056" cy="1588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rot="16200000" flipH="1">
            <a:off x="4319972" y="3465004"/>
            <a:ext cx="1008112" cy="648072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rot="16200000" flipH="1">
            <a:off x="3779912" y="4005064"/>
            <a:ext cx="2016224" cy="576064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rot="16200000" flipH="1">
            <a:off x="3239852" y="4545124"/>
            <a:ext cx="3024336" cy="504056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ený obdĺžnik 21"/>
          <p:cNvSpPr/>
          <p:nvPr/>
        </p:nvSpPr>
        <p:spPr>
          <a:xfrm>
            <a:off x="6876256" y="2420888"/>
            <a:ext cx="1872208" cy="41044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3" name="Obrázok 22" descr="stonky.jpg"/>
          <p:cNvPicPr>
            <a:picLocks noChangeAspect="1"/>
          </p:cNvPicPr>
          <p:nvPr/>
        </p:nvPicPr>
        <p:blipFill>
          <a:blip r:embed="rId2" cstate="print"/>
          <a:srcRect r="70130" b="12360"/>
          <a:stretch>
            <a:fillRect/>
          </a:stretch>
        </p:blipFill>
        <p:spPr>
          <a:xfrm>
            <a:off x="7596336" y="2420888"/>
            <a:ext cx="516579" cy="1080120"/>
          </a:xfrm>
          <a:prstGeom prst="rect">
            <a:avLst/>
          </a:prstGeom>
        </p:spPr>
      </p:pic>
      <p:pic>
        <p:nvPicPr>
          <p:cNvPr id="24" name="Obrázok 23" descr="stonky.jpg"/>
          <p:cNvPicPr>
            <a:picLocks noChangeAspect="1"/>
          </p:cNvPicPr>
          <p:nvPr/>
        </p:nvPicPr>
        <p:blipFill>
          <a:blip r:embed="rId2" cstate="print"/>
          <a:srcRect l="29870" r="32113" b="12360"/>
          <a:stretch>
            <a:fillRect/>
          </a:stretch>
        </p:blipFill>
        <p:spPr>
          <a:xfrm>
            <a:off x="7524328" y="3501008"/>
            <a:ext cx="576064" cy="946390"/>
          </a:xfrm>
          <a:prstGeom prst="rect">
            <a:avLst/>
          </a:prstGeom>
        </p:spPr>
      </p:pic>
      <p:pic>
        <p:nvPicPr>
          <p:cNvPr id="25" name="Obrázok 24" descr="stonky.jpg"/>
          <p:cNvPicPr>
            <a:picLocks noChangeAspect="1"/>
          </p:cNvPicPr>
          <p:nvPr/>
        </p:nvPicPr>
        <p:blipFill>
          <a:blip r:embed="rId2" cstate="print"/>
          <a:srcRect l="70602" b="12360"/>
          <a:stretch>
            <a:fillRect/>
          </a:stretch>
        </p:blipFill>
        <p:spPr>
          <a:xfrm>
            <a:off x="7596336" y="4653136"/>
            <a:ext cx="474510" cy="1008112"/>
          </a:xfrm>
          <a:prstGeom prst="rect">
            <a:avLst/>
          </a:prstGeom>
        </p:spPr>
      </p:pic>
      <p:pic>
        <p:nvPicPr>
          <p:cNvPr id="26" name="Obrázok 25" descr="podzemok.jpg"/>
          <p:cNvPicPr>
            <a:picLocks noChangeAspect="1"/>
          </p:cNvPicPr>
          <p:nvPr/>
        </p:nvPicPr>
        <p:blipFill>
          <a:blip r:embed="rId3" cstate="print"/>
          <a:srcRect b="11582"/>
          <a:stretch>
            <a:fillRect/>
          </a:stretch>
        </p:blipFill>
        <p:spPr>
          <a:xfrm>
            <a:off x="7380312" y="5589240"/>
            <a:ext cx="1008112" cy="87902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BYĽ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3600" dirty="0" smtClean="0">
                <a:solidFill>
                  <a:srgbClr val="FFFF00"/>
                </a:solidFill>
                <a:latin typeface="Comic Sans MS" pitchFamily="66" charset="0"/>
              </a:rPr>
              <a:t>Byľ je olistená stonka</a:t>
            </a:r>
            <a:endParaRPr lang="sk-SK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ok 3" descr="stonky.jpg"/>
          <p:cNvPicPr>
            <a:picLocks noChangeAspect="1"/>
          </p:cNvPicPr>
          <p:nvPr/>
        </p:nvPicPr>
        <p:blipFill>
          <a:blip r:embed="rId2" cstate="print"/>
          <a:srcRect r="70130" b="12360"/>
          <a:stretch>
            <a:fillRect/>
          </a:stretch>
        </p:blipFill>
        <p:spPr>
          <a:xfrm>
            <a:off x="611560" y="2708920"/>
            <a:ext cx="1377544" cy="2880320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7" name="Obrázok 6" descr="by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204864"/>
            <a:ext cx="3125928" cy="4032448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8" name="Obrázok 7" descr="HLUCHAV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204864"/>
            <a:ext cx="2664296" cy="4040120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9" name="Picture 2" descr="C:\Users\HP\Desktop\IKT\Rastliny do ikt práce\poznávanie rastlín\Pyšte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276872"/>
            <a:ext cx="192882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STVOL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  Stvol je holá, bezlistá stonka</a:t>
            </a:r>
            <a:endParaRPr lang="sk-SK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ok 3" descr="stonky.jpg"/>
          <p:cNvPicPr>
            <a:picLocks noChangeAspect="1"/>
          </p:cNvPicPr>
          <p:nvPr/>
        </p:nvPicPr>
        <p:blipFill>
          <a:blip r:embed="rId2" cstate="print"/>
          <a:srcRect l="29870" r="32113" b="12360"/>
          <a:stretch>
            <a:fillRect/>
          </a:stretch>
        </p:blipFill>
        <p:spPr>
          <a:xfrm>
            <a:off x="683568" y="2708920"/>
            <a:ext cx="1728192" cy="2839170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5" name="Picture 8" descr="stv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3096344" cy="3536214"/>
          </a:xfrm>
          <a:prstGeom prst="roundRect">
            <a:avLst/>
          </a:prstGeom>
          <a:noFill/>
          <a:ln w="28575">
            <a:solidFill>
              <a:srgbClr val="FFFF05"/>
            </a:solidFill>
            <a:miter lim="800000"/>
            <a:headEnd/>
            <a:tailEnd/>
          </a:ln>
        </p:spPr>
      </p:pic>
      <p:pic>
        <p:nvPicPr>
          <p:cNvPr id="7" name="Obrázok 6" descr="prvosienka-pupava-rozmarin-.jpg"/>
          <p:cNvPicPr>
            <a:picLocks noChangeAspect="1"/>
          </p:cNvPicPr>
          <p:nvPr/>
        </p:nvPicPr>
        <p:blipFill>
          <a:blip r:embed="rId4" cstate="print"/>
          <a:srcRect r="67894"/>
          <a:stretch>
            <a:fillRect/>
          </a:stretch>
        </p:blipFill>
        <p:spPr>
          <a:xfrm>
            <a:off x="6444208" y="2420888"/>
            <a:ext cx="2232248" cy="3526087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9" name="Picture 5" descr="C:\Users\HP\Desktop\IKT\Rastliny do ikt práce\poznávanie rastlín\Púpava2 (3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564904"/>
            <a:ext cx="1428760" cy="326389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STEBLO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Steblo je dutá článkovaná stonka s plnými kolienkami</a:t>
            </a:r>
            <a:endParaRPr lang="sk-SK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ok 3" descr="stonky.jpg"/>
          <p:cNvPicPr>
            <a:picLocks noChangeAspect="1"/>
          </p:cNvPicPr>
          <p:nvPr/>
        </p:nvPicPr>
        <p:blipFill>
          <a:blip r:embed="rId2" cstate="print"/>
          <a:srcRect l="70602" b="12360"/>
          <a:stretch>
            <a:fillRect/>
          </a:stretch>
        </p:blipFill>
        <p:spPr>
          <a:xfrm>
            <a:off x="827584" y="3068959"/>
            <a:ext cx="1224136" cy="2600717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5" name="Picture 4" descr="C:\Users\HP\Desktop\IKT\Rastliny do ikt práce\poznávanie rastlín\Reznač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19672" y="2492896"/>
            <a:ext cx="2071702" cy="3841365"/>
          </a:xfrm>
          <a:prstGeom prst="rect">
            <a:avLst/>
          </a:prstGeom>
          <a:noFill/>
          <a:effectLst/>
        </p:spPr>
      </p:pic>
      <p:pic>
        <p:nvPicPr>
          <p:cNvPr id="7" name="Obrázok 6" descr="steb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636912"/>
            <a:ext cx="2568843" cy="3744416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9" name="Obrázok 8" descr="lipnicovite.gif"/>
          <p:cNvPicPr>
            <a:picLocks noChangeAspect="1"/>
          </p:cNvPicPr>
          <p:nvPr/>
        </p:nvPicPr>
        <p:blipFill>
          <a:blip r:embed="rId5" cstate="print"/>
          <a:srcRect l="10822" t="46511" r="52074" b="4441"/>
          <a:stretch>
            <a:fillRect/>
          </a:stretch>
        </p:blipFill>
        <p:spPr>
          <a:xfrm>
            <a:off x="5940152" y="2636912"/>
            <a:ext cx="1944216" cy="3744416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b="1" dirty="0" smtClean="0">
                <a:solidFill>
                  <a:srgbClr val="FFFF00"/>
                </a:solidFill>
                <a:latin typeface="Comic Sans MS" pitchFamily="66" charset="0"/>
              </a:rPr>
              <a:t>PODZEMOK</a:t>
            </a:r>
            <a:endParaRPr lang="sk-SK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Podzemok je podzemná stonka so zásobnými látkami. Väčšinou rastie vodorovne.</a:t>
            </a:r>
            <a:endParaRPr lang="sk-SK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ok 3" descr="podzemok.jpg"/>
          <p:cNvPicPr>
            <a:picLocks noChangeAspect="1"/>
          </p:cNvPicPr>
          <p:nvPr/>
        </p:nvPicPr>
        <p:blipFill>
          <a:blip r:embed="rId2" cstate="print"/>
          <a:srcRect b="11582"/>
          <a:stretch>
            <a:fillRect/>
          </a:stretch>
        </p:blipFill>
        <p:spPr>
          <a:xfrm>
            <a:off x="683568" y="3501008"/>
            <a:ext cx="2147144" cy="1872208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5" name="Obrázok 4" descr="19-pivonka.jpg"/>
          <p:cNvPicPr>
            <a:picLocks noChangeAspect="1"/>
          </p:cNvPicPr>
          <p:nvPr/>
        </p:nvPicPr>
        <p:blipFill>
          <a:blip r:embed="rId3" cstate="print"/>
          <a:srcRect l="22832" r="23894"/>
          <a:stretch>
            <a:fillRect/>
          </a:stretch>
        </p:blipFill>
        <p:spPr>
          <a:xfrm>
            <a:off x="2987824" y="2852936"/>
            <a:ext cx="1728192" cy="3243942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6" name="Obrázok 5" descr="laliovite_amarylkovite_vstavacovite.gif"/>
          <p:cNvPicPr>
            <a:picLocks noChangeAspect="1"/>
          </p:cNvPicPr>
          <p:nvPr/>
        </p:nvPicPr>
        <p:blipFill>
          <a:blip r:embed="rId4" cstate="print"/>
          <a:srcRect l="68955" b="8015"/>
          <a:stretch>
            <a:fillRect/>
          </a:stretch>
        </p:blipFill>
        <p:spPr>
          <a:xfrm>
            <a:off x="4572000" y="2852936"/>
            <a:ext cx="1512168" cy="3249683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  <p:pic>
        <p:nvPicPr>
          <p:cNvPr id="7" name="Obrázok 6" descr="vytrusne rastliny mo_html_1abfa07c.png"/>
          <p:cNvPicPr>
            <a:picLocks noChangeAspect="1"/>
          </p:cNvPicPr>
          <p:nvPr/>
        </p:nvPicPr>
        <p:blipFill>
          <a:blip r:embed="rId5" cstate="print"/>
          <a:srcRect t="7891" r="74412"/>
          <a:stretch>
            <a:fillRect/>
          </a:stretch>
        </p:blipFill>
        <p:spPr>
          <a:xfrm>
            <a:off x="6012159" y="2852935"/>
            <a:ext cx="2187921" cy="3240361"/>
          </a:xfrm>
          <a:prstGeom prst="roundRect">
            <a:avLst/>
          </a:prstGeom>
          <a:ln w="28575">
            <a:solidFill>
              <a:srgbClr val="FFFF05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ladaná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422</TotalTime>
  <Words>378</Words>
  <Application>Microsoft Office PowerPoint</Application>
  <PresentationFormat>Prezentácia na obrazovke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skladaná</vt:lpstr>
      <vt:lpstr>Snímka 1</vt:lpstr>
      <vt:lpstr>Definícia stonky</vt:lpstr>
      <vt:lpstr>Rozdelenie stoniek</vt:lpstr>
      <vt:lpstr>Drevnaté stonky</vt:lpstr>
      <vt:lpstr>Bylinné stonky</vt:lpstr>
      <vt:lpstr>BYĽ</vt:lpstr>
      <vt:lpstr>STVOL</vt:lpstr>
      <vt:lpstr>STEBLO</vt:lpstr>
      <vt:lpstr>PODZEMOK</vt:lpstr>
      <vt:lpstr>Funkcie stonky</vt:lpstr>
      <vt:lpstr>Vnútorná stavba stonky</vt:lpstr>
      <vt:lpstr>Vnútorná stavba drevnatej stonky</vt:lpstr>
      <vt:lpstr>Vnútorná stavba drevnatej stonky</vt:lpstr>
      <vt:lpstr>Prúdenie látok stonkou</vt:lpstr>
      <vt:lpstr>Púčiky</vt:lpstr>
      <vt:lpstr>Premeny (metamorfózy) stonky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Hanka</dc:creator>
  <cp:lastModifiedBy>Hanka</cp:lastModifiedBy>
  <cp:revision>32</cp:revision>
  <dcterms:created xsi:type="dcterms:W3CDTF">2010-08-26T17:37:50Z</dcterms:created>
  <dcterms:modified xsi:type="dcterms:W3CDTF">2010-08-27T21:58:13Z</dcterms:modified>
</cp:coreProperties>
</file>