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303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475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627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663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33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955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109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666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727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128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790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0DD00-41C1-4AFE-8528-44898510B9DD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92091-A025-48FB-9151-DDD86C281E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284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8627" y="598826"/>
            <a:ext cx="111013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LIST</a:t>
            </a:r>
            <a:endParaRPr 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je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nadzemným</a:t>
            </a:r>
            <a:r>
              <a:rPr lang="sk-SK" sz="2000" b="1" dirty="0">
                <a:latin typeface="Comic Sans MS" panose="030F0702030302020204" pitchFamily="66" charset="0"/>
              </a:rPr>
              <a:t> orgánom </a:t>
            </a:r>
            <a:r>
              <a:rPr lang="sk-SK" sz="2000" b="1" dirty="0" smtClean="0">
                <a:latin typeface="Comic Sans MS" panose="030F0702030302020204" pitchFamily="66" charset="0"/>
              </a:rPr>
              <a:t>rastliny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je </a:t>
            </a:r>
            <a:r>
              <a:rPr lang="sk-SK" sz="2000" b="1" dirty="0">
                <a:latin typeface="Comic Sans MS" panose="030F0702030302020204" pitchFamily="66" charset="0"/>
              </a:rPr>
              <a:t>hlavnou časťou rastliny, ktorá zabezpečuje výživu v procese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fotosyntézy</a:t>
            </a:r>
          </a:p>
          <a:p>
            <a:pPr>
              <a:lnSpc>
                <a:spcPct val="150000"/>
              </a:lnSpc>
            </a:pPr>
            <a:endParaRPr lang="sk-SK" sz="20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Listy rastliny </a:t>
            </a:r>
            <a:r>
              <a:rPr lang="sk-SK" sz="2000" b="1" dirty="0">
                <a:latin typeface="Comic Sans MS" panose="030F0702030302020204" pitchFamily="66" charset="0"/>
              </a:rPr>
              <a:t>môžu byť rôznej veľkosti, rôzneho tvaru.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Comic Sans MS" panose="030F0702030302020204" pitchFamily="66" charset="0"/>
              </a:rPr>
              <a:t/>
            </a:r>
            <a:br>
              <a:rPr lang="sk-SK" sz="2000" b="1" dirty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28627" y="3209669"/>
            <a:ext cx="87153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Vonkajšia stavba listu: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čepeľ</a:t>
            </a:r>
            <a:r>
              <a:rPr lang="sk-SK" sz="2000" b="1" dirty="0">
                <a:latin typeface="Comic Sans MS" panose="030F0702030302020204" pitchFamily="66" charset="0"/>
              </a:rPr>
              <a:t> – plochá časť </a:t>
            </a:r>
            <a:r>
              <a:rPr lang="sk-SK" sz="2000" b="1" dirty="0" smtClean="0">
                <a:latin typeface="Comic Sans MS" panose="030F0702030302020204" pitchFamily="66" charset="0"/>
              </a:rPr>
              <a:t>listu</a:t>
            </a:r>
            <a:endParaRPr lang="sk-SK" sz="20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stopka </a:t>
            </a:r>
            <a:r>
              <a:rPr lang="sk-SK" sz="2000" b="1" dirty="0" smtClean="0">
                <a:latin typeface="Comic Sans MS" panose="030F0702030302020204" pitchFamily="66" charset="0"/>
              </a:rPr>
              <a:t>– </a:t>
            </a:r>
            <a:r>
              <a:rPr lang="sk-SK" sz="2000" b="1" dirty="0">
                <a:latin typeface="Comic Sans MS" panose="030F0702030302020204" pitchFamily="66" charset="0"/>
              </a:rPr>
              <a:t>spája list so stonkou </a:t>
            </a:r>
            <a:r>
              <a:rPr lang="sk-SK" sz="2000" b="1" dirty="0" smtClean="0">
                <a:latin typeface="Comic Sans MS" panose="030F0702030302020204" pitchFamily="66" charset="0"/>
              </a:rPr>
              <a:t>rastliny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sk-SK" sz="2000" b="1" i="0" dirty="0" err="1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žilnatina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– zabezpečuje rozvádzanie látok</a:t>
            </a:r>
            <a:endParaRPr lang="sk-SK" sz="2000" b="1" i="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565">
            <a:off x="6396086" y="3382153"/>
            <a:ext cx="5133927" cy="308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01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42914" y="560338"/>
            <a:ext cx="11158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3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Základné funkcie listu: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 </a:t>
            </a:r>
            <a:r>
              <a:rPr lang="sk-SK" sz="28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prijímanie oxidu uhličitého</a:t>
            </a:r>
            <a:r>
              <a:rPr lang="sk-SK" sz="28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 </a:t>
            </a:r>
            <a:r>
              <a:rPr lang="sk-SK" sz="2800" b="1" dirty="0">
                <a:solidFill>
                  <a:srgbClr val="212529"/>
                </a:solidFill>
                <a:latin typeface="Comic Sans MS" panose="030F0702030302020204" pitchFamily="66" charset="0"/>
              </a:rPr>
              <a:t>zo </a:t>
            </a:r>
            <a:r>
              <a:rPr lang="sk-SK" sz="28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vzduchu</a:t>
            </a:r>
            <a:endParaRPr lang="sk-SK" sz="28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8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dýchanie</a:t>
            </a:r>
            <a:r>
              <a:rPr lang="sk-SK" sz="28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– prijímanie kyslíka zo </a:t>
            </a:r>
            <a:r>
              <a:rPr lang="sk-SK" sz="28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vzduchu</a:t>
            </a:r>
            <a:endParaRPr lang="sk-SK" sz="28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8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prebieha </a:t>
            </a:r>
            <a:r>
              <a:rPr lang="sk-SK" sz="2800" b="1" dirty="0">
                <a:solidFill>
                  <a:srgbClr val="212529"/>
                </a:solidFill>
                <a:latin typeface="Comic Sans MS" panose="030F0702030302020204" pitchFamily="66" charset="0"/>
              </a:rPr>
              <a:t>v ňom </a:t>
            </a:r>
            <a:r>
              <a:rPr lang="sk-SK" sz="28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fotosyntéza </a:t>
            </a:r>
            <a:r>
              <a:rPr lang="sk-SK" sz="2800" b="1" dirty="0">
                <a:solidFill>
                  <a:srgbClr val="212529"/>
                </a:solidFill>
                <a:latin typeface="Comic Sans MS" panose="030F0702030302020204" pitchFamily="66" charset="0"/>
              </a:rPr>
              <a:t>(tvorba organických látok z anorganických látok</a:t>
            </a:r>
            <a:r>
              <a:rPr lang="sk-SK" sz="28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)</a:t>
            </a:r>
            <a:endParaRPr lang="sk-SK" sz="28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8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vyparovanie</a:t>
            </a:r>
            <a:r>
              <a:rPr lang="sk-SK" sz="28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prebytočnej </a:t>
            </a:r>
            <a:r>
              <a:rPr lang="sk-SK" sz="28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vody cez prieduchy</a:t>
            </a:r>
            <a:endParaRPr lang="sk-SK" sz="28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8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u</a:t>
            </a:r>
            <a:r>
              <a:rPr lang="sk-SK" sz="28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niektorých druhov rastlín </a:t>
            </a:r>
            <a:r>
              <a:rPr lang="sk-SK" sz="2800" b="1" dirty="0">
                <a:solidFill>
                  <a:srgbClr val="5341AF"/>
                </a:solidFill>
                <a:latin typeface="Comic Sans MS" panose="030F0702030302020204" pitchFamily="66" charset="0"/>
              </a:rPr>
              <a:t>vegetatívne – nepohlavné rozmnožovanie </a:t>
            </a:r>
            <a:endParaRPr lang="sk-SK" sz="2800" b="1" i="0" dirty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0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30503" y="398800"/>
            <a:ext cx="86582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Vnútorná stavba listu</a:t>
            </a:r>
            <a:r>
              <a:rPr lang="sk-SK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pokožka</a:t>
            </a:r>
            <a:endParaRPr lang="sk-SK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prieduchy</a:t>
            </a:r>
            <a:endParaRPr lang="sk-SK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bunky dužiny</a:t>
            </a:r>
            <a:endParaRPr lang="sk-SK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žilky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 v nich </a:t>
            </a:r>
            <a:endParaRPr lang="sk-SK" sz="20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cievne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zväzky</a:t>
            </a:r>
            <a:endParaRPr lang="sk-SK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sk-SK" sz="2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sk-SK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25" y="1867435"/>
            <a:ext cx="8700463" cy="436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98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42889" y="-123409"/>
            <a:ext cx="11501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sk-SK" sz="24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5341AF"/>
                </a:solidFill>
                <a:latin typeface="Comic Sans MS" panose="030F0702030302020204" pitchFamily="66" charset="0"/>
              </a:rPr>
              <a:t>Pokožka</a:t>
            </a:r>
            <a:r>
              <a:rPr lang="sk-SK" sz="24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sa nachádza na </a:t>
            </a:r>
            <a:r>
              <a:rPr lang="sk-SK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vrchnej aj spodnej </a:t>
            </a:r>
            <a:r>
              <a:rPr lang="sk-SK" sz="2400" b="1" dirty="0">
                <a:solidFill>
                  <a:srgbClr val="212529"/>
                </a:solidFill>
                <a:latin typeface="Comic Sans MS" panose="030F0702030302020204" pitchFamily="66" charset="0"/>
              </a:rPr>
              <a:t>strane čepele listu. </a:t>
            </a:r>
            <a:r>
              <a:rPr lang="sk-SK" sz="24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V</a:t>
            </a:r>
            <a:r>
              <a:rPr lang="sk-SK" sz="24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</a:t>
            </a:r>
            <a:r>
              <a:rPr lang="sk-SK" sz="24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spodnej pokožke sa </a:t>
            </a:r>
            <a:r>
              <a:rPr lang="sk-SK" sz="2400" b="1" dirty="0">
                <a:solidFill>
                  <a:srgbClr val="212529"/>
                </a:solidFill>
                <a:latin typeface="Comic Sans MS" panose="030F0702030302020204" pitchFamily="66" charset="0"/>
              </a:rPr>
              <a:t>nachádzajú </a:t>
            </a:r>
            <a:r>
              <a:rPr lang="sk-SK" sz="2400" b="1" dirty="0">
                <a:solidFill>
                  <a:srgbClr val="5341AF"/>
                </a:solidFill>
                <a:latin typeface="Comic Sans MS" panose="030F0702030302020204" pitchFamily="66" charset="0"/>
              </a:rPr>
              <a:t>prieduchy</a:t>
            </a:r>
            <a:r>
              <a:rPr lang="sk-SK" sz="2400" b="1" dirty="0">
                <a:solidFill>
                  <a:srgbClr val="212529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5341AF"/>
                </a:solidFill>
                <a:latin typeface="Comic Sans MS" panose="030F0702030302020204" pitchFamily="66" charset="0"/>
              </a:rPr>
              <a:t>Prieduchy</a:t>
            </a:r>
            <a:r>
              <a:rPr lang="sk-SK" sz="24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sú tvorené </a:t>
            </a:r>
            <a:r>
              <a:rPr lang="sk-SK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dvoma bunkami</a:t>
            </a:r>
            <a:r>
              <a:rPr lang="sk-SK" sz="2400" b="1" dirty="0">
                <a:solidFill>
                  <a:srgbClr val="212529"/>
                </a:solidFill>
                <a:latin typeface="Comic Sans MS" panose="030F0702030302020204" pitchFamily="66" charset="0"/>
              </a:rPr>
              <a:t>, ktoré sa podobajú na semená fazule.</a:t>
            </a:r>
          </a:p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5341AF"/>
                </a:solidFill>
                <a:latin typeface="Comic Sans MS" panose="030F0702030302020204" pitchFamily="66" charset="0"/>
              </a:rPr>
              <a:t>Prieduchy</a:t>
            </a:r>
            <a:r>
              <a:rPr lang="sk-SK" sz="24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slúžia na </a:t>
            </a:r>
            <a:r>
              <a:rPr lang="sk-SK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vyparovanie a zadržiavanie vody</a:t>
            </a:r>
            <a:r>
              <a:rPr lang="sk-SK" sz="2400" b="1" dirty="0">
                <a:solidFill>
                  <a:srgbClr val="212529"/>
                </a:solidFill>
                <a:latin typeface="Comic Sans MS" panose="030F0702030302020204" pitchFamily="66" charset="0"/>
              </a:rPr>
              <a:t>. Prieduchy sa otvárajú a zatvárajú podľa množstva vody v rastline a vonkajších vplyvov, ako je napríklad teplo a svetlo.</a:t>
            </a:r>
          </a:p>
          <a:p>
            <a:pPr>
              <a:lnSpc>
                <a:spcPct val="150000"/>
              </a:lnSpc>
            </a:pPr>
            <a:endParaRPr lang="sk-SK" sz="2400" b="1" dirty="0" smtClean="0">
              <a:solidFill>
                <a:srgbClr val="5341A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Prieduchmi</a:t>
            </a:r>
            <a:r>
              <a:rPr lang="sk-SK" sz="24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rastlina </a:t>
            </a:r>
            <a:r>
              <a:rPr lang="sk-SK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prijíma kyslík </a:t>
            </a:r>
            <a:endParaRPr lang="sk-SK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sk-SK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 uvoľňuje do ovzdušia oxid uhličitý</a:t>
            </a:r>
            <a:r>
              <a:rPr lang="sk-SK" sz="2400" b="1" dirty="0">
                <a:solidFill>
                  <a:srgbClr val="212529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</a:t>
            </a:r>
            <a:endParaRPr lang="sk-SK" sz="2400" b="1" i="0" dirty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Výsledok vyhľadávania obrázkov pre dopyt priedu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65" y="3284113"/>
            <a:ext cx="5164428" cy="316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4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57214" y="650439"/>
            <a:ext cx="10487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Bunky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dužiny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obsahujú </a:t>
            </a:r>
            <a:r>
              <a:rPr lang="sk-SK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chloroplasty</a:t>
            </a: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,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ktoré obsahujú zelené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farbivo -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chlorofyl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 </a:t>
            </a:r>
            <a:endParaRPr lang="sk-SK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Chlorofyl</a:t>
            </a: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 pohlcuje energiu zo slnečného svetla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, ktorá je potrebná pre fotosyntézu.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Comic Sans MS" panose="030F0702030302020204" pitchFamily="66" charset="0"/>
              </a:rPr>
              <a:t/>
            </a:r>
            <a:br>
              <a:rPr lang="sk-SK" sz="2000" b="1" dirty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oskole.detiamy.sk/media/userfiles/image/1prirodoveda/li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2081599"/>
            <a:ext cx="5300663" cy="3975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1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8626" y="544890"/>
            <a:ext cx="103727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Listy podľa zloženia delíme na:</a:t>
            </a: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jednoduché listy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– majú celistvú čepeľ</a:t>
            </a: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zložené listy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majú čepeľ zloženú z viacerých menších lístkov, lístky vyrastajú zo stredovej stopky</a:t>
            </a: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/>
            </a:r>
            <a:b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</a:b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Comic Sans MS" panose="030F0702030302020204" pitchFamily="66" charset="0"/>
              </a:rPr>
              <a:t/>
            </a:r>
            <a:br>
              <a:rPr lang="sk-SK" sz="2000" b="1" dirty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6" y="2733329"/>
            <a:ext cx="4416360" cy="376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6" y="2884868"/>
            <a:ext cx="6931152" cy="253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23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103031"/>
            <a:ext cx="10483403" cy="665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33473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275</Words>
  <Application>Microsoft Office PowerPoint</Application>
  <PresentationFormat>Širokouhlá</PresentationFormat>
  <Paragraphs>42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Užívateľ</dc:creator>
  <cp:lastModifiedBy>HP</cp:lastModifiedBy>
  <cp:revision>6</cp:revision>
  <dcterms:created xsi:type="dcterms:W3CDTF">2020-02-19T10:54:50Z</dcterms:created>
  <dcterms:modified xsi:type="dcterms:W3CDTF">2020-05-02T13:36:00Z</dcterms:modified>
</cp:coreProperties>
</file>