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2" r:id="rId4"/>
    <p:sldId id="264" r:id="rId5"/>
    <p:sldId id="263" r:id="rId6"/>
    <p:sldId id="265" r:id="rId7"/>
    <p:sldId id="266" r:id="rId8"/>
    <p:sldId id="267" r:id="rId9"/>
    <p:sldId id="268" r:id="rId10"/>
    <p:sldId id="270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9900"/>
    <a:srgbClr val="A39384"/>
    <a:srgbClr val="E6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>
      <p:cViewPr varScale="1">
        <p:scale>
          <a:sx n="71" d="100"/>
          <a:sy n="71" d="100"/>
        </p:scale>
        <p:origin x="6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209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3009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9829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112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374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4503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2886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3844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901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203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63421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24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TGS8WHxq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JjaQExOPPY" TargetMode="External"/><Relationship Id="rId4" Type="http://schemas.openxmlformats.org/officeDocument/2006/relationships/hyperlink" Target="https://www.youtube.com/watch?v=w5b1VJFra-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4CF176-5285-4F57-A3FF-F97742FC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44807" y="1536041"/>
            <a:ext cx="3609804" cy="2501871"/>
          </a:xfrm>
        </p:spPr>
        <p:txBody>
          <a:bodyPr>
            <a:normAutofit/>
          </a:bodyPr>
          <a:lstStyle/>
          <a:p>
            <a:pPr algn="ctr"/>
            <a:r>
              <a:rPr lang="sk-SK" sz="8800" b="1" spc="0" dirty="0">
                <a:ln w="22225">
                  <a:solidFill>
                    <a:schemeClr val="accent2"/>
                  </a:solidFill>
                  <a:prstDash val="solid"/>
                </a:ln>
              </a:rPr>
              <a:t>Vodné cicavce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C0DE9C1A-F3E6-4179-8B84-99433DBFE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99" y="1293010"/>
            <a:ext cx="4096501" cy="37482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8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6838B-2942-49A4-8369-F371A94228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E59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9448C7-491D-4920-A6AA-C30F167D09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605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4265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9F54E3E-C354-49E7-A1A2-C825655B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4000" b="1" i="1" dirty="0">
                <a:solidFill>
                  <a:srgbClr val="0033CC"/>
                </a:solidFill>
              </a:rPr>
              <a:t>Hotovo! </a:t>
            </a:r>
            <a:r>
              <a:rPr lang="sk-SK" sz="4000" b="1" i="1" dirty="0">
                <a:solidFill>
                  <a:srgbClr val="0033CC"/>
                </a:solidFill>
                <a:sym typeface="Wingdings" panose="05000000000000000000" pitchFamily="2" charset="2"/>
              </a:rPr>
              <a:t> Spoznal si dôležité vodné cicavce žijúce na Slovensku  </a:t>
            </a:r>
            <a:endParaRPr lang="sk-SK" sz="4000" b="1" i="1" dirty="0">
              <a:solidFill>
                <a:srgbClr val="0033CC"/>
              </a:solidFill>
            </a:endParaRPr>
          </a:p>
        </p:txBody>
      </p:sp>
      <p:pic>
        <p:nvPicPr>
          <p:cNvPr id="2050" name="Picture 2" descr="Beaver Cartoon Images, Stock Photos &amp; Vectors | Shutterstock">
            <a:extLst>
              <a:ext uri="{FF2B5EF4-FFF2-40B4-BE49-F238E27FC236}">
                <a16:creationId xmlns:a16="http://schemas.microsoft.com/office/drawing/2014/main" id="{3E12AA17-3BC5-4A47-BF82-C8AB1C422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1763688" y="1916832"/>
            <a:ext cx="5328592" cy="42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29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ECC8E7-A129-483B-8E7B-DDF7921C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D7C545-89C2-4571-B505-54C49F35C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>
            <a:extLst>
              <a:ext uri="{FF2B5EF4-FFF2-40B4-BE49-F238E27FC236}">
                <a16:creationId xmlns:a16="http://schemas.microsoft.com/office/drawing/2014/main" id="{022F8A23-C6B4-41C9-BDA2-6D843C3B2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9" y="114513"/>
            <a:ext cx="8532440" cy="6470951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A4181C4C-760A-457D-B4EB-9585FB96E915}"/>
              </a:ext>
            </a:extLst>
          </p:cNvPr>
          <p:cNvSpPr/>
          <p:nvPr/>
        </p:nvSpPr>
        <p:spPr>
          <a:xfrm>
            <a:off x="5085528" y="5882900"/>
            <a:ext cx="3528392" cy="648072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0033CC"/>
                </a:solidFill>
              </a:rPr>
              <a:t>Malá vydra v opatere veterinárov. </a:t>
            </a:r>
          </a:p>
        </p:txBody>
      </p:sp>
    </p:spTree>
    <p:extLst>
      <p:ext uri="{BB962C8B-B14F-4D97-AF65-F5344CB8AC3E}">
        <p14:creationId xmlns:p14="http://schemas.microsoft.com/office/powerpoint/2010/main" val="3149337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6D0A0E-AC19-415C-B3AE-96786F3010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8509" y="634946"/>
            <a:ext cx="4803797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002060"/>
                </a:solidFill>
                <a:latin typeface="+mn-lt"/>
              </a:rPr>
              <a:t>Spoločné znaky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1488C87-DD24-4A2B-B855-48F7E8FCB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1" r="3" b="10965"/>
          <a:stretch/>
        </p:blipFill>
        <p:spPr>
          <a:xfrm>
            <a:off x="475499" y="581098"/>
            <a:ext cx="3015223" cy="247613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B6B151-91C6-4075-8FB3-43E838C2A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5935" y="2086188"/>
            <a:ext cx="43891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6479D040-47B7-473F-9746-7935EEC03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3" r="14921" b="2"/>
          <a:stretch/>
        </p:blipFill>
        <p:spPr>
          <a:xfrm>
            <a:off x="475499" y="3218101"/>
            <a:ext cx="3015222" cy="2476136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58509" y="2348880"/>
            <a:ext cx="4601923" cy="3520213"/>
          </a:xfrm>
        </p:spPr>
        <p:txBody>
          <a:bodyPr>
            <a:normAutofit/>
          </a:bodyPr>
          <a:lstStyle/>
          <a:p>
            <a:pPr marL="363538" indent="-363538">
              <a:buFont typeface="Wingdings" panose="05000000000000000000" pitchFamily="2" charset="2"/>
              <a:buChar char="ü"/>
            </a:pPr>
            <a:r>
              <a:rPr lang="sk-SK" sz="2800" b="1" dirty="0" smtClean="0"/>
              <a:t>lesklá</a:t>
            </a:r>
            <a:r>
              <a:rPr lang="sk-SK" sz="2800" b="1" dirty="0"/>
              <a:t>, hustá a nepremokavá srsť</a:t>
            </a:r>
          </a:p>
          <a:p>
            <a:pPr marL="363538" indent="-363538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800" b="1" dirty="0" smtClean="0"/>
              <a:t>silný </a:t>
            </a:r>
            <a:r>
              <a:rPr lang="sk-SK" sz="2800" b="1" dirty="0"/>
              <a:t>chvost </a:t>
            </a:r>
            <a:r>
              <a:rPr lang="sk-SK" sz="2800" b="1" dirty="0" smtClean="0"/>
              <a:t>(</a:t>
            </a:r>
            <a:r>
              <a:rPr lang="sk-SK" sz="2800" b="1" dirty="0"/>
              <a:t>slúži ako veslo a kormidlo)</a:t>
            </a:r>
          </a:p>
          <a:p>
            <a:pPr marL="363538" indent="-363538">
              <a:buFont typeface="Wingdings" panose="05000000000000000000" pitchFamily="2" charset="2"/>
              <a:buChar char="ü"/>
            </a:pPr>
            <a:r>
              <a:rPr lang="sk-SK" sz="2800" b="1" dirty="0" smtClean="0"/>
              <a:t> </a:t>
            </a:r>
            <a:r>
              <a:rPr lang="sk-SK" sz="2800" b="1" dirty="0"/>
              <a:t>plávacie blany 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743FD2-096E-4E3C-B8A6-CC50548F47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rgbClr val="868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A17A06-682A-4722-93B3-03636927AA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525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8558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86604"/>
            <a:ext cx="5909280" cy="1450757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rgbClr val="002060"/>
                </a:solidFill>
                <a:latin typeface="+mn-lt"/>
              </a:rPr>
              <a:t>Vydra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4967" y="1922151"/>
            <a:ext cx="4901169" cy="2370945"/>
          </a:xfrm>
        </p:spPr>
        <p:txBody>
          <a:bodyPr>
            <a:normAutofit/>
          </a:bodyPr>
          <a:lstStyle/>
          <a:p>
            <a:pPr marL="268288" indent="-268288">
              <a:buFont typeface="Wingdings" panose="05000000000000000000" pitchFamily="2" charset="2"/>
              <a:buChar char="Ø"/>
            </a:pPr>
            <a:r>
              <a:rPr lang="sk-SK" sz="2400" b="1" i="1" dirty="0"/>
              <a:t>žije iba v čistých vodách 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sk-SK" sz="2400" b="1" i="1" dirty="0" smtClean="0"/>
              <a:t>má valcovité telo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sk-SK" sz="2400" b="1" i="1" dirty="0" smtClean="0"/>
              <a:t>malé </a:t>
            </a:r>
            <a:r>
              <a:rPr lang="sk-SK" sz="2400" b="1" i="1" dirty="0"/>
              <a:t>uši </a:t>
            </a:r>
          </a:p>
          <a:p>
            <a:pPr marL="268288" indent="-268288">
              <a:buFont typeface="Wingdings" panose="05000000000000000000" pitchFamily="2" charset="2"/>
              <a:buChar char="Ø"/>
            </a:pPr>
            <a:r>
              <a:rPr lang="sk-SK" sz="2400" b="1" i="1" dirty="0" smtClean="0"/>
              <a:t>je </a:t>
            </a:r>
            <a:r>
              <a:rPr lang="sk-SK" sz="2400" b="1" i="1" dirty="0"/>
              <a:t>mäsožravá 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2800" dirty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1803C1E-A724-407A-951D-016ACD4F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64634"/>
            <a:ext cx="2272226" cy="144854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F8B2D6D-587B-49A6-9FCB-5F5BC4DB7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600908"/>
            <a:ext cx="483482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69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las živočíchov: vydra riečna - Na túru s NATUROU">
            <a:extLst>
              <a:ext uri="{FF2B5EF4-FFF2-40B4-BE49-F238E27FC236}">
                <a16:creationId xmlns:a16="http://schemas.microsoft.com/office/drawing/2014/main" id="{9C4775CC-C329-4847-BBE8-44FA3E76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4" y="104741"/>
            <a:ext cx="3794736" cy="30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2D38E47A-F587-47BD-92EB-80661685F6DB}"/>
              </a:ext>
            </a:extLst>
          </p:cNvPr>
          <p:cNvSpPr/>
          <p:nvPr/>
        </p:nvSpPr>
        <p:spPr>
          <a:xfrm>
            <a:off x="4648805" y="423935"/>
            <a:ext cx="3545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/>
              <a:t>Video: </a:t>
            </a:r>
            <a:endParaRPr lang="sk-SK" sz="2400" b="1" dirty="0">
              <a:hlinkClick r:id="rId3"/>
            </a:endParaRPr>
          </a:p>
          <a:p>
            <a:r>
              <a:rPr lang="sk-SK" sz="2400" dirty="0">
                <a:hlinkClick r:id="rId3"/>
              </a:rPr>
              <a:t>https://www.youtube.com/watch?v=SDTGS8WHxqA</a:t>
            </a:r>
            <a:endParaRPr lang="sk-SK" sz="2400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822D325F-5783-477E-870B-43657F05E2F3}"/>
              </a:ext>
            </a:extLst>
          </p:cNvPr>
          <p:cNvSpPr/>
          <p:nvPr/>
        </p:nvSpPr>
        <p:spPr>
          <a:xfrm>
            <a:off x="467544" y="3573016"/>
            <a:ext cx="2448272" cy="43204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FFFF00"/>
                </a:solidFill>
              </a:rPr>
              <a:t>stopy vydry</a:t>
            </a:r>
          </a:p>
        </p:txBody>
      </p:sp>
      <p:pic>
        <p:nvPicPr>
          <p:cNvPr id="11" name="Picture 12" descr="http://www.ms-smilovice-reka.ic.cz/obr/article_toulky/vydra_nora.jpg">
            <a:extLst>
              <a:ext uri="{FF2B5EF4-FFF2-40B4-BE49-F238E27FC236}">
                <a16:creationId xmlns:a16="http://schemas.microsoft.com/office/drawing/2014/main" id="{7192FEAA-2868-415B-99CF-7E3D88CF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076" y="2883899"/>
            <a:ext cx="5146924" cy="397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dĺžnik 11">
            <a:extLst>
              <a:ext uri="{FF2B5EF4-FFF2-40B4-BE49-F238E27FC236}">
                <a16:creationId xmlns:a16="http://schemas.microsoft.com/office/drawing/2014/main" id="{4CF05FF2-1868-40F6-AA84-DF2170F4A0E6}"/>
              </a:ext>
            </a:extLst>
          </p:cNvPr>
          <p:cNvSpPr/>
          <p:nvPr/>
        </p:nvSpPr>
        <p:spPr>
          <a:xfrm>
            <a:off x="5746092" y="2451851"/>
            <a:ext cx="2448272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FFFF00"/>
                </a:solidFill>
              </a:rPr>
              <a:t>brloh vydry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9B626472-A57C-4F8F-A778-4C71D906CC29}"/>
              </a:ext>
            </a:extLst>
          </p:cNvPr>
          <p:cNvSpPr/>
          <p:nvPr/>
        </p:nvSpPr>
        <p:spPr>
          <a:xfrm>
            <a:off x="7452320" y="3974102"/>
            <a:ext cx="1224136" cy="288032"/>
          </a:xfrm>
          <a:prstGeom prst="rect">
            <a:avLst/>
          </a:prstGeom>
          <a:solidFill>
            <a:srgbClr val="E6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</a:rPr>
              <a:t>vetracia</a:t>
            </a:r>
            <a:r>
              <a:rPr lang="sk-SK" sz="1050" dirty="0"/>
              <a:t> </a:t>
            </a:r>
            <a:r>
              <a:rPr lang="sk-SK" sz="1100" dirty="0">
                <a:solidFill>
                  <a:schemeClr val="tx1"/>
                </a:solidFill>
              </a:rPr>
              <a:t>nora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C78AF8E9-EBD2-48B1-9A6A-56DCA618FDDA}"/>
              </a:ext>
            </a:extLst>
          </p:cNvPr>
          <p:cNvSpPr/>
          <p:nvPr/>
        </p:nvSpPr>
        <p:spPr>
          <a:xfrm>
            <a:off x="7308304" y="4550166"/>
            <a:ext cx="1728192" cy="288032"/>
          </a:xfrm>
          <a:prstGeom prst="rect">
            <a:avLst/>
          </a:prstGeom>
          <a:solidFill>
            <a:srgbClr val="E6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</a:rPr>
              <a:t>brloh – nad hladinou</a:t>
            </a:r>
            <a:endParaRPr lang="sk-SK" sz="1100" dirty="0">
              <a:solidFill>
                <a:schemeClr val="tx1"/>
              </a:solidFill>
            </a:endParaRP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A29FFB5E-D137-4D0D-A048-8180428F12CC}"/>
              </a:ext>
            </a:extLst>
          </p:cNvPr>
          <p:cNvSpPr/>
          <p:nvPr/>
        </p:nvSpPr>
        <p:spPr>
          <a:xfrm>
            <a:off x="5076056" y="6309319"/>
            <a:ext cx="1728192" cy="288033"/>
          </a:xfrm>
          <a:prstGeom prst="rect">
            <a:avLst/>
          </a:prstGeom>
          <a:solidFill>
            <a:srgbClr val="E6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050" dirty="0">
                <a:solidFill>
                  <a:schemeClr val="tx1"/>
                </a:solidFill>
              </a:rPr>
              <a:t>vjazd - výjazd</a:t>
            </a:r>
            <a:endParaRPr lang="sk-SK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86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>
            <a:extLst>
              <a:ext uri="{FF2B5EF4-FFF2-40B4-BE49-F238E27FC236}">
                <a16:creationId xmlns:a16="http://schemas.microsoft.com/office/drawing/2014/main" id="{E8FCE210-75F7-46B1-B605-0A7177F464E0}"/>
              </a:ext>
            </a:extLst>
          </p:cNvPr>
          <p:cNvSpPr/>
          <p:nvPr/>
        </p:nvSpPr>
        <p:spPr>
          <a:xfrm>
            <a:off x="3923928" y="1160748"/>
            <a:ext cx="496855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5C316C0-85B2-409B-A071-1D4139A41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" y="104904"/>
            <a:ext cx="6007837" cy="339512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4176657-C0AD-4857-AEC6-29AE536FC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3478151"/>
            <a:ext cx="5981548" cy="3379869"/>
          </a:xfrm>
          <a:prstGeom prst="rect">
            <a:avLst/>
          </a:prstGeom>
        </p:spPr>
      </p:pic>
      <p:sp>
        <p:nvSpPr>
          <p:cNvPr id="6" name="Bublina myšlienky: obláčik 5">
            <a:extLst>
              <a:ext uri="{FF2B5EF4-FFF2-40B4-BE49-F238E27FC236}">
                <a16:creationId xmlns:a16="http://schemas.microsoft.com/office/drawing/2014/main" id="{F4DEEA20-538C-4B63-A648-4C29F51339DD}"/>
              </a:ext>
            </a:extLst>
          </p:cNvPr>
          <p:cNvSpPr/>
          <p:nvPr/>
        </p:nvSpPr>
        <p:spPr>
          <a:xfrm>
            <a:off x="6012159" y="120161"/>
            <a:ext cx="3024337" cy="2120707"/>
          </a:xfrm>
          <a:prstGeom prst="cloudCallout">
            <a:avLst>
              <a:gd name="adj1" fmla="val -33592"/>
              <a:gd name="adj2" fmla="val 87172"/>
            </a:avLst>
          </a:prstGeom>
          <a:solidFill>
            <a:srgbClr val="0033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i="1" dirty="0"/>
              <a:t>Prečo nám vydra mizne zo Slovenska?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ABDBDEE7-4373-4895-A30E-0A2C1AF5C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4152"/>
            <a:ext cx="3203848" cy="3203848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C0F1EA0A-894F-4ED7-AF52-0232D7113FEE}"/>
              </a:ext>
            </a:extLst>
          </p:cNvPr>
          <p:cNvSpPr/>
          <p:nvPr/>
        </p:nvSpPr>
        <p:spPr>
          <a:xfrm>
            <a:off x="3851920" y="2492896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Výskyt vydry v roku 1994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B6B27BE3-454E-4CBD-83FD-0913A7FC5138}"/>
              </a:ext>
            </a:extLst>
          </p:cNvPr>
          <p:cNvSpPr/>
          <p:nvPr/>
        </p:nvSpPr>
        <p:spPr>
          <a:xfrm>
            <a:off x="7020272" y="5877272"/>
            <a:ext cx="144016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FF0000"/>
                </a:solidFill>
              </a:rPr>
              <a:t>Výskyt vydry v roku 2008</a:t>
            </a:r>
          </a:p>
        </p:txBody>
      </p:sp>
    </p:spTree>
    <p:extLst>
      <p:ext uri="{BB962C8B-B14F-4D97-AF65-F5344CB8AC3E}">
        <p14:creationId xmlns:p14="http://schemas.microsoft.com/office/powerpoint/2010/main" val="590186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002060"/>
                </a:solidFill>
                <a:latin typeface="+mn-lt"/>
              </a:rPr>
              <a:t>Bobor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5" y="2060849"/>
            <a:ext cx="4248472" cy="1980220"/>
          </a:xfrm>
        </p:spPr>
        <p:txBody>
          <a:bodyPr>
            <a:normAutofit fontScale="85000" lnSpcReduction="20000"/>
          </a:bodyPr>
          <a:lstStyle/>
          <a:p>
            <a:pPr marL="363538" indent="-363538">
              <a:buFont typeface="Wingdings" panose="05000000000000000000" pitchFamily="2" charset="2"/>
              <a:buChar char="Ø"/>
            </a:pPr>
            <a:r>
              <a:rPr lang="sk-SK" sz="2800" b="1" dirty="0" smtClean="0"/>
              <a:t>hlodavé </a:t>
            </a:r>
            <a:r>
              <a:rPr lang="sk-SK" sz="2800" b="1" dirty="0"/>
              <a:t>zuby, ktoré dorastajú (musí si ich obrusovať)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b="1" dirty="0"/>
              <a:t> plochý chvost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b="1" dirty="0"/>
              <a:t> rastlinná potrava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k-SK" sz="2800" b="1" dirty="0"/>
              <a:t> stavia si hrádze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2800" dirty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</p:txBody>
      </p:sp>
      <p:pic>
        <p:nvPicPr>
          <p:cNvPr id="2050" name="Picture 2" descr="Atlas živočíchov: bobor vodný - Na túru s NATUROU">
            <a:extLst>
              <a:ext uri="{FF2B5EF4-FFF2-40B4-BE49-F238E27FC236}">
                <a16:creationId xmlns:a16="http://schemas.microsoft.com/office/drawing/2014/main" id="{0E43226B-2C03-4CAE-BD9E-CAC83E029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36" y="140371"/>
            <a:ext cx="2502768" cy="145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AB4AD487-813A-4640-B800-440915EB7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030" y="1916132"/>
            <a:ext cx="4255504" cy="42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84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FC6EA1C-B8E3-484F-B0A7-8AC6C3ABC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49" y="3375593"/>
            <a:ext cx="9063702" cy="3417462"/>
          </a:xfrm>
          <a:prstGeom prst="rect">
            <a:avLst/>
          </a:prstGeom>
        </p:spPr>
      </p:pic>
      <p:sp>
        <p:nvSpPr>
          <p:cNvPr id="6" name="Obdĺžnik 5">
            <a:extLst>
              <a:ext uri="{FF2B5EF4-FFF2-40B4-BE49-F238E27FC236}">
                <a16:creationId xmlns:a16="http://schemas.microsoft.com/office/drawing/2014/main" id="{CCD71EDF-A58F-40B5-BCD1-04E37C0C70AC}"/>
              </a:ext>
            </a:extLst>
          </p:cNvPr>
          <p:cNvSpPr/>
          <p:nvPr/>
        </p:nvSpPr>
        <p:spPr>
          <a:xfrm>
            <a:off x="2915816" y="4109643"/>
            <a:ext cx="2088232" cy="1043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zimné zásoby potravy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16DF573-B9C7-4CBC-81E9-31B867FE8B40}"/>
              </a:ext>
            </a:extLst>
          </p:cNvPr>
          <p:cNvSpPr/>
          <p:nvPr/>
        </p:nvSpPr>
        <p:spPr>
          <a:xfrm>
            <a:off x="12014" y="4437111"/>
            <a:ext cx="1727452" cy="651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hrádza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BA9A884B-6E28-4829-8831-D18E35A1979B}"/>
              </a:ext>
            </a:extLst>
          </p:cNvPr>
          <p:cNvSpPr/>
          <p:nvPr/>
        </p:nvSpPr>
        <p:spPr>
          <a:xfrm>
            <a:off x="5652120" y="3775156"/>
            <a:ext cx="1727452" cy="651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tx1"/>
                </a:solidFill>
              </a:rPr>
              <a:t>brloh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326AF986-2AD3-4AB0-AE66-2A70A784657D}"/>
              </a:ext>
            </a:extLst>
          </p:cNvPr>
          <p:cNvSpPr/>
          <p:nvPr/>
        </p:nvSpPr>
        <p:spPr>
          <a:xfrm>
            <a:off x="7374458" y="3785780"/>
            <a:ext cx="1727452" cy="651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tx1"/>
                </a:solidFill>
              </a:rPr>
              <a:t>vetracia</a:t>
            </a:r>
          </a:p>
          <a:p>
            <a:pPr algn="ctr"/>
            <a:r>
              <a:rPr lang="sk-SK" sz="2000" dirty="0">
                <a:solidFill>
                  <a:schemeClr val="tx1"/>
                </a:solidFill>
              </a:rPr>
              <a:t>šachta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E43B6170-3F87-420D-AD43-ECB1EB06F182}"/>
              </a:ext>
            </a:extLst>
          </p:cNvPr>
          <p:cNvSpPr/>
          <p:nvPr/>
        </p:nvSpPr>
        <p:spPr>
          <a:xfrm>
            <a:off x="6804248" y="5739052"/>
            <a:ext cx="1871468" cy="651331"/>
          </a:xfrm>
          <a:prstGeom prst="rect">
            <a:avLst/>
          </a:prstGeom>
          <a:solidFill>
            <a:srgbClr val="A39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tx1"/>
                </a:solidFill>
              </a:rPr>
              <a:t>vchod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95282200-99BE-499D-BE14-4FFD5A56CE15}"/>
              </a:ext>
            </a:extLst>
          </p:cNvPr>
          <p:cNvSpPr/>
          <p:nvPr/>
        </p:nvSpPr>
        <p:spPr>
          <a:xfrm>
            <a:off x="1475656" y="4725009"/>
            <a:ext cx="1440160" cy="65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solidFill>
                  <a:schemeClr val="tx1"/>
                </a:solidFill>
              </a:rPr>
              <a:t>hladina vody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814CEF49-BAD6-4619-9381-5BA25B738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98" y="264606"/>
            <a:ext cx="5183836" cy="3447251"/>
          </a:xfrm>
          <a:prstGeom prst="rect">
            <a:avLst/>
          </a:prstGeom>
        </p:spPr>
      </p:pic>
      <p:sp>
        <p:nvSpPr>
          <p:cNvPr id="13" name="Obdĺžnik 12">
            <a:extLst>
              <a:ext uri="{FF2B5EF4-FFF2-40B4-BE49-F238E27FC236}">
                <a16:creationId xmlns:a16="http://schemas.microsoft.com/office/drawing/2014/main" id="{89507A74-0B11-47FE-98CA-759FE8016D93}"/>
              </a:ext>
            </a:extLst>
          </p:cNvPr>
          <p:cNvSpPr/>
          <p:nvPr/>
        </p:nvSpPr>
        <p:spPr>
          <a:xfrm>
            <a:off x="5537074" y="1009024"/>
            <a:ext cx="3207585" cy="1769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rgbClr val="FFFF00"/>
                </a:solidFill>
              </a:rPr>
              <a:t>Bobria hrádza môže mať výšku až 1,5 metra.</a:t>
            </a:r>
          </a:p>
          <a:p>
            <a:pPr algn="ctr"/>
            <a:r>
              <a:rPr lang="sk-SK" sz="2000" b="1" dirty="0">
                <a:solidFill>
                  <a:srgbClr val="FFFF00"/>
                </a:solidFill>
              </a:rPr>
              <a:t>Bobor ich robí z kameňov, </a:t>
            </a:r>
            <a:r>
              <a:rPr lang="sk-SK" sz="2000" b="1" dirty="0" smtClean="0">
                <a:solidFill>
                  <a:srgbClr val="FFFF00"/>
                </a:solidFill>
              </a:rPr>
              <a:t>konárov a </a:t>
            </a:r>
            <a:r>
              <a:rPr lang="sk-SK" sz="2000" b="1" dirty="0">
                <a:solidFill>
                  <a:srgbClr val="FFFF00"/>
                </a:solidFill>
              </a:rPr>
              <a:t>kmeňov stromov</a:t>
            </a:r>
          </a:p>
        </p:txBody>
      </p:sp>
    </p:spTree>
    <p:extLst>
      <p:ext uri="{BB962C8B-B14F-4D97-AF65-F5344CB8AC3E}">
        <p14:creationId xmlns:p14="http://schemas.microsoft.com/office/powerpoint/2010/main" val="2667501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21D11DE4-7D63-4A82-B085-D99A56049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298" y="0"/>
            <a:ext cx="2743572" cy="2556510"/>
          </a:xfrm>
          <a:prstGeom prst="rect">
            <a:avLst/>
          </a:prstGeom>
        </p:spPr>
      </p:pic>
      <p:pic>
        <p:nvPicPr>
          <p:cNvPr id="1028" name="Picture 4" descr="Bobor Škody Hlodavec - Fotografia zdarma na Pixabay">
            <a:extLst>
              <a:ext uri="{FF2B5EF4-FFF2-40B4-BE49-F238E27FC236}">
                <a16:creationId xmlns:a16="http://schemas.microsoft.com/office/drawing/2014/main" id="{0EB7211E-C26C-4F08-A22C-451119A3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818" y="2493433"/>
            <a:ext cx="6078951" cy="40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myšlienky: obláčik 4">
            <a:extLst>
              <a:ext uri="{FF2B5EF4-FFF2-40B4-BE49-F238E27FC236}">
                <a16:creationId xmlns:a16="http://schemas.microsoft.com/office/drawing/2014/main" id="{3DA7D898-49DB-4D7D-981B-C43C42C9DFEF}"/>
              </a:ext>
            </a:extLst>
          </p:cNvPr>
          <p:cNvSpPr/>
          <p:nvPr/>
        </p:nvSpPr>
        <p:spPr>
          <a:xfrm>
            <a:off x="4572000" y="116632"/>
            <a:ext cx="4191983" cy="2228051"/>
          </a:xfrm>
          <a:prstGeom prst="cloudCallout">
            <a:avLst>
              <a:gd name="adj1" fmla="val -14223"/>
              <a:gd name="adj2" fmla="val 105781"/>
            </a:avLst>
          </a:prstGeom>
          <a:solidFill>
            <a:srgbClr val="FF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rgbClr val="0033CC"/>
                </a:solidFill>
              </a:rPr>
              <a:t>Ohryzené stromy sú signálom, že sa </a:t>
            </a:r>
            <a:r>
              <a:rPr lang="sk-SK" b="1" dirty="0" smtClean="0">
                <a:solidFill>
                  <a:srgbClr val="0033CC"/>
                </a:solidFill>
              </a:rPr>
              <a:t>na danom </a:t>
            </a:r>
            <a:r>
              <a:rPr lang="sk-SK" b="1" dirty="0">
                <a:solidFill>
                  <a:srgbClr val="0033CC"/>
                </a:solidFill>
              </a:rPr>
              <a:t>mieste bobor vyskytuje. Ohlodávaním stromov si obrusuje zuby. 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31E415E2-9099-4D4D-BEFF-33ACC9221AA6}"/>
              </a:ext>
            </a:extLst>
          </p:cNvPr>
          <p:cNvSpPr/>
          <p:nvPr/>
        </p:nvSpPr>
        <p:spPr>
          <a:xfrm>
            <a:off x="216231" y="3429000"/>
            <a:ext cx="2123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/>
              <a:t>Video ako si bobor stavia hrádzu:</a:t>
            </a:r>
          </a:p>
          <a:p>
            <a:endParaRPr lang="sk-SK" dirty="0">
              <a:hlinkClick r:id="rId4"/>
            </a:endParaRPr>
          </a:p>
          <a:p>
            <a:r>
              <a:rPr lang="sk-SK" b="1" dirty="0">
                <a:solidFill>
                  <a:srgbClr val="0033CC"/>
                </a:solidFill>
                <a:hlinkClick r:id="rId5"/>
              </a:rPr>
              <a:t>https://</a:t>
            </a:r>
            <a:r>
              <a:rPr lang="sk-SK" b="1" dirty="0" smtClean="0">
                <a:solidFill>
                  <a:srgbClr val="0033CC"/>
                </a:solidFill>
                <a:hlinkClick r:id="rId5"/>
              </a:rPr>
              <a:t>www.youtube.com/watch?v=yJjaQExOPPY</a:t>
            </a:r>
            <a:r>
              <a:rPr lang="sk-SK" b="1" dirty="0" smtClean="0">
                <a:solidFill>
                  <a:srgbClr val="0033CC"/>
                </a:solidFill>
              </a:rPr>
              <a:t> </a:t>
            </a:r>
            <a:endParaRPr lang="sk-SK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5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solidFill>
                  <a:srgbClr val="002060"/>
                </a:solidFill>
                <a:latin typeface="+mn-lt"/>
              </a:rPr>
              <a:t>Ondatra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060849"/>
            <a:ext cx="6912767" cy="19802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800" dirty="0"/>
              <a:t> chvost pokrytý šupinami, z bokov sploštený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800" dirty="0"/>
              <a:t> rastlinná potrava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800" dirty="0"/>
              <a:t> robí si noru z rastlín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2800" dirty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2E9A5B4-3B94-48F6-88AA-D14B0B6C1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28532" y="3051905"/>
            <a:ext cx="5267995" cy="2897397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2E007FC-9F54-49E6-B522-E0DDF100A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17985"/>
            <a:ext cx="1996219" cy="14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660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</TotalTime>
  <Words>185</Words>
  <Application>Microsoft Office PowerPoint</Application>
  <PresentationFormat>Prezentácia na obrazovke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Retrospektíva</vt:lpstr>
      <vt:lpstr>Vodné cicavce</vt:lpstr>
      <vt:lpstr>Spoločné znaky</vt:lpstr>
      <vt:lpstr>Vydra </vt:lpstr>
      <vt:lpstr>Prezentácia programu PowerPoint</vt:lpstr>
      <vt:lpstr>Prezentácia programu PowerPoint</vt:lpstr>
      <vt:lpstr>Bobor</vt:lpstr>
      <vt:lpstr>Prezentácia programu PowerPoint</vt:lpstr>
      <vt:lpstr>Prezentácia programu PowerPoint</vt:lpstr>
      <vt:lpstr>Ondatra</vt:lpstr>
      <vt:lpstr>Hotovo!  Spoznal si dôležité vodné cicavce žijúce na Slovensku  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Vodné cicavce</dc:title>
  <dc:creator>Patrícia Kaclíková</dc:creator>
  <cp:lastModifiedBy>HP</cp:lastModifiedBy>
  <cp:revision>13</cp:revision>
  <dcterms:created xsi:type="dcterms:W3CDTF">2020-04-24T08:38:38Z</dcterms:created>
  <dcterms:modified xsi:type="dcterms:W3CDTF">2020-05-02T13:19:30Z</dcterms:modified>
</cp:coreProperties>
</file>